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94" r:id="rId2"/>
    <p:sldId id="301" r:id="rId3"/>
    <p:sldId id="323" r:id="rId4"/>
    <p:sldId id="305" r:id="rId5"/>
    <p:sldId id="318" r:id="rId6"/>
    <p:sldId id="319" r:id="rId7"/>
    <p:sldId id="320" r:id="rId8"/>
    <p:sldId id="339" r:id="rId9"/>
    <p:sldId id="340" r:id="rId10"/>
    <p:sldId id="321" r:id="rId11"/>
    <p:sldId id="307" r:id="rId12"/>
    <p:sldId id="325" r:id="rId13"/>
    <p:sldId id="328" r:id="rId14"/>
    <p:sldId id="345" r:id="rId15"/>
    <p:sldId id="333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0099"/>
    <a:srgbClr val="6666FF"/>
    <a:srgbClr val="2088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0" autoAdjust="0"/>
    <p:restoredTop sz="94660"/>
  </p:normalViewPr>
  <p:slideViewPr>
    <p:cSldViewPr>
      <p:cViewPr>
        <p:scale>
          <a:sx n="80" d="100"/>
          <a:sy n="80" d="100"/>
        </p:scale>
        <p:origin x="-97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A227E8-1247-40E8-8EEC-464C0C2E2236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7B82E-E5BB-4E33-9FA9-916C9134A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E294D-6D6F-4F1D-A468-0E05089E69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0E6CC-972C-415E-9030-B5089FE9056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924F8-5D25-408C-98C0-37D71378E21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558CE-EAE0-4509-A3FA-F9B1616E3B89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A6494-0252-40A4-87D3-891E2437D6E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F3A91-C60A-4D72-93FC-2977FB9466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7A204-B52C-4A5B-8A30-7A15E45C2B5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45D81-541F-41D4-B46C-72D2FBB7CE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D38D6-B76A-42EF-970D-B65673C1788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5119D-B5C6-435D-A7CA-E91AF510749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30BBD-32D0-48CF-A17E-9B73D3BE236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A167A-46B7-4075-B2E6-D453212687D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4434B-5421-4DE2-AB3B-47CF4BD6A6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45DB5E-6564-4AF1-AC07-F652044C759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97507-9FA2-47FA-9779-7A14A1B783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F3B4-A702-421C-95AD-323E07ABB6DB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2C54-A3CB-442B-94AC-AD413787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700B-4561-4D72-AD48-F0ED654F85CC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1D35-3169-427C-AA18-72F318A70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A86-B23B-41CF-B6F4-C4D20E93BB2E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E43-98AA-4D50-8962-E6E90A594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8AED-0A59-43A5-9E12-6FB094D4A3B6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A3FC-01F1-4511-9933-56708179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5319-64D9-4D6E-9472-CF4DE696E429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3992-C9C8-4CB0-8C3F-1C4D7B32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05DD-85AC-4BF8-9E57-5E787FF87651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6CB2-3F47-452E-A173-EC029AB4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A92F-6B83-47A2-B7D5-EE595FED6DC2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EF95-F650-4AAA-8DD2-5E335D9A9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52F7-2B95-4D3F-A420-617006F03523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7256-E3E9-416D-8E3C-8ABE240A3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8DAF-0869-423F-8E79-2F2302368B46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3F7E-6876-49D1-AE23-038BAA2E3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55BA-F9F3-462E-B551-BA9FC4803C0D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A83E-613A-4F60-A230-84080C398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76F2-7469-4B10-BEEA-A04B3C2C9BB8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6DDF-E00D-4AB7-B275-EFB0E3853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EBAD1-AAF5-4DD4-94C8-FB3C4DAC0FC8}" type="datetimeFigureOut">
              <a:rPr lang="ru-RU"/>
              <a:pPr>
                <a:defRPr/>
              </a:pPr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DDAB1-9112-4AAE-AA86-5C7C3CDB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oap bub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88142">
            <a:off x="3086803" y="937113"/>
            <a:ext cx="2381250" cy="5972176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86750" cy="100012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	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750" y="2000250"/>
            <a:ext cx="8286750" cy="2214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+mn-lt"/>
              </a:rPr>
              <a:t>«Развитие навыков самообслуживания у детей раннего   возраста посредством дидактических игр и упражнений»</a:t>
            </a:r>
            <a:endParaRPr lang="ru-RU" sz="2400" dirty="0">
              <a:solidFill>
                <a:srgbClr val="000099"/>
              </a:solidFill>
              <a:latin typeface="+mn-lt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</a:rPr>
              <a:t>	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059113" y="4500563"/>
            <a:ext cx="5905500" cy="15716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Дегтярева Ольга Тимофеевна,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9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МАДОУ  «ДС № 55»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г. Благовещенск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4864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latin typeface="+mn-lt"/>
              </a:rPr>
              <a:t>	</a:t>
            </a:r>
          </a:p>
        </p:txBody>
      </p:sp>
      <p:pic>
        <p:nvPicPr>
          <p:cNvPr id="31746" name="Picture 2" descr="http://img-fotki.yandex.ru/get/6443/16969765.13f/0_7495a_b5409e75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28575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g-fotki.yandex.ru/get/9/16969765.5/0_622bb_80041c1e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1571636" cy="2172768"/>
          </a:xfrm>
          <a:prstGeom prst="rect">
            <a:avLst/>
          </a:prstGeom>
          <a:noFill/>
        </p:spPr>
      </p:pic>
      <p:sp>
        <p:nvSpPr>
          <p:cNvPr id="2" name="Шестиугольник 1"/>
          <p:cNvSpPr/>
          <p:nvPr/>
        </p:nvSpPr>
        <p:spPr>
          <a:xfrm>
            <a:off x="2786063" y="2357438"/>
            <a:ext cx="3429000" cy="1798637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Коррекционные технологии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214313" y="357188"/>
            <a:ext cx="3357562" cy="178593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Индивидуальный подход к воспитанникам, тесный эмоциональный контакт </a:t>
            </a:r>
          </a:p>
        </p:txBody>
      </p:sp>
      <p:sp>
        <p:nvSpPr>
          <p:cNvPr id="7" name="Овал 6"/>
          <p:cNvSpPr/>
          <p:nvPr/>
        </p:nvSpPr>
        <p:spPr>
          <a:xfrm>
            <a:off x="214313" y="4429125"/>
            <a:ext cx="3357562" cy="178593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Включение детей в различные виды деятельности</a:t>
            </a:r>
          </a:p>
        </p:txBody>
      </p:sp>
      <p:sp>
        <p:nvSpPr>
          <p:cNvPr id="8" name="Овал 7"/>
          <p:cNvSpPr/>
          <p:nvPr/>
        </p:nvSpPr>
        <p:spPr>
          <a:xfrm>
            <a:off x="5572125" y="357188"/>
            <a:ext cx="3357563" cy="178593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Создание предметно-развивающей среды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5303838" y="4357688"/>
            <a:ext cx="3625850" cy="20240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Специально-подобранные игры и упражнения по формированию культурно-гигиенических навыков</a:t>
            </a:r>
          </a:p>
        </p:txBody>
      </p:sp>
      <p:sp>
        <p:nvSpPr>
          <p:cNvPr id="13" name="Выгнутая вправо стрелка 12"/>
          <p:cNvSpPr/>
          <p:nvPr/>
        </p:nvSpPr>
        <p:spPr>
          <a:xfrm rot="9409388">
            <a:off x="1458913" y="1917700"/>
            <a:ext cx="1041400" cy="1819275"/>
          </a:xfrm>
          <a:prstGeom prst="curvedLeftArrow">
            <a:avLst>
              <a:gd name="adj1" fmla="val 25000"/>
              <a:gd name="adj2" fmla="val 50000"/>
              <a:gd name="adj3" fmla="val 34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3597299">
            <a:off x="4320382" y="400844"/>
            <a:ext cx="996950" cy="2033587"/>
          </a:xfrm>
          <a:prstGeom prst="curvedLeftArrow">
            <a:avLst>
              <a:gd name="adj1" fmla="val 25000"/>
              <a:gd name="adj2" fmla="val 50000"/>
              <a:gd name="adj3" fmla="val 34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2492587" flipH="1" flipV="1">
            <a:off x="3779838" y="4235450"/>
            <a:ext cx="1154112" cy="1852613"/>
          </a:xfrm>
          <a:prstGeom prst="curvedLeftArrow">
            <a:avLst>
              <a:gd name="adj1" fmla="val 25000"/>
              <a:gd name="adj2" fmla="val 50000"/>
              <a:gd name="adj3" fmla="val 32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8527524">
            <a:off x="6821488" y="2436812"/>
            <a:ext cx="996950" cy="2035175"/>
          </a:xfrm>
          <a:prstGeom prst="curvedLeftArrow">
            <a:avLst>
              <a:gd name="adj1" fmla="val 25000"/>
              <a:gd name="adj2" fmla="val 50000"/>
              <a:gd name="adj3" fmla="val 34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7" name="Picture 2" descr="C:\Documents and Settings\БОС\Рабочий стол\оформление слайдов\Анимация\Карандаши\8.gif"/>
          <p:cNvSpPr>
            <a:spLocks noChangeAspect="1" noChangeArrowheads="1"/>
          </p:cNvSpPr>
          <p:nvPr/>
        </p:nvSpPr>
        <p:spPr bwMode="auto">
          <a:xfrm flipH="1">
            <a:off x="214313" y="2428875"/>
            <a:ext cx="14859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8" descr="http://30astr-mdou-91.caduk.ru/images/kul-t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6032163"/>
            <a:ext cx="763512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4"/>
          <p:cNvGrpSpPr>
            <a:grpSpLocks/>
          </p:cNvGrpSpPr>
          <p:nvPr/>
        </p:nvGrpSpPr>
        <p:grpSpPr bwMode="auto">
          <a:xfrm>
            <a:off x="895350" y="255588"/>
            <a:ext cx="7200900" cy="1323975"/>
            <a:chOff x="564" y="161"/>
            <a:chExt cx="4536" cy="834"/>
          </a:xfrm>
        </p:grpSpPr>
        <p:sp>
          <p:nvSpPr>
            <p:cNvPr id="15371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564" y="161"/>
              <a:ext cx="453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Text Box 3"/>
            <p:cNvSpPr txBox="1">
              <a:spLocks noChangeArrowheads="1"/>
            </p:cNvSpPr>
            <p:nvPr/>
          </p:nvSpPr>
          <p:spPr bwMode="auto">
            <a:xfrm>
              <a:off x="624" y="219"/>
              <a:ext cx="4422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625" y="1714500"/>
            <a:ext cx="7667625" cy="75723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Цель </a:t>
            </a:r>
            <a:r>
              <a:rPr lang="ru-RU" sz="1600" b="1" i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обеспечить </a:t>
            </a:r>
            <a:r>
              <a:rPr lang="ru-RU" sz="1600" b="1" i="1" dirty="0" smtClean="0">
                <a:solidFill>
                  <a:schemeClr val="tx1"/>
                </a:solidFill>
              </a:rPr>
              <a:t>ребенку </a:t>
            </a:r>
            <a:r>
              <a:rPr lang="ru-RU" sz="1600" b="1" i="1" dirty="0">
                <a:solidFill>
                  <a:schemeClr val="tx1"/>
                </a:solidFill>
              </a:rPr>
              <a:t>высокий уровень реального здоровья, вооружив его необходимым багажом знаний, умений, навыков, необходимых для ведения здорового образа жизни, и воспитав у него культуру здоровья. </a:t>
            </a:r>
            <a:endParaRPr lang="ru-RU" sz="1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 bwMode="auto">
          <a:xfrm>
            <a:off x="928688" y="2636838"/>
            <a:ext cx="7388225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7688" indent="-411163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Линии оздоровительно-развивающей работы:</a:t>
            </a:r>
            <a:endParaRPr lang="ru-RU" sz="16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                      - приобщение детей к физической культуре,</a:t>
            </a:r>
          </a:p>
          <a:p>
            <a:pPr marL="479425" indent="-342900" eaLnBrk="0" hangingPunct="0">
              <a:spcBef>
                <a:spcPct val="20000"/>
              </a:spcBef>
              <a:buClr>
                <a:srgbClr val="000000"/>
              </a:buClr>
              <a:buSzPct val="65000"/>
              <a:buFontTx/>
              <a:buChar char="-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               - использование развивающих форм оздоровительной работы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 bwMode="auto">
          <a:xfrm>
            <a:off x="2987675" y="3716338"/>
            <a:ext cx="5884863" cy="25209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7688" indent="-411163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Компоненты здоровьесберегающей технологии:</a:t>
            </a:r>
          </a:p>
          <a:p>
            <a:pPr marL="136525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ru-RU" sz="16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1) Технологии сохранения и стимулирования здоровья.</a:t>
            </a:r>
          </a:p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2) Технологии обучения здоровому образу жизни.</a:t>
            </a:r>
          </a:p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3) СМИ (ситуативные малые игры – ролевая подражательная имитационная игра).</a:t>
            </a:r>
          </a:p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     4) Технологии музыкального воздействия. Используются в качестве вспомогательного средства как часть других технологий; для снятия напряжения, повышения эмоционального настроя .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60325" y="2000250"/>
            <a:ext cx="357188" cy="1428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60325" y="2997200"/>
            <a:ext cx="857250" cy="2143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673225" y="4365625"/>
            <a:ext cx="1285875" cy="2143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44500" y="261938"/>
            <a:ext cx="8255000" cy="116998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0099"/>
                </a:solidFill>
                <a:effectLst/>
                <a:cs typeface="Times New Roman" pitchFamily="18" charset="0"/>
              </a:rPr>
              <a:t>Здоровьесберегающие технологии</a:t>
            </a:r>
            <a:endParaRPr lang="ru-RU" sz="2400" dirty="0">
              <a:solidFill>
                <a:srgbClr val="000099"/>
              </a:solidFill>
              <a:effectLst/>
              <a:cs typeface="Times New Roman" pitchFamily="18" charset="0"/>
            </a:endParaRPr>
          </a:p>
        </p:txBody>
      </p:sp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4822825"/>
            <a:ext cx="28432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Шестиугольник 35"/>
          <p:cNvSpPr/>
          <p:nvPr/>
        </p:nvSpPr>
        <p:spPr>
          <a:xfrm>
            <a:off x="3563938" y="2781300"/>
            <a:ext cx="2087562" cy="158432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43625" y="785813"/>
            <a:ext cx="2500313" cy="17145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систематич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ности и последовательности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6516688" y="2708275"/>
            <a:ext cx="2413000" cy="17922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50" y="0"/>
            <a:ext cx="2428875" cy="17859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0" y="4929188"/>
            <a:ext cx="2286000" cy="15001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71625" y="4857750"/>
            <a:ext cx="2160588" cy="16573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индивидуализации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7188" y="2643188"/>
            <a:ext cx="2357437" cy="1651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связи речи с психическими процессами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00125" y="571500"/>
            <a:ext cx="2563813" cy="16335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3571875" y="3214688"/>
            <a:ext cx="2154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  <a:latin typeface="Calibri" pitchFamily="34" charset="0"/>
              </a:rPr>
              <a:t>Дидактические</a:t>
            </a:r>
            <a:r>
              <a:rPr lang="ru-RU" sz="2000" b="1" i="1">
                <a:latin typeface="Calibri" pitchFamily="34" charset="0"/>
              </a:rPr>
              <a:t> </a:t>
            </a:r>
            <a:r>
              <a:rPr lang="ru-RU" sz="2000" b="1" i="1">
                <a:solidFill>
                  <a:srgbClr val="000099"/>
                </a:solidFill>
                <a:latin typeface="Calibri" pitchFamily="34" charset="0"/>
              </a:rPr>
              <a:t>принципы </a:t>
            </a: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1357313" y="928688"/>
            <a:ext cx="184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Принцип сознательности и активности</a:t>
            </a:r>
          </a:p>
        </p:txBody>
      </p:sp>
      <p:sp>
        <p:nvSpPr>
          <p:cNvPr id="31757" name="TextBox 18"/>
          <p:cNvSpPr txBox="1">
            <a:spLocks noChangeArrowheads="1"/>
          </p:cNvSpPr>
          <p:nvPr/>
        </p:nvSpPr>
        <p:spPr bwMode="auto">
          <a:xfrm>
            <a:off x="4071938" y="571500"/>
            <a:ext cx="1652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Принцип наглядности</a:t>
            </a:r>
          </a:p>
        </p:txBody>
      </p:sp>
      <p:sp>
        <p:nvSpPr>
          <p:cNvPr id="31758" name="TextBox 20"/>
          <p:cNvSpPr txBox="1">
            <a:spLocks noChangeArrowheads="1"/>
          </p:cNvSpPr>
          <p:nvPr/>
        </p:nvSpPr>
        <p:spPr bwMode="auto">
          <a:xfrm>
            <a:off x="6858000" y="3071813"/>
            <a:ext cx="1744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Принцип от простого</a:t>
            </a:r>
          </a:p>
          <a:p>
            <a:pPr algn="ctr">
              <a:defRPr/>
            </a:pPr>
            <a:r>
              <a:rPr lang="ru-RU" dirty="0">
                <a:latin typeface="+mn-lt"/>
              </a:rPr>
              <a:t> к сложному</a:t>
            </a:r>
          </a:p>
        </p:txBody>
      </p:sp>
      <p:sp>
        <p:nvSpPr>
          <p:cNvPr id="31759" name="TextBox 21"/>
          <p:cNvSpPr txBox="1">
            <a:spLocks noChangeArrowheads="1"/>
          </p:cNvSpPr>
          <p:nvPr/>
        </p:nvSpPr>
        <p:spPr bwMode="auto">
          <a:xfrm>
            <a:off x="6072188" y="5357813"/>
            <a:ext cx="1433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Принцип </a:t>
            </a:r>
          </a:p>
          <a:p>
            <a:pPr algn="ctr">
              <a:defRPr/>
            </a:pPr>
            <a:r>
              <a:rPr lang="ru-RU" dirty="0">
                <a:latin typeface="+mn-lt"/>
              </a:rPr>
              <a:t>доступности</a:t>
            </a:r>
          </a:p>
        </p:txBody>
      </p:sp>
      <p:cxnSp>
        <p:nvCxnSpPr>
          <p:cNvPr id="27" name="Прямая со стрелкой 26"/>
          <p:cNvCxnSpPr>
            <a:stCxn id="36" idx="2"/>
          </p:cNvCxnSpPr>
          <p:nvPr/>
        </p:nvCxnSpPr>
        <p:spPr>
          <a:xfrm rot="16200000" flipV="1">
            <a:off x="3258344" y="2078831"/>
            <a:ext cx="720725" cy="684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394" idx="1"/>
            <a:endCxn id="14" idx="6"/>
          </p:cNvCxnSpPr>
          <p:nvPr/>
        </p:nvCxnSpPr>
        <p:spPr>
          <a:xfrm rot="10800000">
            <a:off x="2714625" y="3468688"/>
            <a:ext cx="857250" cy="100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4321969" y="2250282"/>
            <a:ext cx="9286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6" idx="2"/>
            <a:endCxn id="13" idx="7"/>
          </p:cNvCxnSpPr>
          <p:nvPr/>
        </p:nvCxnSpPr>
        <p:spPr>
          <a:xfrm rot="5400000">
            <a:off x="3321050" y="4460875"/>
            <a:ext cx="735013" cy="544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5403057" y="1955006"/>
            <a:ext cx="704850" cy="938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6394" idx="3"/>
          </p:cNvCxnSpPr>
          <p:nvPr/>
        </p:nvCxnSpPr>
        <p:spPr>
          <a:xfrm flipV="1">
            <a:off x="5726113" y="3503613"/>
            <a:ext cx="798512" cy="65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1" idx="1"/>
          </p:cNvCxnSpPr>
          <p:nvPr/>
        </p:nvCxnSpPr>
        <p:spPr>
          <a:xfrm>
            <a:off x="5283200" y="4425950"/>
            <a:ext cx="766763" cy="722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img-fotki.yandex.ru/get/6425/16969765.f5/0_6fa12_ff7fb62a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36108">
            <a:off x="518803" y="-1350322"/>
            <a:ext cx="6721732" cy="9335739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8242300" cy="1157287"/>
          </a:xfrm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4790">
            <a:off x="949325" y="4116388"/>
            <a:ext cx="30051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:\DCIM\102DEHH_\DSC_12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3021">
            <a:off x="5143305" y="1445468"/>
            <a:ext cx="2949364" cy="1966243"/>
          </a:xfrm>
          <a:prstGeom prst="rect">
            <a:avLst/>
          </a:prstGeom>
          <a:noFill/>
        </p:spPr>
      </p:pic>
      <p:pic>
        <p:nvPicPr>
          <p:cNvPr id="17417" name="Picture 9" descr="F:\DCIM\102DEHH_\DSC_1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07266">
            <a:off x="1070895" y="1302550"/>
            <a:ext cx="2857520" cy="1905013"/>
          </a:xfrm>
          <a:prstGeom prst="rect">
            <a:avLst/>
          </a:prstGeom>
          <a:noFill/>
        </p:spPr>
      </p:pic>
      <p:pic>
        <p:nvPicPr>
          <p:cNvPr id="17418" name="Picture 10" descr="F:\DCIM\102DEHH_\DSC_1252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20789488">
            <a:off x="5000628" y="4143380"/>
            <a:ext cx="3071834" cy="2047889"/>
          </a:xfrm>
          <a:prstGeom prst="rect">
            <a:avLst/>
          </a:prstGeom>
          <a:noFill/>
        </p:spPr>
      </p:pic>
      <p:pic>
        <p:nvPicPr>
          <p:cNvPr id="7170" name="Picture 2" descr="http://30astr-mdou-91.caduk.ru/images/kul-tur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-11715856"/>
            <a:ext cx="2290536" cy="3240000"/>
          </a:xfrm>
          <a:prstGeom prst="rect">
            <a:avLst/>
          </a:prstGeom>
          <a:noFill/>
        </p:spPr>
      </p:pic>
      <p:pic>
        <p:nvPicPr>
          <p:cNvPr id="7172" name="Picture 4" descr="http://30astr-mdou-91.caduk.ru/images/kul-tur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-16287888"/>
            <a:ext cx="4326568" cy="6120000"/>
          </a:xfrm>
          <a:prstGeom prst="rect">
            <a:avLst/>
          </a:prstGeom>
          <a:noFill/>
        </p:spPr>
      </p:pic>
      <p:pic>
        <p:nvPicPr>
          <p:cNvPr id="13" name="Picture 2" descr="дет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2571744"/>
            <a:ext cx="1919759" cy="20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706/16969765.18a/0_7cfb4_29747e33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4572008"/>
            <a:ext cx="3071834" cy="21195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правильно-спланированной и проведенной </a:t>
            </a:r>
            <a:r>
              <a:rPr lang="ru-RU" sz="2800" dirty="0" smtClean="0">
                <a:ln w="952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</a:t>
            </a:r>
            <a:r>
              <a:rPr lang="ru-RU" sz="2800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удалось: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9750" y="1844675"/>
            <a:ext cx="8135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    - сформировать определенные навыки самообслуживания, самоорганизации и личной гигиены;</a:t>
            </a:r>
          </a:p>
          <a:p>
            <a:endParaRPr lang="ru-RU" sz="2000" dirty="0"/>
          </a:p>
          <a:p>
            <a:r>
              <a:rPr lang="ru-RU" sz="2000" dirty="0"/>
              <a:t>     - дать элементарные представления о строении человеческого тела и необходимости соблюдения культурно-гигиенических норм;</a:t>
            </a:r>
          </a:p>
          <a:p>
            <a:endParaRPr lang="ru-RU" sz="2000" dirty="0"/>
          </a:p>
          <a:p>
            <a:r>
              <a:rPr lang="ru-RU" sz="2000" dirty="0"/>
              <a:t>     - развить у детей умения последовательно и целенаправленно осуществлять самообслуживание, умение использования инструментов, пособий, бережного отношения к ним;</a:t>
            </a:r>
          </a:p>
          <a:p>
            <a:endParaRPr lang="ru-RU" sz="2000" dirty="0"/>
          </a:p>
          <a:p>
            <a:r>
              <a:rPr lang="ru-RU" sz="2000" dirty="0"/>
              <a:t>     - научить детей быть аккуратными, настойчивыми, сосредоточенными, доводить дело до конца.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9310/16969765.194/0_7d661_23824664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571636" cy="2110483"/>
          </a:xfrm>
          <a:prstGeom prst="rect">
            <a:avLst/>
          </a:prstGeom>
          <a:noFill/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643174" y="214290"/>
            <a:ext cx="3429024" cy="835179"/>
          </a:xfrm>
          <a:prstGeom prst="ellipse">
            <a:avLst/>
          </a:prstGeom>
          <a:gradFill rotWithShape="1">
            <a:gsLst>
              <a:gs pos="0">
                <a:srgbClr val="CCECFF">
                  <a:alpha val="23000"/>
                </a:srgbClr>
              </a:gs>
              <a:gs pos="50000">
                <a:schemeClr val="bg1"/>
              </a:gs>
              <a:gs pos="100000">
                <a:srgbClr val="CCECFF">
                  <a:alpha val="23000"/>
                </a:srgbClr>
              </a:gs>
            </a:gsLst>
            <a:lin ang="5400000" scaled="1"/>
          </a:gra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Прогнозирование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42910" y="1214421"/>
            <a:ext cx="80391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Формирование профессиональной компетентности.</a:t>
            </a:r>
          </a:p>
          <a:p>
            <a:pPr eaLnBrk="0" hangingPunct="0">
              <a:buFont typeface="Wingdings" pitchFamily="2" charset="2"/>
              <a:buChar char="Ø"/>
            </a:pPr>
            <a:endParaRPr lang="ru-RU" b="1" i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1" i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Созданная в группе предметно-развивающая среда положительно влияет на </a:t>
            </a:r>
          </a:p>
          <a:p>
            <a:pPr eaLnBrk="0" hangingPunct="0"/>
            <a:r>
              <a:rPr lang="ru-RU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у детей раннего возраста навыков самообслуживания</a:t>
            </a:r>
          </a:p>
          <a:p>
            <a:r>
              <a:rPr lang="ru-RU" b="1" i="1" dirty="0"/>
              <a:t> 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Применяемые мною инновационные технологии привели к :</a:t>
            </a:r>
          </a:p>
          <a:p>
            <a:pPr eaLnBrk="0" hangingPunct="0"/>
            <a:endParaRPr lang="ru-RU" b="1" i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 укреплению здоровья детей, </a:t>
            </a:r>
          </a:p>
          <a:p>
            <a:pPr eaLnBrk="0" hangingPunct="0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овладению навыками самообслуживания (умение одеваться и раздеваться, </a:t>
            </a:r>
          </a:p>
          <a:p>
            <a:pPr eaLnBrk="0" hangingPunct="0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ухаживать за собой, пользоваться туалетом, самостоятельно принимать пищу, </a:t>
            </a:r>
          </a:p>
          <a:p>
            <a:pPr eaLnBrk="0" hangingPunct="0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купаться, умываться); </a:t>
            </a:r>
          </a:p>
          <a:p>
            <a:pPr eaLnBrk="0" hangingPunct="0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 развитию познавательной сферы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285992"/>
            <a:ext cx="7358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Спасибо </a:t>
            </a:r>
            <a:r>
              <a:rPr lang="ru-RU" sz="4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 внимание !</a:t>
            </a:r>
          </a:p>
        </p:txBody>
      </p:sp>
      <p:pic>
        <p:nvPicPr>
          <p:cNvPr id="2052" name="Picture 4" descr="http://img-fotki.yandex.ru/get/5644/16969765.12e/0_7356d_8ffd0484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93240"/>
            <a:ext cx="2943227" cy="3164760"/>
          </a:xfrm>
          <a:prstGeom prst="rect">
            <a:avLst/>
          </a:prstGeom>
          <a:noFill/>
        </p:spPr>
      </p:pic>
      <p:pic>
        <p:nvPicPr>
          <p:cNvPr id="2054" name="Picture 6" descr="д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00042"/>
            <a:ext cx="1571636" cy="248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de47679757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de47679757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28625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6"/>
          <p:cNvSpPr txBox="1">
            <a:spLocks noChangeArrowheads="1"/>
          </p:cNvSpPr>
          <p:nvPr/>
        </p:nvSpPr>
        <p:spPr bwMode="auto">
          <a:xfrm rot="-789513">
            <a:off x="604838" y="3325813"/>
            <a:ext cx="31337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Навыки самообслуживания – это система знаний, умений и навыков, позволяющих ребёнку самостоятельно поддерживать себя и личные вещи в состоянии, соответствующем принятым санитарно-гигиеническим и бытовым нормам. </a:t>
            </a:r>
          </a:p>
        </p:txBody>
      </p:sp>
      <p:sp>
        <p:nvSpPr>
          <p:cNvPr id="5125" name="TextBox 18"/>
          <p:cNvSpPr txBox="1">
            <a:spLocks noChangeArrowheads="1"/>
          </p:cNvSpPr>
          <p:nvPr/>
        </p:nvSpPr>
        <p:spPr bwMode="auto">
          <a:xfrm rot="-633589">
            <a:off x="4076700" y="611188"/>
            <a:ext cx="42719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 b="1">
                <a:latin typeface="Monotype Corsiva" pitchFamily="66" charset="0"/>
              </a:rPr>
              <a:t>Овладение навыками самообслуживания (умение одеваться и раздеваться, ухаживать за собой, пользоваться туалетом, самостоятельно принимать пищу, купаться, умываться) напрямую влияет на самооценку ребенка и является важным шагом на пути к его независимости.</a:t>
            </a:r>
            <a:endParaRPr lang="ru-RU" sz="2000" b="1">
              <a:latin typeface="Monotype Corsiva" pitchFamily="66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 rot="-1336515">
            <a:off x="65090" y="1120090"/>
            <a:ext cx="4146551" cy="8354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861"/>
              </a:avLst>
            </a:prstTxWarp>
          </a:bodyPr>
          <a:lstStyle/>
          <a:p>
            <a:pPr algn="ctr"/>
            <a:r>
              <a:rPr lang="ru-RU" sz="1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+mj-lt"/>
                <a:ea typeface="+mj-lt"/>
                <a:cs typeface="+mj-lt"/>
              </a:rPr>
              <a:t>Научно-методическое</a:t>
            </a:r>
            <a:r>
              <a:rPr lang="ru-RU" sz="1600" b="1" i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+mj-lt"/>
                <a:ea typeface="+mj-lt"/>
                <a:cs typeface="+mj-lt"/>
              </a:rPr>
              <a:t> </a:t>
            </a:r>
          </a:p>
          <a:p>
            <a:pPr algn="ctr"/>
            <a:r>
              <a:rPr lang="ru-RU" sz="1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+mj-lt"/>
                <a:ea typeface="+mj-lt"/>
                <a:cs typeface="+mj-lt"/>
              </a:rPr>
              <a:t>обоснование темы</a:t>
            </a:r>
          </a:p>
        </p:txBody>
      </p:sp>
      <p:pic>
        <p:nvPicPr>
          <p:cNvPr id="29698" name="Picture 2" descr="де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449558"/>
            <a:ext cx="2786082" cy="280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57875" y="0"/>
            <a:ext cx="3071813" cy="1357313"/>
            <a:chOff x="393" y="1716"/>
            <a:chExt cx="5127" cy="2402"/>
          </a:xfrm>
        </p:grpSpPr>
        <p:grpSp>
          <p:nvGrpSpPr>
            <p:cNvPr id="6149" name="Oval 9"/>
            <p:cNvGrpSpPr>
              <a:grpSpLocks/>
            </p:cNvGrpSpPr>
            <p:nvPr/>
          </p:nvGrpSpPr>
          <p:grpSpPr bwMode="auto">
            <a:xfrm>
              <a:off x="322" y="2158"/>
              <a:ext cx="5281" cy="2050"/>
              <a:chOff x="5815584" y="249936"/>
              <a:chExt cx="3163824" cy="1158240"/>
            </a:xfrm>
          </p:grpSpPr>
          <p:sp>
            <p:nvSpPr>
              <p:cNvPr id="6151" name="Oval 9"/>
              <p:cNvSpPr>
                <a:spLocks noChangeArrowheads="1"/>
              </p:cNvSpPr>
              <p:nvPr/>
            </p:nvSpPr>
            <p:spPr bwMode="auto">
              <a:xfrm>
                <a:off x="5815584" y="249936"/>
                <a:ext cx="3163824" cy="1158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Text Box 6"/>
              <p:cNvSpPr txBox="1">
                <a:spLocks noChangeArrowheads="1"/>
              </p:cNvSpPr>
              <p:nvPr/>
            </p:nvSpPr>
            <p:spPr bwMode="auto">
              <a:xfrm>
                <a:off x="6307732" y="447652"/>
                <a:ext cx="2172099" cy="75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 i="1" dirty="0">
                    <a:ln w="127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FF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Актуальность</a:t>
                </a:r>
              </a:p>
            </p:txBody>
          </p:sp>
        </p:grp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864" y="1716"/>
              <a:ext cx="4272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sz="2800" b="1" i="1">
                <a:solidFill>
                  <a:srgbClr val="000066"/>
                </a:solidFill>
              </a:endParaRPr>
            </a:p>
          </p:txBody>
        </p:sp>
      </p:grp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42938" y="1500188"/>
            <a:ext cx="7500937" cy="47863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endParaRPr lang="ru-RU" sz="2000" b="1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28813" y="2714625"/>
            <a:ext cx="5000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sz="2400" b="1">
                <a:solidFill>
                  <a:srgbClr val="000099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sz="2000" b="1">
                <a:solidFill>
                  <a:srgbClr val="000099"/>
                </a:solidFill>
              </a:rPr>
              <a:t>Отсутствие комплексных программ по формированию и развитию навыков самообслуживания у детей раннего возраста.</a:t>
            </a:r>
          </a:p>
        </p:txBody>
      </p:sp>
      <p:pic>
        <p:nvPicPr>
          <p:cNvPr id="27652" name="Picture 4" descr="http://img-fotki.yandex.ru/get/9263/16969765.194/0_7d669_ce1f44f2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1571636" cy="2548599"/>
          </a:xfrm>
          <a:prstGeom prst="rect">
            <a:avLst/>
          </a:prstGeom>
          <a:noFill/>
        </p:spPr>
      </p:pic>
      <p:pic>
        <p:nvPicPr>
          <p:cNvPr id="11" name="Picture 6" descr="дево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643446"/>
            <a:ext cx="1500198" cy="194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75074" y="0"/>
            <a:ext cx="2591020" cy="1467919"/>
            <a:chOff x="311" y="1716"/>
            <a:chExt cx="5313" cy="3205"/>
          </a:xfrm>
        </p:grpSpPr>
        <p:grpSp>
          <p:nvGrpSpPr>
            <p:cNvPr id="7173" name="Oval 9"/>
            <p:cNvGrpSpPr>
              <a:grpSpLocks/>
            </p:cNvGrpSpPr>
            <p:nvPr/>
          </p:nvGrpSpPr>
          <p:grpSpPr bwMode="auto">
            <a:xfrm>
              <a:off x="311" y="2142"/>
              <a:ext cx="5313" cy="2779"/>
              <a:chOff x="6175248" y="195072"/>
              <a:chExt cx="2590800" cy="1273027"/>
            </a:xfrm>
          </p:grpSpPr>
          <p:sp>
            <p:nvSpPr>
              <p:cNvPr id="7175" name="Oval 9"/>
              <p:cNvSpPr>
                <a:spLocks noChangeArrowheads="1"/>
              </p:cNvSpPr>
              <p:nvPr/>
            </p:nvSpPr>
            <p:spPr bwMode="auto">
              <a:xfrm>
                <a:off x="6175248" y="195072"/>
                <a:ext cx="2590800" cy="950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Text Box 6"/>
              <p:cNvSpPr txBox="1">
                <a:spLocks noChangeArrowheads="1"/>
              </p:cNvSpPr>
              <p:nvPr/>
            </p:nvSpPr>
            <p:spPr bwMode="auto">
              <a:xfrm>
                <a:off x="6500972" y="857296"/>
                <a:ext cx="1776808" cy="610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800" b="1" i="1" dirty="0">
                    <a:ln w="127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FF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Проблема</a:t>
                </a:r>
              </a:p>
            </p:txBody>
          </p:sp>
        </p:grpSp>
        <p:sp>
          <p:nvSpPr>
            <p:cNvPr id="7174" name="Rectangle 10"/>
            <p:cNvSpPr>
              <a:spLocks noChangeArrowheads="1"/>
            </p:cNvSpPr>
            <p:nvPr/>
          </p:nvSpPr>
          <p:spPr bwMode="auto">
            <a:xfrm>
              <a:off x="864" y="1716"/>
              <a:ext cx="4272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sz="2800" b="1" i="1">
                <a:solidFill>
                  <a:srgbClr val="000066"/>
                </a:solidFill>
              </a:endParaRPr>
            </a:p>
          </p:txBody>
        </p:sp>
      </p:grp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000232" y="1785926"/>
            <a:ext cx="6643687" cy="39290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0099"/>
                </a:solidFill>
              </a:rPr>
              <a:t>Как оптимизировать процесс развития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0099"/>
                </a:solidFill>
              </a:rPr>
              <a:t>навыков самообслуживания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0099"/>
                </a:solidFill>
              </a:rPr>
              <a:t>с помощью дидактических игр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0099"/>
                </a:solidFill>
              </a:rPr>
              <a:t>и упражнений</a:t>
            </a:r>
            <a:endParaRPr lang="ru-RU" sz="2000" b="1" dirty="0"/>
          </a:p>
        </p:txBody>
      </p:sp>
      <p:pic>
        <p:nvPicPr>
          <p:cNvPr id="25602" name="Picture 2" descr="дев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89" y="1000108"/>
            <a:ext cx="2195063" cy="24145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15206" y="3929066"/>
            <a:ext cx="1428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   </a:t>
            </a:r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313" y="714375"/>
            <a:ext cx="6858000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Основные тенденции развития навыков самообслуживания</a:t>
            </a:r>
            <a:endParaRPr lang="ru-RU" sz="28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2500313"/>
            <a:ext cx="2233612" cy="165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Умение одеваться и раздеваться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888" y="2500313"/>
            <a:ext cx="2130425" cy="165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Умение ухаживать за собой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43125" y="1571625"/>
            <a:ext cx="500063" cy="85725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57938" y="1571625"/>
            <a:ext cx="500062" cy="85725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8763" y="4579938"/>
            <a:ext cx="2232025" cy="165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Умение пользоваться туалетом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4505325"/>
            <a:ext cx="2319338" cy="165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Умение самостоятельно принимать пищу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13" y="2535238"/>
            <a:ext cx="2152650" cy="165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Умение умываться и купаться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70400" y="1571625"/>
            <a:ext cx="500063" cy="85725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5288" y="3571875"/>
            <a:ext cx="500062" cy="85725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340725" y="3648075"/>
            <a:ext cx="500063" cy="85725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4584700"/>
            <a:ext cx="2724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льцо 2"/>
          <p:cNvSpPr/>
          <p:nvPr/>
        </p:nvSpPr>
        <p:spPr>
          <a:xfrm>
            <a:off x="785813" y="500063"/>
            <a:ext cx="7358062" cy="5357812"/>
          </a:xfrm>
          <a:prstGeom prst="donut">
            <a:avLst>
              <a:gd name="adj" fmla="val 1191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571625" y="2428875"/>
            <a:ext cx="564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99"/>
                </a:solidFill>
              </a:rPr>
              <a:t>Большой потенциал для развития культурно-гигиенических навыков</a:t>
            </a:r>
          </a:p>
          <a:p>
            <a:pPr algn="ctr"/>
            <a:r>
              <a:rPr lang="ru-RU" sz="2400" i="1">
                <a:solidFill>
                  <a:srgbClr val="000099"/>
                </a:solidFill>
              </a:rPr>
              <a:t>– </a:t>
            </a:r>
          </a:p>
          <a:p>
            <a:pPr algn="ctr"/>
            <a:r>
              <a:rPr lang="ru-RU" sz="2400" b="1" i="1">
                <a:solidFill>
                  <a:srgbClr val="000099"/>
                </a:solidFill>
              </a:rPr>
              <a:t>дидактические игры и упражнения</a:t>
            </a:r>
          </a:p>
        </p:txBody>
      </p:sp>
      <p:pic>
        <p:nvPicPr>
          <p:cNvPr id="9220" name="Picture 10" descr="Ягоды годжи Формирование кгн картинки Худеем вмест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868863"/>
            <a:ext cx="15827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9650" y="188913"/>
            <a:ext cx="15684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08050"/>
            <a:ext cx="15605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371975"/>
            <a:ext cx="227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25" y="168275"/>
            <a:ext cx="184943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38" y="357188"/>
            <a:ext cx="7000875" cy="13430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Инновационные технологии в развитии навыков самообслуживания у детей раннего возраста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238125" y="1824038"/>
            <a:ext cx="5786438" cy="1028700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39763" y="2852738"/>
            <a:ext cx="6003925" cy="836612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tx1"/>
                </a:solidFill>
                <a:latin typeface="Arial" charset="0"/>
              </a:rPr>
              <a:t>Технологии исследовательской деятельности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1036638" y="3854450"/>
            <a:ext cx="6127750" cy="798513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tx1"/>
                </a:solidFill>
                <a:latin typeface="Arial" charset="0"/>
              </a:rPr>
              <a:t>Игровые технологии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2143125"/>
            <a:ext cx="617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Технологии диагностики</a:t>
            </a:r>
          </a:p>
        </p:txBody>
      </p:sp>
      <p:pic>
        <p:nvPicPr>
          <p:cNvPr id="10247" name="Picture 3" descr="C:\Documents and Settings\БОС\Рабочий стол\оформление слайдов\girl_bo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14287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документ 7"/>
          <p:cNvSpPr/>
          <p:nvPr/>
        </p:nvSpPr>
        <p:spPr>
          <a:xfrm>
            <a:off x="1820863" y="4724400"/>
            <a:ext cx="5786437" cy="865188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tx1"/>
                </a:solidFill>
                <a:latin typeface="Arial" charset="0"/>
              </a:rPr>
              <a:t>Коррекционные инновационные технологии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2555875" y="5732463"/>
            <a:ext cx="5786438" cy="720725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tx1"/>
                </a:solidFill>
                <a:latin typeface="Arial" charset="0"/>
              </a:rPr>
              <a:t>Здоровьесберегающие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01738" y="357188"/>
            <a:ext cx="7000875" cy="13430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Технологии исследовательской деятельности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042988" y="1700213"/>
            <a:ext cx="5126037" cy="20891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Исследовательская деятельность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помогает ребенку выявить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актуальную проблему и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 посредством ряда действий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её решить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995738" y="3573463"/>
            <a:ext cx="5040312" cy="29479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>
                <a:solidFill>
                  <a:srgbClr val="000099"/>
                </a:solidFill>
              </a:rPr>
              <a:t>Методы и приемы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>
                <a:solidFill>
                  <a:srgbClr val="000099"/>
                </a:solidFill>
              </a:rPr>
              <a:t>исследовательской деятельности: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/>
              <a:t>- наблюдение;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/>
              <a:t>- педагогический эксперимент;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/>
              <a:t>- сенсорные эталоны;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b="1" dirty="0"/>
              <a:t>- рассказ без показа и т.д..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07950" y="4221163"/>
            <a:ext cx="3600450" cy="24431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Ребенок методом проб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и ошибок проводит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исследование, </a:t>
            </a:r>
          </a:p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99"/>
                </a:solidFill>
              </a:rPr>
              <a:t>ставит эксперименты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01739" y="857232"/>
            <a:ext cx="6513534" cy="8429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Игровые технологии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1000100" y="4143381"/>
            <a:ext cx="30718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/>
              <a:t>Мыльные перчатки. Пузырьки</a:t>
            </a:r>
            <a:r>
              <a:rPr lang="ru-RU" sz="1600" b="1" dirty="0" smtClean="0"/>
              <a:t>»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555625" y="1785927"/>
            <a:ext cx="2647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«</a:t>
            </a:r>
            <a:r>
              <a:rPr lang="ru-RU" sz="1600" b="1" dirty="0" smtClean="0"/>
              <a:t>Готовим </a:t>
            </a:r>
            <a:r>
              <a:rPr lang="ru-RU" sz="1600" b="1" dirty="0"/>
              <a:t>стол к обеду</a:t>
            </a:r>
            <a:r>
              <a:rPr lang="ru-RU" sz="1600" dirty="0"/>
              <a:t>»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4060827" y="2214554"/>
            <a:ext cx="265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«Причеши куклу»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5075238" y="4071942"/>
            <a:ext cx="302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           «</a:t>
            </a:r>
            <a:r>
              <a:rPr lang="ru-RU" sz="1600" b="1" dirty="0"/>
              <a:t>Накорми куклу»</a:t>
            </a:r>
          </a:p>
        </p:txBody>
      </p:sp>
      <p:pic>
        <p:nvPicPr>
          <p:cNvPr id="13327" name="Picture 15" descr="F:\DCIM\102DEHH_\DSC_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1357322" cy="2022498"/>
          </a:xfrm>
          <a:prstGeom prst="rect">
            <a:avLst/>
          </a:prstGeom>
          <a:noFill/>
        </p:spPr>
      </p:pic>
      <p:pic>
        <p:nvPicPr>
          <p:cNvPr id="13328" name="Picture 16" descr="F:\DCIM\102DEHH_\DSC_1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28868"/>
            <a:ext cx="2214578" cy="1476385"/>
          </a:xfrm>
          <a:prstGeom prst="rect">
            <a:avLst/>
          </a:prstGeom>
          <a:noFill/>
        </p:spPr>
      </p:pic>
      <p:pic>
        <p:nvPicPr>
          <p:cNvPr id="13329" name="Picture 17" descr="F:\DCIM\102DEHH_\DSC_1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929198"/>
            <a:ext cx="2357454" cy="1571636"/>
          </a:xfrm>
          <a:prstGeom prst="rect">
            <a:avLst/>
          </a:prstGeom>
          <a:noFill/>
        </p:spPr>
      </p:pic>
      <p:pic>
        <p:nvPicPr>
          <p:cNvPr id="11" name="Picture 2" descr="F:\DCIM\102DEHH_\DSC_1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500570"/>
            <a:ext cx="2551895" cy="20716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9288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«Причеши куклу»</a:t>
            </a:r>
            <a:endParaRPr lang="ru-RU" b="1" dirty="0">
              <a:latin typeface="+mn-lt"/>
            </a:endParaRPr>
          </a:p>
        </p:txBody>
      </p:sp>
      <p:pic>
        <p:nvPicPr>
          <p:cNvPr id="15362" name="Picture 2" descr="малыш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500570"/>
            <a:ext cx="900119" cy="1875248"/>
          </a:xfrm>
          <a:prstGeom prst="rect">
            <a:avLst/>
          </a:prstGeom>
          <a:noFill/>
        </p:spPr>
      </p:pic>
      <p:pic>
        <p:nvPicPr>
          <p:cNvPr id="15364" name="Picture 4" descr="девоч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1785926"/>
            <a:ext cx="1643042" cy="211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тско родит клуб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60B5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детско родит клуб</Template>
  <TotalTime>1527</TotalTime>
  <Words>529</Words>
  <Application>Microsoft Office PowerPoint</Application>
  <PresentationFormat>Экран (4:3)</PresentationFormat>
  <Paragraphs>130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детско родит клуб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Здоровьесберегающие технологии</vt:lpstr>
      <vt:lpstr>Слайд 12</vt:lpstr>
      <vt:lpstr>Слайд 13</vt:lpstr>
      <vt:lpstr>В результате правильно-спланированной и проведенной работы удалось:</vt:lpstr>
      <vt:lpstr>Слайд 15</vt:lpstr>
      <vt:lpstr>Слайд 16</vt:lpstr>
    </vt:vector>
  </TitlesOfParts>
  <Company>Золушка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БОС</dc:creator>
  <cp:lastModifiedBy>оля</cp:lastModifiedBy>
  <cp:revision>122</cp:revision>
  <dcterms:created xsi:type="dcterms:W3CDTF">2011-11-06T08:44:42Z</dcterms:created>
  <dcterms:modified xsi:type="dcterms:W3CDTF">2018-05-28T11:46:56Z</dcterms:modified>
</cp:coreProperties>
</file>