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</p:sldMasterIdLst>
  <p:sldIdLst>
    <p:sldId id="257" r:id="rId2"/>
    <p:sldId id="258" r:id="rId3"/>
    <p:sldId id="259" r:id="rId4"/>
    <p:sldId id="260" r:id="rId5"/>
    <p:sldId id="261" r:id="rId6"/>
    <p:sldId id="274" r:id="rId7"/>
    <p:sldId id="262" r:id="rId8"/>
    <p:sldId id="263" r:id="rId9"/>
    <p:sldId id="265" r:id="rId10"/>
    <p:sldId id="268" r:id="rId11"/>
    <p:sldId id="272" r:id="rId12"/>
    <p:sldId id="270" r:id="rId13"/>
    <p:sldId id="275" r:id="rId14"/>
    <p:sldId id="269" r:id="rId15"/>
    <p:sldId id="273" r:id="rId16"/>
    <p:sldId id="266" r:id="rId17"/>
    <p:sldId id="27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0074" autoAdjust="0"/>
    <p:restoredTop sz="94660"/>
  </p:normalViewPr>
  <p:slideViewPr>
    <p:cSldViewPr snapToGrid="0">
      <p:cViewPr varScale="1">
        <p:scale>
          <a:sx n="61" d="100"/>
          <a:sy n="61" d="100"/>
        </p:scale>
        <p:origin x="78" y="3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theme" Target="theme/theme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547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02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961176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868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794782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2858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900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067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821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085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911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809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06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326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863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506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758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 /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9.jpe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 /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22.jpe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 /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25.jpeg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 /><Relationship Id="rId2" Type="http://schemas.openxmlformats.org/officeDocument/2006/relationships/image" Target="../media/image26.jpe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 /><Relationship Id="rId2" Type="http://schemas.openxmlformats.org/officeDocument/2006/relationships/image" Target="../media/image29.jpe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32.png" /><Relationship Id="rId4" Type="http://schemas.openxmlformats.org/officeDocument/2006/relationships/image" Target="../media/image31.jpeg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 /><Relationship Id="rId2" Type="http://schemas.openxmlformats.org/officeDocument/2006/relationships/image" Target="../media/image33.png" /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5.jpe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6.xml" /><Relationship Id="rId5" Type="http://schemas.openxmlformats.org/officeDocument/2006/relationships/image" Target="../media/image9.png" /><Relationship Id="rId4" Type="http://schemas.openxmlformats.org/officeDocument/2006/relationships/image" Target="../media/image8.jpeg" 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 /><Relationship Id="rId3" Type="http://schemas.openxmlformats.org/officeDocument/2006/relationships/hyperlink" Target="https://ru.wikipedia.org/wiki/%D0%97%D0%B0%D0%B1%D0%BE%D0%BB%D0%B5%D0%B2%D0%B0%D0%BD%D0%B8%D0%B5" TargetMode="External" /><Relationship Id="rId7" Type="http://schemas.openxmlformats.org/officeDocument/2006/relationships/hyperlink" Target="https://ru.wikipedia.org/wiki/%D0%9F%D1%80%D0%B8%D0%BE%D0%BD%D1%8B" TargetMode="External" /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7.xml" /><Relationship Id="rId6" Type="http://schemas.openxmlformats.org/officeDocument/2006/relationships/hyperlink" Target="https://ru.wikipedia.org/wiki/%D0%92%D0%B8%D1%80%D1%83%D1%81%D1%8B" TargetMode="External" /><Relationship Id="rId5" Type="http://schemas.openxmlformats.org/officeDocument/2006/relationships/hyperlink" Target="https://ru.wikipedia.org/wiki/%D0%9C%D0%B8%D0%BA%D1%80%D0%BE%D0%BE%D1%80%D0%B3%D0%B0%D0%BD%D0%B8%D0%B7%D0%BC%D1%8B" TargetMode="External" /><Relationship Id="rId4" Type="http://schemas.openxmlformats.org/officeDocument/2006/relationships/hyperlink" Target="https://ru.wikipedia.org/wiki/%D0%9E%D1%80%D0%B3%D0%B0%D0%BD%D0%B8%D0%B7%D0%BC" TargetMode="Externa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 /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89213" y="574767"/>
            <a:ext cx="8915399" cy="2002971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Иммунитет. Виды Иммунитета.</a:t>
            </a:r>
          </a:p>
        </p:txBody>
      </p:sp>
      <p:pic>
        <p:nvPicPr>
          <p:cNvPr id="2050" name="Picture 2" descr="https://4.404content.com/1/13/A2/1024491582955193502/fullsiz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670" y="2577738"/>
            <a:ext cx="5248501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одзаголовок 6">
            <a:extLst>
              <a:ext uri="{FF2B5EF4-FFF2-40B4-BE49-F238E27FC236}">
                <a16:creationId xmlns:a16="http://schemas.microsoft.com/office/drawing/2014/main" id="{76048AB2-2C7D-5C48-BEAB-002909B137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33409" y="2577738"/>
            <a:ext cx="2913166" cy="1003415"/>
          </a:xfrm>
        </p:spPr>
        <p:txBody>
          <a:bodyPr/>
          <a:lstStyle/>
          <a:p>
            <a:r>
              <a:rPr lang="ru-RU">
                <a:solidFill>
                  <a:schemeClr val="tx1"/>
                </a:solidFill>
              </a:rPr>
              <a:t>Выполнил: Ханатов Ораз Акмырадович.Студент СГСПУ.</a:t>
            </a:r>
          </a:p>
        </p:txBody>
      </p:sp>
    </p:spTree>
    <p:extLst>
      <p:ext uri="{BB962C8B-B14F-4D97-AF65-F5344CB8AC3E}">
        <p14:creationId xmlns:p14="http://schemas.microsoft.com/office/powerpoint/2010/main" val="1020940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medok.com/assets/images/mechnikov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79" y="476004"/>
            <a:ext cx="6529449" cy="553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cmtscience.ru/img/post/59da236d7625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478" y="413658"/>
            <a:ext cx="4201885" cy="2607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i.pinimg.com/736x/bc/47/50/bc47509b40e79a98449f97ebfa113764--phagocytosis-scanning-electron-micrograp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582" y="3574473"/>
            <a:ext cx="4384077" cy="2930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581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arhivurokov.ru/multiurok/html/2017/05/21/s_5921ac90b1dcd/img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21" y="465741"/>
            <a:ext cx="5621770" cy="5623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konspekta.net/studenchikru/baza1/1095234755978.files/image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018" y="311726"/>
            <a:ext cx="5527964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img.youtube.com/vi/iUL97V_IRGk/mqdefaul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018" y="4359851"/>
            <a:ext cx="5382491" cy="2186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30568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tudfiles.net/html/2706/961/html_gBcqWp4MrD.k58S/htmlconvd-yw3l5H7x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91" y="581459"/>
            <a:ext cx="3823853" cy="2639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x-files.org.ua/images/news/2010/727722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91" y="3636385"/>
            <a:ext cx="3958938" cy="3034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cf2.ppt-online.org/files2/slide/y/yxMIKQw0fjeL9J1WvVdPzUcNum47Fsh2iD6gtkBXH/slide-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647" y="33119"/>
            <a:ext cx="6868680" cy="6346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77089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images.myshared.ru/6/725986/slide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1999" cy="6858001"/>
          </a:xfrm>
          <a:prstGeom prst="rect">
            <a:avLst/>
          </a:prstGeom>
          <a:noFill/>
        </p:spPr>
      </p:pic>
      <p:sp>
        <p:nvSpPr>
          <p:cNvPr id="34820" name="AutoShape 4" descr="https://www.leblogdesrapportshumains.fr/wp-content/uploads/2012/06/Viru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2068" y="4480560"/>
            <a:ext cx="1907177" cy="2181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ages.myshared.ru/9/927785/slide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99328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3.bp.blogspot.com/-QQzFUfWCfjM/UY1qaJ_majI/AAAAAAAACX4/U2KqyN-Mb58/s320/_cibwzg_Mv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56" y="272184"/>
            <a:ext cx="4541117" cy="2969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i.ytimg.com/vi/v4JtWmuroVY/hq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582" y="3241964"/>
            <a:ext cx="6234546" cy="3408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png.pngtree.com/element_origin_min_pic/16/10/19/125806f72305d2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6" y="3348181"/>
            <a:ext cx="3904457" cy="330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freepngimg.com/thumb/pain/46309-4-bacteria-free-transparent-image-h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650" y="272184"/>
            <a:ext cx="4058083" cy="2535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9497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https://arhivurokov.ru/multiurok/html/2017/02/24/s_58b03d86d5e77/img1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s://arhivurokov.ru/multiurok/html/2017/02/24/s_58b03d86d5e77/img1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s://arhivurokov.ru/multiurok/html/2017/02/24/s_58b03d86d5e77/img1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https://arhivurokov.ru/multiurok/html/2017/02/24/s_58b03d86d5e77/img1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AutoShape 10" descr="https://arhivurokov.ru/multiurok/html/2017/02/24/s_58b03d86d5e77/img1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62" name="AutoShape 14" descr="https://i.ytimg.com/vi/NTBdB7oiqT0/sddefaul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4" name="AutoShape 16" descr="https://i.ytimg.com/vi/NTBdB7oiqT0/sddefaul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6" name="AutoShape 18" descr="https://t3.ftcdn.net/jpg/00/43/82/00/500_F_43820088_XPzUctGCwUxdxYS5l5TMh94jqWofZyFx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036" y="548639"/>
            <a:ext cx="2346415" cy="1188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614023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fs00.infourok.ru/images/doc/160/184342/img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2788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7982" y="1143000"/>
            <a:ext cx="928947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ru-RU" sz="3200" b="1" i="1" dirty="0"/>
              <a:t>Актуализация знаний</a:t>
            </a:r>
            <a:endParaRPr lang="en-US" sz="3200" b="1" i="1" dirty="0"/>
          </a:p>
          <a:p>
            <a:pPr lvl="0">
              <a:spcAft>
                <a:spcPts val="0"/>
              </a:spcAft>
            </a:pPr>
            <a:r>
              <a:rPr lang="ru-RU" sz="3200" b="1" i="1" dirty="0"/>
              <a:t> </a:t>
            </a:r>
            <a:endParaRPr lang="en-US" sz="3200" b="1" i="1" dirty="0"/>
          </a:p>
          <a:p>
            <a:pPr lvl="0">
              <a:spcAft>
                <a:spcPts val="0"/>
              </a:spcAft>
            </a:pPr>
            <a:endParaRPr lang="ru-RU" sz="32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http://luxfon.com/pic/201507/800x600/luxfon.com-406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073" y="4110749"/>
            <a:ext cx="3546763" cy="245225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209006" y="1842193"/>
            <a:ext cx="6962503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 каких компонентов состоит внутренняя среда? 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Какую функцию выполняет тканевая жидкость?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Что из себя представляет кровь? Каков состав крови?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такое плазма, каков её состав?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Какие форменные элементы крови тебе известны? 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Назовите основные признаки характеристики и функции эритроцитов.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Назовите основные признаки характеристики и функции тромбоцитов</a:t>
            </a: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686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iveposts.ru/wp-content/uploads/2016/08/ruki-gryaznul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39485"/>
            <a:ext cx="5571897" cy="3448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ds02.infourok.ru/uploads/ex/0329/00022608-68f70949/1/310/img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915" y="3962399"/>
            <a:ext cx="4659086" cy="252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4172" y="1227907"/>
            <a:ext cx="32221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Человек живет в окружении разнообразных микробов: бактерий, вирусов, грибков, простейших. Люди долгое время не подозревали об этом, пока 320 лет тому назад голландский мануфактурщик 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Антони </a:t>
            </a:r>
            <a:r>
              <a:rPr lang="ru-RU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ван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Левенгук н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е создал первый микроскоп, с помощью которого он и обнаружил целый мир маленьких организмов – микроорганизмов, или микробов. </a:t>
            </a:r>
            <a:endParaRPr lang="ru-RU" dirty="0"/>
          </a:p>
        </p:txBody>
      </p:sp>
      <p:pic>
        <p:nvPicPr>
          <p:cNvPr id="5" name="Picture 2" descr="http://swannchiro.com/uploads/3/4/4/5/34450030/8580748.jpg?25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3382" y="685800"/>
            <a:ext cx="2639291" cy="300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640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5941180" cy="1320800"/>
          </a:xfrm>
        </p:spPr>
        <p:txBody>
          <a:bodyPr>
            <a:normAutofit fontScale="90000"/>
          </a:bodyPr>
          <a:lstStyle/>
          <a:p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Первыми на пути посторонних веществ и микробов вступают кожа и слизистые оболочки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074" name="Picture 2" descr="https://profreshuk.co.uk/wp-content/uploads/2015/07/Bacteria-on-Tongue-300x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7747" y="501650"/>
            <a:ext cx="3523796" cy="3395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2.bp.blogspot.com/-978ZS4gOb3M/WRPEQWhUu_I/AAAAAAAAAMI/Nz1F_7qRQuIoYXGyDcdCpMUzSkNRzr8hQCLcB/w400-h225-p/microbes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290" y="4906282"/>
            <a:ext cx="3393167" cy="1785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img3.stockfresh.com/files/l/lightsource/m/57/7027000_stock-photo-breathing-disease-concep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24" y="2199368"/>
            <a:ext cx="3933976" cy="2437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media.healthplus.vn/thumb_x470x250/Images/Uploaded/Share/2017/11/27/cam-lanh-cam-cum-va-di-ung-khi-nao-thi-nghi-om-cach-ly1511774887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747" y="4310289"/>
            <a:ext cx="44767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8536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titan-race.ru/media/storage/08/78/0878489635e77a3fc721973d4bd5884a_1_320x1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69" y="3612607"/>
            <a:ext cx="5138058" cy="2669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 flipH="1">
            <a:off x="500742" y="457200"/>
            <a:ext cx="106897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chemeClr val="accent5"/>
                </a:solidFill>
                <a:latin typeface="Arial" panose="020B0604020202020204" pitchFamily="34" charset="0"/>
              </a:rPr>
              <a:t>Инфекция </a:t>
            </a:r>
            <a:r>
              <a:rPr lang="ru-RU" dirty="0">
                <a:solidFill>
                  <a:schemeClr val="accent5"/>
                </a:solidFill>
                <a:latin typeface="Arial" panose="020B0604020202020204" pitchFamily="34" charset="0"/>
              </a:rPr>
              <a:t>(от </a:t>
            </a:r>
            <a:r>
              <a:rPr lang="ru-RU" dirty="0" err="1">
                <a:solidFill>
                  <a:schemeClr val="accent5"/>
                </a:solidFill>
                <a:latin typeface="Arial" panose="020B0604020202020204" pitchFamily="34" charset="0"/>
              </a:rPr>
              <a:t>лат.infectio</a:t>
            </a:r>
            <a:r>
              <a:rPr lang="ru-RU" dirty="0">
                <a:solidFill>
                  <a:schemeClr val="accent5"/>
                </a:solidFill>
                <a:latin typeface="Arial" panose="020B0604020202020204" pitchFamily="34" charset="0"/>
              </a:rPr>
              <a:t>— заражение, загрязнение) — состоя­ние зараженности, возникающее в процессе взаимодействия пато­генного микроорганизма и организма животного. </a:t>
            </a:r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742" y="1328058"/>
            <a:ext cx="86432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222222"/>
                </a:solidFill>
                <a:latin typeface="Arial" panose="020B0604020202020204" pitchFamily="34" charset="0"/>
              </a:rPr>
              <a:t>Инфекцио́нные</a:t>
            </a:r>
            <a:r>
              <a:rPr lang="ru-RU" b="1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222222"/>
                </a:solidFill>
                <a:latin typeface="Arial" panose="020B0604020202020204" pitchFamily="34" charset="0"/>
              </a:rPr>
              <a:t>заболева́ния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 — группа </a:t>
            </a:r>
            <a:r>
              <a:rPr lang="ru-RU" dirty="0">
                <a:solidFill>
                  <a:srgbClr val="0B0080"/>
                </a:solidFill>
                <a:latin typeface="Arial" panose="020B0604020202020204" pitchFamily="34" charset="0"/>
                <a:hlinkClick r:id="rId3" tooltip="Заболевание"/>
              </a:rPr>
              <a:t>заболеваний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, вызываемых проникновением в </a:t>
            </a:r>
            <a:r>
              <a:rPr lang="ru-RU" dirty="0">
                <a:solidFill>
                  <a:srgbClr val="0B0080"/>
                </a:solidFill>
                <a:latin typeface="Arial" panose="020B0604020202020204" pitchFamily="34" charset="0"/>
                <a:hlinkClick r:id="rId4" tooltip="Организм"/>
              </a:rPr>
              <a:t>организм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 патогенных (болезнетворных) </a:t>
            </a:r>
            <a:r>
              <a:rPr lang="ru-RU" dirty="0">
                <a:solidFill>
                  <a:srgbClr val="0B0080"/>
                </a:solidFill>
                <a:latin typeface="Arial" panose="020B0604020202020204" pitchFamily="34" charset="0"/>
                <a:hlinkClick r:id="rId5" tooltip="Микроорганизмы"/>
              </a:rPr>
              <a:t>микроорганизмов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, </a:t>
            </a:r>
            <a:r>
              <a:rPr lang="ru-RU" dirty="0">
                <a:solidFill>
                  <a:srgbClr val="0B0080"/>
                </a:solidFill>
                <a:latin typeface="Arial" panose="020B0604020202020204" pitchFamily="34" charset="0"/>
                <a:hlinkClick r:id="rId6" tooltip="Вирусы"/>
              </a:rPr>
              <a:t>вирусов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 и </a:t>
            </a:r>
            <a:r>
              <a:rPr lang="ru-RU" dirty="0" err="1">
                <a:solidFill>
                  <a:srgbClr val="0B0080"/>
                </a:solidFill>
                <a:latin typeface="Arial" panose="020B0604020202020204" pitchFamily="34" charset="0"/>
                <a:hlinkClick r:id="rId7" tooltip="Прионы"/>
              </a:rPr>
              <a:t>прионов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. </a:t>
            </a:r>
            <a:endParaRPr lang="ru-RU" dirty="0"/>
          </a:p>
        </p:txBody>
      </p:sp>
      <p:pic>
        <p:nvPicPr>
          <p:cNvPr id="4100" name="Picture 4" descr="https://avatars.mds.yandex.net/get-tv-shows/69310/2a000001519e719902822762ee9309409664/middl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709" y="2251388"/>
            <a:ext cx="5444836" cy="4258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7250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900igr.net/up/datas/229629/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2006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cdn3.lamp.im/wp-content/uploads/2017/03/jepidemii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061" y="696685"/>
            <a:ext cx="9554482" cy="5595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112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s://hotnewsline.com/wp-content/uploads/2016/07/d3f941b8aaa28a309cbcaa451c0027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885" y="3060840"/>
            <a:ext cx="4659085" cy="3483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3657" y="413657"/>
            <a:ext cx="1142999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dirty="0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Способность организма избавляться от чужеродных тел и соединений и благодаря этому сохранять химическое и биологическое постоянство внутренней среды и собственных тканей называют иммунитетом . </a:t>
            </a:r>
            <a:endParaRPr lang="ru-RU" sz="2800" dirty="0">
              <a:solidFill>
                <a:schemeClr val="accent5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800" b="1" dirty="0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Еще одно определение: иммунитет – это невосприимчивость организма к инфекционным и неинфекционным заболеваниям.</a:t>
            </a:r>
            <a:endParaRPr lang="ru-RU" sz="2800" dirty="0">
              <a:solidFill>
                <a:schemeClr val="accent5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50" name="Picture 6" descr="https://cdnimg.rg.ru/img/content/137/65/62/Depositphotos_13304818_l-2015_d_8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147" y="3060840"/>
            <a:ext cx="5309509" cy="352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7570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baby-i-mama.ru/images/zdorovie/vidu-immynite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58" y="413657"/>
            <a:ext cx="11473542" cy="5856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8157378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485</TotalTime>
  <Words>167</Words>
  <Application>Microsoft Office PowerPoint</Application>
  <PresentationFormat>Широкоэкранный</PresentationFormat>
  <Paragraphs>20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Аспект</vt:lpstr>
      <vt:lpstr>Иммунитет. Виды Иммунитета.</vt:lpstr>
      <vt:lpstr>Презентация PowerPoint</vt:lpstr>
      <vt:lpstr>Презентация PowerPoint</vt:lpstr>
      <vt:lpstr>Первыми на пути посторонних веществ и микробов вступают кожа и слизистые оболочки.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Иммунитет. Виды Иммунитета.</dc:title>
  <dc:creator>dimon_akus2011@outlook.com</dc:creator>
  <cp:lastModifiedBy>hanatow97@mail.ru</cp:lastModifiedBy>
  <cp:revision>31</cp:revision>
  <dcterms:created xsi:type="dcterms:W3CDTF">2018-11-05T15:03:09Z</dcterms:created>
  <dcterms:modified xsi:type="dcterms:W3CDTF">2021-01-28T19:31:16Z</dcterms:modified>
</cp:coreProperties>
</file>