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56" r:id="rId6"/>
    <p:sldId id="257" r:id="rId7"/>
    <p:sldId id="259" r:id="rId8"/>
    <p:sldId id="260" r:id="rId9"/>
    <p:sldId id="261" r:id="rId10"/>
    <p:sldId id="262" r:id="rId11"/>
    <p:sldId id="258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85457-5126-4A51-B58A-8CE214CF136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37B279-EAE1-4BCC-B5F7-FCB28EEA07E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1.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66204B6-B0CD-4587-97DF-B3D8738C2517}" type="parTrans" cxnId="{CA1FA747-1E4D-42A8-A17D-58E819AE0C5B}">
      <dgm:prSet/>
      <dgm:spPr/>
      <dgm:t>
        <a:bodyPr/>
        <a:lstStyle/>
        <a:p>
          <a:endParaRPr lang="ru-RU"/>
        </a:p>
      </dgm:t>
    </dgm:pt>
    <dgm:pt modelId="{8C724D72-A021-48FB-8277-6B15F5ACEDDA}" type="sibTrans" cxnId="{CA1FA747-1E4D-42A8-A17D-58E819AE0C5B}">
      <dgm:prSet/>
      <dgm:spPr/>
      <dgm:t>
        <a:bodyPr/>
        <a:lstStyle/>
        <a:p>
          <a:endParaRPr lang="ru-RU"/>
        </a:p>
      </dgm:t>
    </dgm:pt>
    <dgm:pt modelId="{E7E398C8-8281-4C73-A14B-FE00F93F5725}">
      <dgm:prSet phldrT="[Текст]" custT="1"/>
      <dgm:spPr>
        <a:solidFill>
          <a:srgbClr val="FFFEB0">
            <a:alpha val="90000"/>
          </a:srgbClr>
        </a:solidFill>
      </dgm:spPr>
      <dgm:t>
        <a:bodyPr/>
        <a:lstStyle/>
        <a:p>
          <a:pPr algn="l"/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Экологическое просвещение населения и организация дополнительного образования школьников и взрослых.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AE85690-D3EC-4C32-86D6-CC8B6874242F}" type="parTrans" cxnId="{5121785F-3CA3-4330-938D-21DFFCA41C9F}">
      <dgm:prSet/>
      <dgm:spPr/>
      <dgm:t>
        <a:bodyPr/>
        <a:lstStyle/>
        <a:p>
          <a:endParaRPr lang="ru-RU"/>
        </a:p>
      </dgm:t>
    </dgm:pt>
    <dgm:pt modelId="{6E69B236-73F8-4672-8602-4E5B6ADB1C80}" type="sibTrans" cxnId="{5121785F-3CA3-4330-938D-21DFFCA41C9F}">
      <dgm:prSet/>
      <dgm:spPr/>
      <dgm:t>
        <a:bodyPr/>
        <a:lstStyle/>
        <a:p>
          <a:endParaRPr lang="ru-RU"/>
        </a:p>
      </dgm:t>
    </dgm:pt>
    <dgm:pt modelId="{5CC0559F-F197-47DD-9FA2-750C1832586C}">
      <dgm:prSet phldrT="[Текст]" custT="1"/>
      <dgm:spPr>
        <a:solidFill>
          <a:srgbClr val="FFFEB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организационных форм, методов и технологий эколого-биологического образования</a:t>
          </a:r>
          <a:r>
            <a:rPr lang="ru-RU" sz="1600" b="1" i="1" dirty="0" smtClean="0">
              <a:latin typeface="Arial" pitchFamily="34" charset="0"/>
              <a:cs typeface="Arial" pitchFamily="34" charset="0"/>
            </a:rPr>
            <a:t>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98CC30C-EE51-42FD-8CF3-68800FEF4D85}" type="parTrans" cxnId="{90D77C76-EA58-45AA-A5ED-23B1313BA9C1}">
      <dgm:prSet/>
      <dgm:spPr/>
      <dgm:t>
        <a:bodyPr/>
        <a:lstStyle/>
        <a:p>
          <a:endParaRPr lang="ru-RU"/>
        </a:p>
      </dgm:t>
    </dgm:pt>
    <dgm:pt modelId="{D060969D-71C5-4E6E-AE19-A04005837D38}" type="sibTrans" cxnId="{90D77C76-EA58-45AA-A5ED-23B1313BA9C1}">
      <dgm:prSet/>
      <dgm:spPr/>
      <dgm:t>
        <a:bodyPr/>
        <a:lstStyle/>
        <a:p>
          <a:endParaRPr lang="ru-RU"/>
        </a:p>
      </dgm:t>
    </dgm:pt>
    <dgm:pt modelId="{08BE3D45-4EC0-4A4C-A5F7-DD4D82700DFF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3.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F96C84BC-BB7C-4264-9ACA-8723FDD0CD73}" type="parTrans" cxnId="{D91068F0-815E-41F3-91C5-6AD79C0FE262}">
      <dgm:prSet/>
      <dgm:spPr/>
      <dgm:t>
        <a:bodyPr/>
        <a:lstStyle/>
        <a:p>
          <a:endParaRPr lang="ru-RU"/>
        </a:p>
      </dgm:t>
    </dgm:pt>
    <dgm:pt modelId="{86E805E2-7F5B-4B93-B997-B3FA617310FE}" type="sibTrans" cxnId="{D91068F0-815E-41F3-91C5-6AD79C0FE262}">
      <dgm:prSet/>
      <dgm:spPr/>
      <dgm:t>
        <a:bodyPr/>
        <a:lstStyle/>
        <a:p>
          <a:endParaRPr lang="ru-RU"/>
        </a:p>
      </dgm:t>
    </dgm:pt>
    <dgm:pt modelId="{CBD72A56-0D34-4922-91A8-352FB720AC27}">
      <dgm:prSet phldrT="[Текст]" custT="1"/>
      <dgm:spPr>
        <a:solidFill>
          <a:srgbClr val="FFFEB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Качественное и научное использование музейных материалов в образовательной и воспитательной деятельности. 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6E1249-AB8F-4CB9-A3CB-38EEE9ECE5D6}" type="parTrans" cxnId="{DA2BEE5D-6981-4702-A5C0-0B547FF737B3}">
      <dgm:prSet/>
      <dgm:spPr/>
      <dgm:t>
        <a:bodyPr/>
        <a:lstStyle/>
        <a:p>
          <a:endParaRPr lang="ru-RU"/>
        </a:p>
      </dgm:t>
    </dgm:pt>
    <dgm:pt modelId="{8DACEAA6-D5EB-4D36-A7BD-A140E6ED68F1}" type="sibTrans" cxnId="{DA2BEE5D-6981-4702-A5C0-0B547FF737B3}">
      <dgm:prSet/>
      <dgm:spPr/>
      <dgm:t>
        <a:bodyPr/>
        <a:lstStyle/>
        <a:p>
          <a:endParaRPr lang="ru-RU"/>
        </a:p>
      </dgm:t>
    </dgm:pt>
    <dgm:pt modelId="{4E18CBC9-7B21-4D05-A5CF-7AAD27960D70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4.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C96ED7AF-52E4-4EA4-B0F0-3915FBB2B781}" type="parTrans" cxnId="{EA07CF79-6027-4695-A03E-69888E703851}">
      <dgm:prSet/>
      <dgm:spPr/>
      <dgm:t>
        <a:bodyPr/>
        <a:lstStyle/>
        <a:p>
          <a:endParaRPr lang="ru-RU"/>
        </a:p>
      </dgm:t>
    </dgm:pt>
    <dgm:pt modelId="{6E80AC14-70BE-4D40-A067-C751D0FE6953}" type="sibTrans" cxnId="{EA07CF79-6027-4695-A03E-69888E703851}">
      <dgm:prSet/>
      <dgm:spPr/>
      <dgm:t>
        <a:bodyPr/>
        <a:lstStyle/>
        <a:p>
          <a:endParaRPr lang="ru-RU"/>
        </a:p>
      </dgm:t>
    </dgm:pt>
    <dgm:pt modelId="{07C97109-A19A-4AC8-93F3-063BAC757E57}">
      <dgm:prSet custT="1"/>
      <dgm:spPr>
        <a:solidFill>
          <a:srgbClr val="FFFEB0">
            <a:alpha val="90000"/>
          </a:srgbClr>
        </a:solidFill>
      </dgm:spPr>
      <dgm:t>
        <a:bodyPr/>
        <a:lstStyle/>
        <a:p>
          <a:pPr algn="just"/>
          <a:r>
            <a: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Сотрудничество с экологическими инициативами, в том числе некоммерческими обществами и государственными организациями и учреждениями улуса, региона и республики</a:t>
          </a:r>
          <a:r>
            <a:rPr lang="ru-RU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B5473BE-0511-4F7D-AFC3-3727C8E86324}" type="parTrans" cxnId="{166C5EA9-0964-41F2-9DC8-6C6B427443F9}">
      <dgm:prSet/>
      <dgm:spPr/>
      <dgm:t>
        <a:bodyPr/>
        <a:lstStyle/>
        <a:p>
          <a:endParaRPr lang="ru-RU"/>
        </a:p>
      </dgm:t>
    </dgm:pt>
    <dgm:pt modelId="{C92CB32A-5E69-40C0-B6F7-376D959338E5}" type="sibTrans" cxnId="{166C5EA9-0964-41F2-9DC8-6C6B427443F9}">
      <dgm:prSet/>
      <dgm:spPr/>
      <dgm:t>
        <a:bodyPr/>
        <a:lstStyle/>
        <a:p>
          <a:endParaRPr lang="ru-RU"/>
        </a:p>
      </dgm:t>
    </dgm:pt>
    <dgm:pt modelId="{1A393FC8-248E-42B1-8618-9CEFC925684E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2.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2D935310-551F-40FC-ABBD-1B867659460C}" type="sibTrans" cxnId="{2C15CB61-9ED2-4CE1-B53C-708CAC83D67C}">
      <dgm:prSet/>
      <dgm:spPr/>
      <dgm:t>
        <a:bodyPr/>
        <a:lstStyle/>
        <a:p>
          <a:endParaRPr lang="ru-RU"/>
        </a:p>
      </dgm:t>
    </dgm:pt>
    <dgm:pt modelId="{2DC86141-3084-4437-A0D9-2665A02DD42B}" type="parTrans" cxnId="{2C15CB61-9ED2-4CE1-B53C-708CAC83D67C}">
      <dgm:prSet/>
      <dgm:spPr/>
      <dgm:t>
        <a:bodyPr/>
        <a:lstStyle/>
        <a:p>
          <a:endParaRPr lang="ru-RU"/>
        </a:p>
      </dgm:t>
    </dgm:pt>
    <dgm:pt modelId="{522FB4E0-BF2E-45A6-A853-520B77CB2D9A}" type="pres">
      <dgm:prSet presAssocID="{89385457-5126-4A51-B58A-8CE214CF13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D1A86-1DC5-49BF-BE79-4F38543C8ABE}" type="pres">
      <dgm:prSet presAssocID="{D737B279-EAE1-4BCC-B5F7-FCB28EEA07EE}" presName="composite" presStyleCnt="0"/>
      <dgm:spPr/>
    </dgm:pt>
    <dgm:pt modelId="{4BD1CEB9-AF63-4A7D-8335-59AD0F35CDEA}" type="pres">
      <dgm:prSet presAssocID="{D737B279-EAE1-4BCC-B5F7-FCB28EEA07E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DED84-EB57-4A67-8E02-F6A8CE1F3DE5}" type="pres">
      <dgm:prSet presAssocID="{D737B279-EAE1-4BCC-B5F7-FCB28EEA07EE}" presName="descendantText" presStyleLbl="alignAcc1" presStyleIdx="0" presStyleCnt="4" custLinFactNeighborX="-777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3C74-1F95-4C99-A0AC-DEC07861A52A}" type="pres">
      <dgm:prSet presAssocID="{8C724D72-A021-48FB-8277-6B15F5ACEDDA}" presName="sp" presStyleCnt="0"/>
      <dgm:spPr/>
    </dgm:pt>
    <dgm:pt modelId="{140193BB-99DC-403A-AA75-4951933455A6}" type="pres">
      <dgm:prSet presAssocID="{1A393FC8-248E-42B1-8618-9CEFC925684E}" presName="composite" presStyleCnt="0"/>
      <dgm:spPr/>
    </dgm:pt>
    <dgm:pt modelId="{35BCF8A2-F292-4268-BB95-6AF8CD48BB14}" type="pres">
      <dgm:prSet presAssocID="{1A393FC8-248E-42B1-8618-9CEFC925684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E9130-5FD2-41D4-AF46-E922396F3CFB}" type="pres">
      <dgm:prSet presAssocID="{1A393FC8-248E-42B1-8618-9CEFC925684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5285A-B4A6-4711-AD4D-55A384B43DCA}" type="pres">
      <dgm:prSet presAssocID="{2D935310-551F-40FC-ABBD-1B867659460C}" presName="sp" presStyleCnt="0"/>
      <dgm:spPr/>
    </dgm:pt>
    <dgm:pt modelId="{F23C0B0D-C049-4A9E-B2F2-45BDFE78374A}" type="pres">
      <dgm:prSet presAssocID="{08BE3D45-4EC0-4A4C-A5F7-DD4D82700DFF}" presName="composite" presStyleCnt="0"/>
      <dgm:spPr/>
    </dgm:pt>
    <dgm:pt modelId="{E88E28D1-4242-4C2C-8C41-CB40F70A2DB2}" type="pres">
      <dgm:prSet presAssocID="{08BE3D45-4EC0-4A4C-A5F7-DD4D82700DF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12B1-EF18-4E6B-8544-2320738A3C83}" type="pres">
      <dgm:prSet presAssocID="{08BE3D45-4EC0-4A4C-A5F7-DD4D82700DFF}" presName="descendantText" presStyleLbl="alignAcc1" presStyleIdx="2" presStyleCnt="4" custLinFactNeighborX="778" custLinFactNeighborY="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9E4C2-FF11-4F7E-A854-7FB1C490F163}" type="pres">
      <dgm:prSet presAssocID="{86E805E2-7F5B-4B93-B997-B3FA617310FE}" presName="sp" presStyleCnt="0"/>
      <dgm:spPr/>
    </dgm:pt>
    <dgm:pt modelId="{A9226F8A-45E9-4FA3-B3C8-A3235E4E941F}" type="pres">
      <dgm:prSet presAssocID="{4E18CBC9-7B21-4D05-A5CF-7AAD27960D70}" presName="composite" presStyleCnt="0"/>
      <dgm:spPr/>
    </dgm:pt>
    <dgm:pt modelId="{F7A3275C-DB72-40DE-BE8F-52A040DD1595}" type="pres">
      <dgm:prSet presAssocID="{4E18CBC9-7B21-4D05-A5CF-7AAD27960D70}" presName="parentText" presStyleLbl="alignNode1" presStyleIdx="3" presStyleCnt="4" custLinFactNeighborX="-4713" custLinFactNeighborY="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D8227-4AF2-4D50-B7E0-CE76ACA0885F}" type="pres">
      <dgm:prSet presAssocID="{4E18CBC9-7B21-4D05-A5CF-7AAD27960D70}" presName="descendantText" presStyleLbl="alignAcc1" presStyleIdx="3" presStyleCnt="4" custScaleY="15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F7474-E28A-4E16-BDA9-D02363415089}" type="presOf" srcId="{4E18CBC9-7B21-4D05-A5CF-7AAD27960D70}" destId="{F7A3275C-DB72-40DE-BE8F-52A040DD1595}" srcOrd="0" destOrd="0" presId="urn:microsoft.com/office/officeart/2005/8/layout/chevron2"/>
    <dgm:cxn modelId="{90D77C76-EA58-45AA-A5ED-23B1313BA9C1}" srcId="{1A393FC8-248E-42B1-8618-9CEFC925684E}" destId="{5CC0559F-F197-47DD-9FA2-750C1832586C}" srcOrd="0" destOrd="0" parTransId="{498CC30C-EE51-42FD-8CF3-68800FEF4D85}" sibTransId="{D060969D-71C5-4E6E-AE19-A04005837D38}"/>
    <dgm:cxn modelId="{CA1FA747-1E4D-42A8-A17D-58E819AE0C5B}" srcId="{89385457-5126-4A51-B58A-8CE214CF1363}" destId="{D737B279-EAE1-4BCC-B5F7-FCB28EEA07EE}" srcOrd="0" destOrd="0" parTransId="{066204B6-B0CD-4587-97DF-B3D8738C2517}" sibTransId="{8C724D72-A021-48FB-8277-6B15F5ACEDDA}"/>
    <dgm:cxn modelId="{F3A75B31-699C-474B-9E63-B1009FE2E9AE}" type="presOf" srcId="{07C97109-A19A-4AC8-93F3-063BAC757E57}" destId="{647D8227-4AF2-4D50-B7E0-CE76ACA0885F}" srcOrd="0" destOrd="0" presId="urn:microsoft.com/office/officeart/2005/8/layout/chevron2"/>
    <dgm:cxn modelId="{EA07CF79-6027-4695-A03E-69888E703851}" srcId="{89385457-5126-4A51-B58A-8CE214CF1363}" destId="{4E18CBC9-7B21-4D05-A5CF-7AAD27960D70}" srcOrd="3" destOrd="0" parTransId="{C96ED7AF-52E4-4EA4-B0F0-3915FBB2B781}" sibTransId="{6E80AC14-70BE-4D40-A067-C751D0FE6953}"/>
    <dgm:cxn modelId="{4D2D1946-2F39-4AC7-AA4B-F4BDB0DBA76C}" type="presOf" srcId="{5CC0559F-F197-47DD-9FA2-750C1832586C}" destId="{67DE9130-5FD2-41D4-AF46-E922396F3CFB}" srcOrd="0" destOrd="0" presId="urn:microsoft.com/office/officeart/2005/8/layout/chevron2"/>
    <dgm:cxn modelId="{79C5EBC0-9955-47CC-9231-33299B85549A}" type="presOf" srcId="{08BE3D45-4EC0-4A4C-A5F7-DD4D82700DFF}" destId="{E88E28D1-4242-4C2C-8C41-CB40F70A2DB2}" srcOrd="0" destOrd="0" presId="urn:microsoft.com/office/officeart/2005/8/layout/chevron2"/>
    <dgm:cxn modelId="{7DF7057B-F3DD-4E92-8E40-E5DABC0B8910}" type="presOf" srcId="{89385457-5126-4A51-B58A-8CE214CF1363}" destId="{522FB4E0-BF2E-45A6-A853-520B77CB2D9A}" srcOrd="0" destOrd="0" presId="urn:microsoft.com/office/officeart/2005/8/layout/chevron2"/>
    <dgm:cxn modelId="{166C5EA9-0964-41F2-9DC8-6C6B427443F9}" srcId="{4E18CBC9-7B21-4D05-A5CF-7AAD27960D70}" destId="{07C97109-A19A-4AC8-93F3-063BAC757E57}" srcOrd="0" destOrd="0" parTransId="{4B5473BE-0511-4F7D-AFC3-3727C8E86324}" sibTransId="{C92CB32A-5E69-40C0-B6F7-376D959338E5}"/>
    <dgm:cxn modelId="{73EDE7C6-E33A-49E4-B015-8F7480F8997F}" type="presOf" srcId="{E7E398C8-8281-4C73-A14B-FE00F93F5725}" destId="{1F7DED84-EB57-4A67-8E02-F6A8CE1F3DE5}" srcOrd="0" destOrd="0" presId="urn:microsoft.com/office/officeart/2005/8/layout/chevron2"/>
    <dgm:cxn modelId="{DA2BEE5D-6981-4702-A5C0-0B547FF737B3}" srcId="{08BE3D45-4EC0-4A4C-A5F7-DD4D82700DFF}" destId="{CBD72A56-0D34-4922-91A8-352FB720AC27}" srcOrd="0" destOrd="0" parTransId="{5D6E1249-AB8F-4CB9-A3CB-38EEE9ECE5D6}" sibTransId="{8DACEAA6-D5EB-4D36-A7BD-A140E6ED68F1}"/>
    <dgm:cxn modelId="{2C15CB61-9ED2-4CE1-B53C-708CAC83D67C}" srcId="{89385457-5126-4A51-B58A-8CE214CF1363}" destId="{1A393FC8-248E-42B1-8618-9CEFC925684E}" srcOrd="1" destOrd="0" parTransId="{2DC86141-3084-4437-A0D9-2665A02DD42B}" sibTransId="{2D935310-551F-40FC-ABBD-1B867659460C}"/>
    <dgm:cxn modelId="{BC40BA37-F567-4F19-AFCB-63296C0B0552}" type="presOf" srcId="{CBD72A56-0D34-4922-91A8-352FB720AC27}" destId="{282312B1-EF18-4E6B-8544-2320738A3C83}" srcOrd="0" destOrd="0" presId="urn:microsoft.com/office/officeart/2005/8/layout/chevron2"/>
    <dgm:cxn modelId="{5121785F-3CA3-4330-938D-21DFFCA41C9F}" srcId="{D737B279-EAE1-4BCC-B5F7-FCB28EEA07EE}" destId="{E7E398C8-8281-4C73-A14B-FE00F93F5725}" srcOrd="0" destOrd="0" parTransId="{FAE85690-D3EC-4C32-86D6-CC8B6874242F}" sibTransId="{6E69B236-73F8-4672-8602-4E5B6ADB1C80}"/>
    <dgm:cxn modelId="{AA51C1CE-C531-4704-BB1F-5D0272430C7F}" type="presOf" srcId="{1A393FC8-248E-42B1-8618-9CEFC925684E}" destId="{35BCF8A2-F292-4268-BB95-6AF8CD48BB14}" srcOrd="0" destOrd="0" presId="urn:microsoft.com/office/officeart/2005/8/layout/chevron2"/>
    <dgm:cxn modelId="{E7E4156A-EDDB-48ED-AFF0-DBE0FFD22077}" type="presOf" srcId="{D737B279-EAE1-4BCC-B5F7-FCB28EEA07EE}" destId="{4BD1CEB9-AF63-4A7D-8335-59AD0F35CDEA}" srcOrd="0" destOrd="0" presId="urn:microsoft.com/office/officeart/2005/8/layout/chevron2"/>
    <dgm:cxn modelId="{D91068F0-815E-41F3-91C5-6AD79C0FE262}" srcId="{89385457-5126-4A51-B58A-8CE214CF1363}" destId="{08BE3D45-4EC0-4A4C-A5F7-DD4D82700DFF}" srcOrd="2" destOrd="0" parTransId="{F96C84BC-BB7C-4264-9ACA-8723FDD0CD73}" sibTransId="{86E805E2-7F5B-4B93-B997-B3FA617310FE}"/>
    <dgm:cxn modelId="{0F51E1DE-1F53-4046-8869-71F5816216B0}" type="presParOf" srcId="{522FB4E0-BF2E-45A6-A853-520B77CB2D9A}" destId="{B88D1A86-1DC5-49BF-BE79-4F38543C8ABE}" srcOrd="0" destOrd="0" presId="urn:microsoft.com/office/officeart/2005/8/layout/chevron2"/>
    <dgm:cxn modelId="{2921285F-7C3D-4EFD-8CA7-B1808451507A}" type="presParOf" srcId="{B88D1A86-1DC5-49BF-BE79-4F38543C8ABE}" destId="{4BD1CEB9-AF63-4A7D-8335-59AD0F35CDEA}" srcOrd="0" destOrd="0" presId="urn:microsoft.com/office/officeart/2005/8/layout/chevron2"/>
    <dgm:cxn modelId="{A40CB2D9-C938-45BD-83D2-DC2413E618F1}" type="presParOf" srcId="{B88D1A86-1DC5-49BF-BE79-4F38543C8ABE}" destId="{1F7DED84-EB57-4A67-8E02-F6A8CE1F3DE5}" srcOrd="1" destOrd="0" presId="urn:microsoft.com/office/officeart/2005/8/layout/chevron2"/>
    <dgm:cxn modelId="{CEA6C572-9ED0-4245-BF71-CDDF04E5279B}" type="presParOf" srcId="{522FB4E0-BF2E-45A6-A853-520B77CB2D9A}" destId="{D2633C74-1F95-4C99-A0AC-DEC07861A52A}" srcOrd="1" destOrd="0" presId="urn:microsoft.com/office/officeart/2005/8/layout/chevron2"/>
    <dgm:cxn modelId="{BC6B3DBC-8961-40F8-B454-5834280D292D}" type="presParOf" srcId="{522FB4E0-BF2E-45A6-A853-520B77CB2D9A}" destId="{140193BB-99DC-403A-AA75-4951933455A6}" srcOrd="2" destOrd="0" presId="urn:microsoft.com/office/officeart/2005/8/layout/chevron2"/>
    <dgm:cxn modelId="{7B37EFD3-4BA7-4A15-8B3D-AC7AABB4B344}" type="presParOf" srcId="{140193BB-99DC-403A-AA75-4951933455A6}" destId="{35BCF8A2-F292-4268-BB95-6AF8CD48BB14}" srcOrd="0" destOrd="0" presId="urn:microsoft.com/office/officeart/2005/8/layout/chevron2"/>
    <dgm:cxn modelId="{F6F6CFBD-A566-4EAD-82CD-C5C602425B94}" type="presParOf" srcId="{140193BB-99DC-403A-AA75-4951933455A6}" destId="{67DE9130-5FD2-41D4-AF46-E922396F3CFB}" srcOrd="1" destOrd="0" presId="urn:microsoft.com/office/officeart/2005/8/layout/chevron2"/>
    <dgm:cxn modelId="{4C7DE84C-2EED-4BB7-8C75-850A9AF5E5C8}" type="presParOf" srcId="{522FB4E0-BF2E-45A6-A853-520B77CB2D9A}" destId="{2D85285A-B4A6-4711-AD4D-55A384B43DCA}" srcOrd="3" destOrd="0" presId="urn:microsoft.com/office/officeart/2005/8/layout/chevron2"/>
    <dgm:cxn modelId="{281501CB-375B-478F-BA4A-2320B45B1575}" type="presParOf" srcId="{522FB4E0-BF2E-45A6-A853-520B77CB2D9A}" destId="{F23C0B0D-C049-4A9E-B2F2-45BDFE78374A}" srcOrd="4" destOrd="0" presId="urn:microsoft.com/office/officeart/2005/8/layout/chevron2"/>
    <dgm:cxn modelId="{C9BBFBEA-EE78-4278-B700-9CAB32F1EA5E}" type="presParOf" srcId="{F23C0B0D-C049-4A9E-B2F2-45BDFE78374A}" destId="{E88E28D1-4242-4C2C-8C41-CB40F70A2DB2}" srcOrd="0" destOrd="0" presId="urn:microsoft.com/office/officeart/2005/8/layout/chevron2"/>
    <dgm:cxn modelId="{8BC8C992-8DBD-4066-931B-F44F78C4ED45}" type="presParOf" srcId="{F23C0B0D-C049-4A9E-B2F2-45BDFE78374A}" destId="{282312B1-EF18-4E6B-8544-2320738A3C83}" srcOrd="1" destOrd="0" presId="urn:microsoft.com/office/officeart/2005/8/layout/chevron2"/>
    <dgm:cxn modelId="{10EE9746-8B01-447D-BE51-AA197360E4D8}" type="presParOf" srcId="{522FB4E0-BF2E-45A6-A853-520B77CB2D9A}" destId="{78B9E4C2-FF11-4F7E-A854-7FB1C490F163}" srcOrd="5" destOrd="0" presId="urn:microsoft.com/office/officeart/2005/8/layout/chevron2"/>
    <dgm:cxn modelId="{E76C709C-075A-47A7-92BC-ED2F3AD593A7}" type="presParOf" srcId="{522FB4E0-BF2E-45A6-A853-520B77CB2D9A}" destId="{A9226F8A-45E9-4FA3-B3C8-A3235E4E941F}" srcOrd="6" destOrd="0" presId="urn:microsoft.com/office/officeart/2005/8/layout/chevron2"/>
    <dgm:cxn modelId="{D8CF2744-8F97-4E74-9926-ABC0E7E3CF58}" type="presParOf" srcId="{A9226F8A-45E9-4FA3-B3C8-A3235E4E941F}" destId="{F7A3275C-DB72-40DE-BE8F-52A040DD1595}" srcOrd="0" destOrd="0" presId="urn:microsoft.com/office/officeart/2005/8/layout/chevron2"/>
    <dgm:cxn modelId="{82361277-CE12-4CF8-88B3-9C9EFCE12183}" type="presParOf" srcId="{A9226F8A-45E9-4FA3-B3C8-A3235E4E941F}" destId="{647D8227-4AF2-4D50-B7E0-CE76ACA088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1CEB9-AF63-4A7D-8335-59AD0F35CDEA}">
      <dsp:nvSpPr>
        <dsp:cNvPr id="0" name=""/>
        <dsp:cNvSpPr/>
      </dsp:nvSpPr>
      <dsp:spPr>
        <a:xfrm rot="5400000">
          <a:off x="-196457" y="242712"/>
          <a:ext cx="1309718" cy="9168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1.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04657"/>
        <a:ext cx="916803" cy="392915"/>
      </dsp:txXfrm>
    </dsp:sp>
    <dsp:sp modelId="{1F7DED84-EB57-4A67-8E02-F6A8CE1F3DE5}">
      <dsp:nvSpPr>
        <dsp:cNvPr id="0" name=""/>
        <dsp:cNvSpPr/>
      </dsp:nvSpPr>
      <dsp:spPr>
        <a:xfrm rot="5400000">
          <a:off x="2407549" y="-1475390"/>
          <a:ext cx="851317" cy="3893312"/>
        </a:xfrm>
        <a:prstGeom prst="round2SameRect">
          <a:avLst/>
        </a:prstGeom>
        <a:solidFill>
          <a:srgbClr val="FFFEB0">
            <a:alpha val="90000"/>
          </a:srgb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Экологическое просвещение населения и организация дополнительного образования школьников и взрослых.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886552" y="87165"/>
        <a:ext cx="3851754" cy="768201"/>
      </dsp:txXfrm>
    </dsp:sp>
    <dsp:sp modelId="{35BCF8A2-F292-4268-BB95-6AF8CD48BB14}">
      <dsp:nvSpPr>
        <dsp:cNvPr id="0" name=""/>
        <dsp:cNvSpPr/>
      </dsp:nvSpPr>
      <dsp:spPr>
        <a:xfrm rot="5400000">
          <a:off x="-196457" y="1416028"/>
          <a:ext cx="1309718" cy="916803"/>
        </a:xfrm>
        <a:prstGeom prst="chevron">
          <a:avLst/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 w="15875" cap="rnd" cmpd="sng" algn="ctr">
          <a:solidFill>
            <a:schemeClr val="accent4">
              <a:hueOff val="-164204"/>
              <a:satOff val="4903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2.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77973"/>
        <a:ext cx="916803" cy="392915"/>
      </dsp:txXfrm>
    </dsp:sp>
    <dsp:sp modelId="{67DE9130-5FD2-41D4-AF46-E922396F3CFB}">
      <dsp:nvSpPr>
        <dsp:cNvPr id="0" name=""/>
        <dsp:cNvSpPr/>
      </dsp:nvSpPr>
      <dsp:spPr>
        <a:xfrm rot="5400000">
          <a:off x="2437577" y="-301203"/>
          <a:ext cx="851764" cy="3893312"/>
        </a:xfrm>
        <a:prstGeom prst="round2SameRect">
          <a:avLst/>
        </a:prstGeom>
        <a:solidFill>
          <a:srgbClr val="FFFEB0">
            <a:alpha val="90000"/>
          </a:srgbClr>
        </a:solidFill>
        <a:ln w="15875" cap="rnd" cmpd="sng" algn="ctr">
          <a:solidFill>
            <a:schemeClr val="accent4">
              <a:hueOff val="-164204"/>
              <a:satOff val="4903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организационных форм, методов и технологий эколого-биологического образования</a:t>
          </a:r>
          <a:r>
            <a:rPr lang="ru-RU" sz="1600" b="1" i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16803" y="1261151"/>
        <a:ext cx="3851732" cy="768604"/>
      </dsp:txXfrm>
    </dsp:sp>
    <dsp:sp modelId="{E88E28D1-4242-4C2C-8C41-CB40F70A2DB2}">
      <dsp:nvSpPr>
        <dsp:cNvPr id="0" name=""/>
        <dsp:cNvSpPr/>
      </dsp:nvSpPr>
      <dsp:spPr>
        <a:xfrm rot="5400000">
          <a:off x="-196457" y="2589344"/>
          <a:ext cx="1309718" cy="916803"/>
        </a:xfrm>
        <a:prstGeom prst="chevron">
          <a:avLst/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 w="15875" cap="rnd" cmpd="sng" algn="ctr">
          <a:solidFill>
            <a:schemeClr val="accent4">
              <a:hueOff val="-328408"/>
              <a:satOff val="9806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3.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51289"/>
        <a:ext cx="916803" cy="392915"/>
      </dsp:txXfrm>
    </dsp:sp>
    <dsp:sp modelId="{282312B1-EF18-4E6B-8544-2320738A3C83}">
      <dsp:nvSpPr>
        <dsp:cNvPr id="0" name=""/>
        <dsp:cNvSpPr/>
      </dsp:nvSpPr>
      <dsp:spPr>
        <a:xfrm rot="5400000">
          <a:off x="2437800" y="874468"/>
          <a:ext cx="851317" cy="3893312"/>
        </a:xfrm>
        <a:prstGeom prst="round2SameRect">
          <a:avLst/>
        </a:prstGeom>
        <a:solidFill>
          <a:srgbClr val="FFFEB0">
            <a:alpha val="90000"/>
          </a:srgbClr>
        </a:solidFill>
        <a:ln w="15875" cap="rnd" cmpd="sng" algn="ctr">
          <a:solidFill>
            <a:schemeClr val="accent4">
              <a:hueOff val="-328408"/>
              <a:satOff val="9806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Качественное и научное использование музейных материалов в образовательной и воспитательной деятельности. 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16803" y="2437023"/>
        <a:ext cx="3851754" cy="768201"/>
      </dsp:txXfrm>
    </dsp:sp>
    <dsp:sp modelId="{F7A3275C-DB72-40DE-BE8F-52A040DD1595}">
      <dsp:nvSpPr>
        <dsp:cNvPr id="0" name=""/>
        <dsp:cNvSpPr/>
      </dsp:nvSpPr>
      <dsp:spPr>
        <a:xfrm rot="5400000">
          <a:off x="-196457" y="4002880"/>
          <a:ext cx="1309718" cy="916803"/>
        </a:xfrm>
        <a:prstGeom prst="chevron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4.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264825"/>
        <a:ext cx="916803" cy="392915"/>
      </dsp:txXfrm>
    </dsp:sp>
    <dsp:sp modelId="{647D8227-4AF2-4D50-B7E0-CE76ACA0885F}">
      <dsp:nvSpPr>
        <dsp:cNvPr id="0" name=""/>
        <dsp:cNvSpPr/>
      </dsp:nvSpPr>
      <dsp:spPr>
        <a:xfrm rot="5400000">
          <a:off x="2216441" y="2266565"/>
          <a:ext cx="1294036" cy="3893312"/>
        </a:xfrm>
        <a:prstGeom prst="round2SameRect">
          <a:avLst/>
        </a:prstGeom>
        <a:solidFill>
          <a:srgbClr val="FFFEB0">
            <a:alpha val="90000"/>
          </a:srgbClr>
        </a:solidFill>
        <a:ln w="1587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Сотрудничество с экологическими инициативами, в том числе некоммерческими обществами и государственными организациями и учреждениями улуса, региона и республики</a:t>
          </a:r>
          <a:r>
            <a:rPr lang="ru-RU" sz="1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16803" y="3629373"/>
        <a:ext cx="3830142" cy="1167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2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79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3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0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7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1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4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4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7000-C84F-4C12-AB34-F43D3A02FA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C23713-6CD0-4CCB-8BBB-B1FD5E2B3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рошюра фото 1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22" r="5322" b="716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7800" y="428605"/>
            <a:ext cx="8143875" cy="57864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5301" name="Прямоугольник 3"/>
          <p:cNvSpPr>
            <a:spLocks noChangeArrowheads="1"/>
          </p:cNvSpPr>
          <p:nvPr/>
        </p:nvSpPr>
        <p:spPr bwMode="auto">
          <a:xfrm>
            <a:off x="1881189" y="1357314"/>
            <a:ext cx="8572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воспитание детей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работы МБУ ДО «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Эльгяйского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музейно-экологического центр им.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Б.Н.Андреева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/>
              <a:t> </a:t>
            </a:r>
            <a:endParaRPr lang="ru-RU" sz="4000" b="1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452691" y="357190"/>
            <a:ext cx="7572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Муниципальное  бюджетное учреждение дополнительного образования</a:t>
            </a:r>
            <a:endParaRPr lang="ru-RU" sz="2800" i="1" dirty="0">
              <a:solidFill>
                <a:srgbClr val="99FF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85769"/>
      </p:ext>
    </p:extLst>
  </p:cSld>
  <p:clrMapOvr>
    <a:masterClrMapping/>
  </p:clrMapOvr>
  <p:transition spd="slow" advTm="6476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Задания обучающего гида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В мире древних животных»</a:t>
            </a: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4" name="Объект 3" descr="J:\ИНП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292" y="2006221"/>
            <a:ext cx="6974006" cy="455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68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Задания обучающего гида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		«Многообразие жизни на земле»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J:\ИНП 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451" y="1905000"/>
            <a:ext cx="7806519" cy="460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36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Зал «</a:t>
            </a:r>
            <a:r>
              <a:rPr lang="ru-RU" b="1" i="1" dirty="0" smtClean="0">
                <a:solidFill>
                  <a:srgbClr val="C00000"/>
                </a:solidFill>
              </a:rPr>
              <a:t>Тропики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J:\Новая папка\экспоз 015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01408" y="1529232"/>
            <a:ext cx="3050771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J:\Новая папка\экспоз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547212" y="1529232"/>
            <a:ext cx="3048000" cy="2285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J:\Новая папка\экспоз 016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961345" y="4280805"/>
            <a:ext cx="3579495" cy="2226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30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19394"/>
            <a:ext cx="8079624" cy="6860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Зал «Арктика и Антарктида»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J:\Новая папка\брошюра фото 004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415504" y="1498636"/>
            <a:ext cx="3698693" cy="2449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J:\Новая папка\брошюра фото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586" y="1496951"/>
            <a:ext cx="4101465" cy="2451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J:\Новая папка\экспоз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489" y="4215169"/>
            <a:ext cx="3442941" cy="2403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720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427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Преимущества обучающих гидов: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755" y="1501254"/>
            <a:ext cx="9402857" cy="4503761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Пользование обучающими гидами привлекает интерес  школьников.</a:t>
            </a:r>
            <a:endParaRPr lang="ru-RU" sz="2000" dirty="0">
              <a:solidFill>
                <a:srgbClr val="00B050"/>
              </a:solidFill>
            </a:endParaRPr>
          </a:p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С помощью обучающих гидов учащиеся и одиночные посетители могут детально ознакомиться  с экспозициями музея.</a:t>
            </a:r>
            <a:endParaRPr lang="ru-RU" sz="2000" dirty="0">
              <a:solidFill>
                <a:srgbClr val="00B050"/>
              </a:solidFill>
            </a:endParaRPr>
          </a:p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Могут проверить свои знания о многообразии жизни на земле.</a:t>
            </a:r>
            <a:endParaRPr lang="ru-RU" sz="2000" dirty="0">
              <a:solidFill>
                <a:srgbClr val="00B050"/>
              </a:solidFill>
            </a:endParaRPr>
          </a:p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Обучающие гиды можно использовать как при изучении новой темы, так и при закреплении  пройденных   тем на уроках биологии.</a:t>
            </a:r>
            <a:endParaRPr lang="ru-RU" sz="2000" dirty="0">
              <a:solidFill>
                <a:srgbClr val="00B050"/>
              </a:solidFill>
            </a:endParaRPr>
          </a:p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Выполняя задания обучающих гидов, учащиеся развивают свою находчивость и смекалку.</a:t>
            </a:r>
            <a:endParaRPr lang="ru-RU" sz="2000" dirty="0">
              <a:solidFill>
                <a:srgbClr val="00B050"/>
              </a:solidFill>
            </a:endParaRPr>
          </a:p>
          <a:p>
            <a:pPr lvl="0" algn="just"/>
            <a:r>
              <a:rPr lang="ru-RU" sz="2000" b="1" i="1" dirty="0">
                <a:solidFill>
                  <a:srgbClr val="00B050"/>
                </a:solidFill>
              </a:rPr>
              <a:t>Класс можно привести в любое время работы музея, во время любого </a:t>
            </a:r>
            <a:r>
              <a:rPr lang="ru-RU" sz="2000" b="1" i="1" dirty="0" smtClean="0">
                <a:solidFill>
                  <a:srgbClr val="00B050"/>
                </a:solidFill>
              </a:rPr>
              <a:t>урока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конечная звезда 4"/>
          <p:cNvSpPr/>
          <p:nvPr/>
        </p:nvSpPr>
        <p:spPr>
          <a:xfrm>
            <a:off x="2024063" y="1500188"/>
            <a:ext cx="8215312" cy="5143500"/>
          </a:xfrm>
          <a:prstGeom prst="star32">
            <a:avLst/>
          </a:prstGeom>
          <a:solidFill>
            <a:srgbClr val="FF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95738" y="2285992"/>
            <a:ext cx="4643471" cy="3500462"/>
          </a:xfrm>
        </p:spPr>
        <p:txBody>
          <a:bodyPr/>
          <a:lstStyle/>
          <a:p>
            <a:pPr>
              <a:defRPr/>
            </a:pPr>
            <a:r>
              <a:rPr lang="ru-RU" sz="1800" b="1" i="1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.Сохранение и приумножение духовно нравственного и культурного богатства своего народа,   рассматривая экологическую культуру как феномен духовной культуры;</a:t>
            </a:r>
            <a:br>
              <a:rPr lang="ru-RU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 Формирование экологического сознания и  дополнительное образование подрастающего поколения и населения. </a:t>
            </a:r>
            <a:endParaRPr lang="ru-RU" sz="1800" b="1" i="1" dirty="0"/>
          </a:p>
        </p:txBody>
      </p:sp>
      <p:sp>
        <p:nvSpPr>
          <p:cNvPr id="8" name="Волна 7"/>
          <p:cNvSpPr/>
          <p:nvPr/>
        </p:nvSpPr>
        <p:spPr>
          <a:xfrm>
            <a:off x="2809853" y="285728"/>
            <a:ext cx="6786611" cy="1571636"/>
          </a:xfrm>
          <a:prstGeom prst="wave">
            <a:avLst>
              <a:gd name="adj1" fmla="val 12500"/>
              <a:gd name="adj2" fmla="val 4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rIns="360000" numCol="1" anchor="ctr">
            <a:prstTxWarp prst="textWave1">
              <a:avLst/>
            </a:prstTxWarp>
          </a:bodyPr>
          <a:lstStyle/>
          <a:p>
            <a:pPr algn="ctr">
              <a:defRPr/>
            </a:pPr>
            <a:r>
              <a:rPr lang="ru-RU" sz="22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Цели деятельности ЭРМЭЦ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973"/>
      </p:ext>
    </p:extLst>
  </p:cSld>
  <p:clrMapOvr>
    <a:masterClrMapping/>
  </p:clrMapOvr>
  <p:transition spd="slow" advTm="7925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38" y="732135"/>
            <a:ext cx="9030592" cy="52937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rgbClr val="7030A0"/>
                </a:solidFill>
              </a:rPr>
              <a:t>В области дополнительного образования детей </a:t>
            </a:r>
            <a:r>
              <a:rPr lang="ru-RU" sz="2600" b="1" i="1" dirty="0" smtClean="0">
                <a:solidFill>
                  <a:srgbClr val="7030A0"/>
                </a:solidFill>
              </a:rPr>
              <a:t>МБУ ДО ЭРМЭЦ </a:t>
            </a:r>
            <a:r>
              <a:rPr lang="ru-RU" sz="2600" b="1" i="1" dirty="0">
                <a:solidFill>
                  <a:srgbClr val="7030A0"/>
                </a:solidFill>
              </a:rPr>
              <a:t>работает по Программе  экологического воспитания и образования.	</a:t>
            </a:r>
            <a:r>
              <a:rPr lang="ru-RU" sz="2600" dirty="0"/>
              <a:t>                                                                                                                                              </a:t>
            </a:r>
          </a:p>
          <a:p>
            <a:pPr algn="just">
              <a:defRPr/>
            </a:pPr>
            <a:r>
              <a:rPr lang="ru-RU" sz="2600" dirty="0"/>
              <a:t>        </a:t>
            </a:r>
            <a:r>
              <a:rPr lang="ru-RU" sz="2600" b="1" i="1" dirty="0">
                <a:solidFill>
                  <a:srgbClr val="C00000"/>
                </a:solidFill>
              </a:rPr>
              <a:t>Основная цель программы </a:t>
            </a:r>
          </a:p>
          <a:p>
            <a:pPr algn="just">
              <a:defRPr/>
            </a:pPr>
            <a:r>
              <a:rPr lang="ru-RU" sz="2600" i="1" dirty="0">
                <a:solidFill>
                  <a:srgbClr val="3333FF"/>
                </a:solidFill>
              </a:rPr>
              <a:t>- это экологическое воспитание и образование детей дошкольного и школьного возраста. </a:t>
            </a:r>
          </a:p>
          <a:p>
            <a:pPr>
              <a:defRPr/>
            </a:pPr>
            <a:r>
              <a:rPr lang="ru-RU" sz="2600" dirty="0"/>
              <a:t>       </a:t>
            </a:r>
            <a:r>
              <a:rPr lang="ru-RU" sz="2600" b="1" i="1" dirty="0">
                <a:solidFill>
                  <a:srgbClr val="C00000"/>
                </a:solidFill>
              </a:rPr>
              <a:t>Задачи: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 формирование культуры поведения в окружающей среде;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 формирование  знаний по природоохранной деятельности;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 приобщение к научно-исследовательской работе;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 воспитание любви и уважения к своей Родине.</a:t>
            </a:r>
          </a:p>
        </p:txBody>
      </p:sp>
    </p:spTree>
    <p:extLst>
      <p:ext uri="{BB962C8B-B14F-4D97-AF65-F5344CB8AC3E}">
        <p14:creationId xmlns:p14="http://schemas.microsoft.com/office/powerpoint/2010/main" val="1011668740"/>
      </p:ext>
    </p:extLst>
  </p:cSld>
  <p:clrMapOvr>
    <a:masterClrMapping/>
  </p:clrMapOvr>
  <p:transition spd="slow" advTm="12284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66911" y="214290"/>
            <a:ext cx="7572428" cy="1152000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ln w="190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Образовательно-воспитательные </a:t>
            </a:r>
          </a:p>
          <a:p>
            <a:pPr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5" name="Рисунок 4" descr="орнитология 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683" y="1357164"/>
            <a:ext cx="2557804" cy="1918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Documents and Settings\Ганя\Мои документы\Мои рисунки\Зов  тайги\Зов  тайги 041.jpg"/>
          <p:cNvPicPr>
            <a:picLocks noChangeAspect="1" noChangeArrowheads="1"/>
          </p:cNvPicPr>
          <p:nvPr/>
        </p:nvPicPr>
        <p:blipFill>
          <a:blip r:embed="rId4" cstate="print"/>
          <a:srcRect l="3304"/>
          <a:stretch>
            <a:fillRect/>
          </a:stretch>
        </p:blipFill>
        <p:spPr bwMode="auto">
          <a:xfrm>
            <a:off x="6960097" y="3071810"/>
            <a:ext cx="248679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Documents and Settings\Ганя\Мои документы\Мои рисунки\Зов  тайги\Зов  тайги 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178" y="5000636"/>
            <a:ext cx="2430663" cy="1822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E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Схема 7"/>
          <p:cNvGraphicFramePr/>
          <p:nvPr>
            <p:extLst/>
          </p:nvPr>
        </p:nvGraphicFramePr>
        <p:xfrm>
          <a:off x="1881158" y="1428736"/>
          <a:ext cx="481011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2641497"/>
      </p:ext>
    </p:extLst>
  </p:cSld>
  <p:clrMapOvr>
    <a:masterClrMapping/>
  </p:clrMapOvr>
  <p:transition spd="slow" advTm="705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784" y="968991"/>
            <a:ext cx="5800300" cy="4490113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Иванова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Нюргустана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Прокопьевна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МБУ ДО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Эльгяйского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регионального музейно-экологического центра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имени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Б.Н.Андреева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» 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с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I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УПД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J:\ИН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32" y="1140346"/>
            <a:ext cx="2654300" cy="4002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1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Обучающие гиды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для одиночных посетителей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и учащихся начальных классов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Рисунок 3" descr="экспоз 018"/>
          <p:cNvPicPr/>
          <p:nvPr/>
        </p:nvPicPr>
        <p:blipFill>
          <a:blip r:embed="rId2" cstate="print">
            <a:lum bright="-2000" contrast="21000"/>
          </a:blip>
          <a:srcRect r="2730"/>
          <a:stretch>
            <a:fillRect/>
          </a:stretch>
        </p:blipFill>
        <p:spPr bwMode="auto">
          <a:xfrm>
            <a:off x="2998148" y="2584136"/>
            <a:ext cx="2006600" cy="2984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экспоз 019"/>
          <p:cNvPicPr/>
          <p:nvPr/>
        </p:nvPicPr>
        <p:blipFill>
          <a:blip r:embed="rId3" cstate="print">
            <a:lum bright="-6000" contrast="32000"/>
          </a:blip>
          <a:srcRect l="3279" r="4155"/>
          <a:stretch>
            <a:fillRect/>
          </a:stretch>
        </p:blipFill>
        <p:spPr bwMode="auto">
          <a:xfrm>
            <a:off x="6096000" y="2584136"/>
            <a:ext cx="1943100" cy="28321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экспоз 020"/>
          <p:cNvPicPr/>
          <p:nvPr/>
        </p:nvPicPr>
        <p:blipFill>
          <a:blip r:embed="rId4" cstate="print">
            <a:lum bright="1000" contrast="15000"/>
          </a:blip>
          <a:srcRect l="1193" b="2307"/>
          <a:stretch>
            <a:fillRect/>
          </a:stretch>
        </p:blipFill>
        <p:spPr bwMode="auto">
          <a:xfrm>
            <a:off x="9130352" y="2628586"/>
            <a:ext cx="2082800" cy="278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3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31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125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6871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Цель:</a:t>
            </a:r>
            <a:r>
              <a:rPr lang="ru-RU" b="1" i="1" dirty="0">
                <a:solidFill>
                  <a:srgbClr val="0070C0"/>
                </a:solidFill>
              </a:rPr>
              <a:t> Вовлечение школьников и одиночных посетителей в творческое осмысление музейной экспозиции.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9282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Задача</a:t>
            </a:r>
            <a:r>
              <a:rPr lang="ru-RU" sz="3200" b="1" i="1" dirty="0">
                <a:solidFill>
                  <a:srgbClr val="C00000"/>
                </a:solidFill>
              </a:rPr>
              <a:t>: </a:t>
            </a:r>
            <a:endParaRPr lang="ru-RU" sz="3200" dirty="0">
              <a:solidFill>
                <a:srgbClr val="C00000"/>
              </a:solidFill>
            </a:endParaRP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С помощью обучающих гидов детально ознакомить учащихся и одиночных посетителей  с экспозициями музея.</a:t>
            </a:r>
            <a:endParaRPr lang="ru-RU" sz="2400" dirty="0">
              <a:solidFill>
                <a:srgbClr val="0070C0"/>
              </a:solidFill>
            </a:endParaRP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Проверить знания о многообразии жизни на земле.</a:t>
            </a:r>
            <a:endParaRPr lang="ru-RU" sz="2400" dirty="0">
              <a:solidFill>
                <a:srgbClr val="0070C0"/>
              </a:solidFill>
            </a:endParaRP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Проверить и закрепить знания по темам, пройденным   на уроках биологии.</a:t>
            </a:r>
            <a:endParaRPr lang="ru-RU" sz="2400" dirty="0">
              <a:solidFill>
                <a:srgbClr val="0070C0"/>
              </a:solidFill>
            </a:endParaRP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Развить находчивость и смекалку.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000" y="18119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Задания обучающего гида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По сказочной тропе»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J:\ИНП 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663" y="1619250"/>
            <a:ext cx="3791498" cy="492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696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95" y="528576"/>
            <a:ext cx="8911687" cy="72168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Зал «Звери </a:t>
            </a:r>
            <a:r>
              <a:rPr lang="ru-RU" b="1" i="1" dirty="0" smtClean="0">
                <a:solidFill>
                  <a:srgbClr val="C00000"/>
                </a:solidFill>
              </a:rPr>
              <a:t>тайги»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J:\Новая папка\брошюра фото 018.jpg"/>
          <p:cNvPicPr>
            <a:picLocks noGrp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592925" y="1518422"/>
            <a:ext cx="3840480" cy="2552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:\Новая папка\брошюра фото 015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224920" y="1506934"/>
            <a:ext cx="3856355" cy="2563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:\Новая папка\брошюра фото 033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797226" y="4231564"/>
            <a:ext cx="3743960" cy="248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9148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314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Georgia</vt:lpstr>
      <vt:lpstr>Monotype Corsiva</vt:lpstr>
      <vt:lpstr>Times New Roman</vt:lpstr>
      <vt:lpstr>Wingdings</vt:lpstr>
      <vt:lpstr>Wingdings 3</vt:lpstr>
      <vt:lpstr>Легкий дым</vt:lpstr>
      <vt:lpstr> </vt:lpstr>
      <vt:lpstr>1.Сохранение и приумножение духовно нравственного и культурного богатства своего народа,   рассматривая экологическую культуру как феномен духовной культуры;  2. Формирование экологического сознания и  дополнительное образование подрастающего поколения и населения. </vt:lpstr>
      <vt:lpstr>Презентация PowerPoint</vt:lpstr>
      <vt:lpstr>Презентация PowerPoint</vt:lpstr>
      <vt:lpstr>Презентация PowerPoint</vt:lpstr>
      <vt:lpstr>Обучающие гиды  для одиночных посетителей  и учащихся начальных классов </vt:lpstr>
      <vt:lpstr>Цель: Вовлечение школьников и одиночных посетителей в творческое осмысление музейной экспозиции.</vt:lpstr>
      <vt:lpstr>Задания обучающего гида  «По сказочной тропе» </vt:lpstr>
      <vt:lpstr>Зал «Звери тайги»</vt:lpstr>
      <vt:lpstr>Задания обучающего гида  «В мире древних животных» </vt:lpstr>
      <vt:lpstr>Задания обучающего гида    «Многообразие жизни на земле»</vt:lpstr>
      <vt:lpstr>Зал «Тропики»</vt:lpstr>
      <vt:lpstr>Зал «Арктика и Антарктида»</vt:lpstr>
      <vt:lpstr>Преимущества обучающих гидов: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Природы</dc:creator>
  <cp:lastModifiedBy>Админ</cp:lastModifiedBy>
  <cp:revision>8</cp:revision>
  <dcterms:created xsi:type="dcterms:W3CDTF">2015-03-18T12:23:09Z</dcterms:created>
  <dcterms:modified xsi:type="dcterms:W3CDTF">2021-01-25T03:18:07Z</dcterms:modified>
</cp:coreProperties>
</file>