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100" d="100"/>
          <a:sy n="100" d="100"/>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notesMaster" Target="notesMasters/notesMaster1.xml" /><Relationship Id="rId3" Type="http://schemas.openxmlformats.org/officeDocument/2006/relationships/slide" Target="slides/slide2.xml" /><Relationship Id="rId21"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9e7d8ff245_0_2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9e7d8ff245_0_2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9e7d8ff245_0_23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9e7d8ff245_0_2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9e7d8ff245_0_25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9e7d8ff245_0_2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9e7d8ff245_0_2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9e7d8ff245_0_2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9e7d8ff245_0_2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9e7d8ff245_0_2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9e7d8ff245_0_27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9e7d8ff245_0_2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9e7d8ff245_0_28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9e7d8ff245_0_2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9e7d8ff245_0_17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9e7d8ff245_0_1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9e7d8ff245_0_15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9e7d8ff245_0_1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9e7d8ff245_0_1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9e7d8ff245_0_1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9e7d8ff245_0_18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9e7d8ff245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9e7d8ff245_0_19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9e7d8ff245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9e7d8ff245_0_20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9e7d8ff245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9e7d8ff245_0_20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9e7d8ff245_0_2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9e7d8ff245_0_2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9e7d8ff245_0_2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12"/>
        <p:cNvGrpSpPr/>
        <p:nvPr/>
      </p:nvGrpSpPr>
      <p:grpSpPr>
        <a:xfrm>
          <a:off x="0" y="0"/>
          <a:ext cx="0" cy="0"/>
          <a:chOff x="0" y="0"/>
          <a:chExt cx="0" cy="0"/>
        </a:xfrm>
      </p:grpSpPr>
      <p:pic>
        <p:nvPicPr>
          <p:cNvPr id="13" name="Google Shape;13;p2"/>
          <p:cNvPicPr preferRelativeResize="0"/>
          <p:nvPr/>
        </p:nvPicPr>
        <p:blipFill rotWithShape="1">
          <a:blip r:embed="rId2">
            <a:alphaModFix/>
          </a:blip>
          <a:srcRect/>
          <a:stretch/>
        </p:blipFill>
        <p:spPr>
          <a:xfrm>
            <a:off x="0" y="0"/>
            <a:ext cx="9144000" cy="5143500"/>
          </a:xfrm>
          <a:prstGeom prst="rect">
            <a:avLst/>
          </a:prstGeom>
          <a:noFill/>
          <a:ln>
            <a:noFill/>
          </a:ln>
        </p:spPr>
      </p:pic>
      <p:sp>
        <p:nvSpPr>
          <p:cNvPr id="14" name="Google Shape;14;p2"/>
          <p:cNvSpPr txBox="1">
            <a:spLocks noGrp="1"/>
          </p:cNvSpPr>
          <p:nvPr>
            <p:ph type="ctrTitle"/>
          </p:nvPr>
        </p:nvSpPr>
        <p:spPr>
          <a:xfrm>
            <a:off x="1143000" y="841772"/>
            <a:ext cx="6858000" cy="1790700"/>
          </a:xfrm>
          <a:prstGeom prst="rect">
            <a:avLst/>
          </a:prstGeom>
          <a:noFill/>
          <a:ln>
            <a:noFill/>
          </a:ln>
        </p:spPr>
        <p:txBody>
          <a:bodyPr spcFirstLastPara="1" wrap="square" lIns="68575" tIns="34275" rIns="68575" bIns="34275" anchor="b" anchorCtr="0">
            <a:no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15" name="Google Shape;15;p2"/>
          <p:cNvSpPr txBox="1">
            <a:spLocks noGrp="1"/>
          </p:cNvSpPr>
          <p:nvPr>
            <p:ph type="subTitle" idx="1"/>
          </p:nvPr>
        </p:nvSpPr>
        <p:spPr>
          <a:xfrm>
            <a:off x="1143000" y="2701528"/>
            <a:ext cx="6858000" cy="1241700"/>
          </a:xfrm>
          <a:prstGeom prst="rect">
            <a:avLst/>
          </a:prstGeom>
          <a:noFill/>
          <a:ln>
            <a:noFill/>
          </a:ln>
        </p:spPr>
        <p:txBody>
          <a:bodyPr spcFirstLastPara="1" wrap="square" lIns="68575" tIns="34275" rIns="68575" bIns="34275" anchor="t" anchorCtr="0">
            <a:noAutofit/>
          </a:bodyPr>
          <a:lstStyle>
            <a:lvl1pPr lvl="0" algn="ctr">
              <a:lnSpc>
                <a:spcPct val="90000"/>
              </a:lnSpc>
              <a:spcBef>
                <a:spcPts val="800"/>
              </a:spcBef>
              <a:spcAft>
                <a:spcPts val="0"/>
              </a:spcAft>
              <a:buClr>
                <a:schemeClr val="dk1"/>
              </a:buClr>
              <a:buSzPts val="1800"/>
              <a:buNone/>
              <a:defRPr sz="1800"/>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a:endParaRPr/>
          </a:p>
        </p:txBody>
      </p:sp>
      <p:sp>
        <p:nvSpPr>
          <p:cNvPr id="16" name="Google Shape;16;p2"/>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17" name="Google Shape;17;p2"/>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18" name="Google Shape;18;p2"/>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0"/>
        <p:cNvGrpSpPr/>
        <p:nvPr/>
      </p:nvGrpSpPr>
      <p:grpSpPr>
        <a:xfrm>
          <a:off x="0" y="0"/>
          <a:ext cx="0" cy="0"/>
          <a:chOff x="0" y="0"/>
          <a:chExt cx="0" cy="0"/>
        </a:xfrm>
      </p:grpSpPr>
      <p:sp>
        <p:nvSpPr>
          <p:cNvPr id="71" name="Google Shape;71;p11"/>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72" name="Google Shape;72;p11"/>
          <p:cNvSpPr txBox="1">
            <a:spLocks noGrp="1"/>
          </p:cNvSpPr>
          <p:nvPr>
            <p:ph type="body" idx="1"/>
          </p:nvPr>
        </p:nvSpPr>
        <p:spPr>
          <a:xfrm rot="5400000">
            <a:off x="2940300" y="-942431"/>
            <a:ext cx="3263400" cy="7886700"/>
          </a:xfrm>
          <a:prstGeom prst="rect">
            <a:avLst/>
          </a:prstGeom>
          <a:noFill/>
          <a:ln>
            <a:noFill/>
          </a:ln>
        </p:spPr>
        <p:txBody>
          <a:bodyPr spcFirstLastPara="1" wrap="square" lIns="68575" tIns="34275" rIns="68575" bIns="34275" anchor="t" anchorCtr="0">
            <a:no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73" name="Google Shape;73;p11"/>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74" name="Google Shape;74;p11"/>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75" name="Google Shape;75;p11"/>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6"/>
        <p:cNvGrpSpPr/>
        <p:nvPr/>
      </p:nvGrpSpPr>
      <p:grpSpPr>
        <a:xfrm>
          <a:off x="0" y="0"/>
          <a:ext cx="0" cy="0"/>
          <a:chOff x="0" y="0"/>
          <a:chExt cx="0" cy="0"/>
        </a:xfrm>
      </p:grpSpPr>
      <p:sp>
        <p:nvSpPr>
          <p:cNvPr id="77" name="Google Shape;77;p12"/>
          <p:cNvSpPr txBox="1">
            <a:spLocks noGrp="1"/>
          </p:cNvSpPr>
          <p:nvPr>
            <p:ph type="title"/>
          </p:nvPr>
        </p:nvSpPr>
        <p:spPr>
          <a:xfrm rot="5400000">
            <a:off x="5350050" y="1467544"/>
            <a:ext cx="4359000" cy="1971600"/>
          </a:xfrm>
          <a:prstGeom prst="rect">
            <a:avLst/>
          </a:prstGeom>
          <a:noFill/>
          <a:ln>
            <a:noFill/>
          </a:ln>
        </p:spPr>
        <p:txBody>
          <a:bodyPr spcFirstLastPara="1" wrap="square" lIns="68575" tIns="34275" rIns="68575" bIns="34275" anchor="ctr" anchorCtr="0">
            <a:no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78" name="Google Shape;78;p12"/>
          <p:cNvSpPr txBox="1">
            <a:spLocks noGrp="1"/>
          </p:cNvSpPr>
          <p:nvPr>
            <p:ph type="body" idx="1"/>
          </p:nvPr>
        </p:nvSpPr>
        <p:spPr>
          <a:xfrm rot="5400000">
            <a:off x="1349475" y="-447056"/>
            <a:ext cx="4359000" cy="5800800"/>
          </a:xfrm>
          <a:prstGeom prst="rect">
            <a:avLst/>
          </a:prstGeom>
          <a:noFill/>
          <a:ln>
            <a:noFill/>
          </a:ln>
        </p:spPr>
        <p:txBody>
          <a:bodyPr spcFirstLastPara="1" wrap="square" lIns="68575" tIns="34275" rIns="68575" bIns="34275" anchor="t" anchorCtr="0">
            <a:no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79" name="Google Shape;79;p12"/>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80" name="Google Shape;80;p12"/>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81" name="Google Shape;81;p12"/>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21" name="Google Shape;21;p3"/>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22" name="Google Shape;22;p3"/>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3" name="Google Shape;23;p3"/>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4" name="Google Shape;24;p3"/>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623888" y="1282304"/>
            <a:ext cx="7886700" cy="2139600"/>
          </a:xfrm>
          <a:prstGeom prst="rect">
            <a:avLst/>
          </a:prstGeom>
          <a:noFill/>
          <a:ln>
            <a:noFill/>
          </a:ln>
        </p:spPr>
        <p:txBody>
          <a:bodyPr spcFirstLastPara="1" wrap="square" lIns="68575" tIns="34275" rIns="68575" bIns="34275" anchor="b" anchorCtr="0">
            <a:no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27" name="Google Shape;27;p4"/>
          <p:cNvSpPr txBox="1">
            <a:spLocks noGrp="1"/>
          </p:cNvSpPr>
          <p:nvPr>
            <p:ph type="body" idx="1"/>
          </p:nvPr>
        </p:nvSpPr>
        <p:spPr>
          <a:xfrm>
            <a:off x="623888" y="3442097"/>
            <a:ext cx="7886700" cy="1125000"/>
          </a:xfrm>
          <a:prstGeom prst="rect">
            <a:avLst/>
          </a:prstGeom>
          <a:noFill/>
          <a:ln>
            <a:noFill/>
          </a:ln>
        </p:spPr>
        <p:txBody>
          <a:bodyPr spcFirstLastPara="1" wrap="square" lIns="68575" tIns="34275" rIns="68575" bIns="34275" anchor="t" anchorCtr="0">
            <a:noAutofit/>
          </a:bodyPr>
          <a:lstStyle>
            <a:lvl1pPr marL="457200" lvl="0" indent="-228600" algn="l">
              <a:lnSpc>
                <a:spcPct val="90000"/>
              </a:lnSpc>
              <a:spcBef>
                <a:spcPts val="800"/>
              </a:spcBef>
              <a:spcAft>
                <a:spcPts val="0"/>
              </a:spcAft>
              <a:buClr>
                <a:srgbClr val="888888"/>
              </a:buClr>
              <a:buSzPts val="1800"/>
              <a:buNone/>
              <a:defRPr sz="1800">
                <a:solidFill>
                  <a:srgbClr val="888888"/>
                </a:solidFill>
              </a:defRPr>
            </a:lvl1pPr>
            <a:lvl2pPr marL="914400" lvl="1" indent="-228600" algn="l">
              <a:lnSpc>
                <a:spcPct val="90000"/>
              </a:lnSpc>
              <a:spcBef>
                <a:spcPts val="400"/>
              </a:spcBef>
              <a:spcAft>
                <a:spcPts val="0"/>
              </a:spcAft>
              <a:buClr>
                <a:srgbClr val="888888"/>
              </a:buClr>
              <a:buSzPts val="1500"/>
              <a:buNone/>
              <a:defRPr sz="1500">
                <a:solidFill>
                  <a:srgbClr val="888888"/>
                </a:solidFill>
              </a:defRPr>
            </a:lvl2pPr>
            <a:lvl3pPr marL="1371600" lvl="2" indent="-228600" algn="l">
              <a:lnSpc>
                <a:spcPct val="90000"/>
              </a:lnSpc>
              <a:spcBef>
                <a:spcPts val="400"/>
              </a:spcBef>
              <a:spcAft>
                <a:spcPts val="0"/>
              </a:spcAft>
              <a:buClr>
                <a:srgbClr val="888888"/>
              </a:buClr>
              <a:buSzPts val="1400"/>
              <a:buNone/>
              <a:defRPr sz="1400">
                <a:solidFill>
                  <a:srgbClr val="888888"/>
                </a:solidFill>
              </a:defRPr>
            </a:lvl3pPr>
            <a:lvl4pPr marL="1828800" lvl="3" indent="-228600" algn="l">
              <a:lnSpc>
                <a:spcPct val="90000"/>
              </a:lnSpc>
              <a:spcBef>
                <a:spcPts val="400"/>
              </a:spcBef>
              <a:spcAft>
                <a:spcPts val="0"/>
              </a:spcAft>
              <a:buClr>
                <a:srgbClr val="888888"/>
              </a:buClr>
              <a:buSzPts val="1200"/>
              <a:buNone/>
              <a:defRPr sz="1200">
                <a:solidFill>
                  <a:srgbClr val="888888"/>
                </a:solidFill>
              </a:defRPr>
            </a:lvl4pPr>
            <a:lvl5pPr marL="2286000" lvl="4" indent="-228600" algn="l">
              <a:lnSpc>
                <a:spcPct val="90000"/>
              </a:lnSpc>
              <a:spcBef>
                <a:spcPts val="400"/>
              </a:spcBef>
              <a:spcAft>
                <a:spcPts val="0"/>
              </a:spcAft>
              <a:buClr>
                <a:srgbClr val="888888"/>
              </a:buClr>
              <a:buSzPts val="1200"/>
              <a:buNone/>
              <a:defRPr sz="1200">
                <a:solidFill>
                  <a:srgbClr val="888888"/>
                </a:solidFill>
              </a:defRPr>
            </a:lvl5pPr>
            <a:lvl6pPr marL="2743200" lvl="5" indent="-228600" algn="l">
              <a:lnSpc>
                <a:spcPct val="90000"/>
              </a:lnSpc>
              <a:spcBef>
                <a:spcPts val="400"/>
              </a:spcBef>
              <a:spcAft>
                <a:spcPts val="0"/>
              </a:spcAft>
              <a:buClr>
                <a:srgbClr val="888888"/>
              </a:buClr>
              <a:buSzPts val="1200"/>
              <a:buNone/>
              <a:defRPr sz="1200">
                <a:solidFill>
                  <a:srgbClr val="888888"/>
                </a:solidFill>
              </a:defRPr>
            </a:lvl6pPr>
            <a:lvl7pPr marL="3200400" lvl="6" indent="-228600" algn="l">
              <a:lnSpc>
                <a:spcPct val="90000"/>
              </a:lnSpc>
              <a:spcBef>
                <a:spcPts val="400"/>
              </a:spcBef>
              <a:spcAft>
                <a:spcPts val="0"/>
              </a:spcAft>
              <a:buClr>
                <a:srgbClr val="888888"/>
              </a:buClr>
              <a:buSzPts val="1200"/>
              <a:buNone/>
              <a:defRPr sz="1200">
                <a:solidFill>
                  <a:srgbClr val="888888"/>
                </a:solidFill>
              </a:defRPr>
            </a:lvl7pPr>
            <a:lvl8pPr marL="3657600" lvl="7" indent="-228600" algn="l">
              <a:lnSpc>
                <a:spcPct val="90000"/>
              </a:lnSpc>
              <a:spcBef>
                <a:spcPts val="400"/>
              </a:spcBef>
              <a:spcAft>
                <a:spcPts val="0"/>
              </a:spcAft>
              <a:buClr>
                <a:srgbClr val="888888"/>
              </a:buClr>
              <a:buSzPts val="1200"/>
              <a:buNone/>
              <a:defRPr sz="1200">
                <a:solidFill>
                  <a:srgbClr val="888888"/>
                </a:solidFill>
              </a:defRPr>
            </a:lvl8pPr>
            <a:lvl9pPr marL="4114800" lvl="8" indent="-228600" algn="l">
              <a:lnSpc>
                <a:spcPct val="90000"/>
              </a:lnSpc>
              <a:spcBef>
                <a:spcPts val="400"/>
              </a:spcBef>
              <a:spcAft>
                <a:spcPts val="0"/>
              </a:spcAft>
              <a:buClr>
                <a:srgbClr val="888888"/>
              </a:buClr>
              <a:buSzPts val="1200"/>
              <a:buNone/>
              <a:defRPr sz="1200">
                <a:solidFill>
                  <a:srgbClr val="888888"/>
                </a:solidFill>
              </a:defRPr>
            </a:lvl9pPr>
          </a:lstStyle>
          <a:p>
            <a:endParaRPr/>
          </a:p>
        </p:txBody>
      </p:sp>
      <p:sp>
        <p:nvSpPr>
          <p:cNvPr id="28" name="Google Shape;28;p4"/>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9" name="Google Shape;29;p4"/>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30" name="Google Shape;30;p4"/>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33" name="Google Shape;33;p5"/>
          <p:cNvSpPr txBox="1">
            <a:spLocks noGrp="1"/>
          </p:cNvSpPr>
          <p:nvPr>
            <p:ph type="body" idx="1"/>
          </p:nvPr>
        </p:nvSpPr>
        <p:spPr>
          <a:xfrm>
            <a:off x="628650" y="1369219"/>
            <a:ext cx="3886200" cy="3263400"/>
          </a:xfrm>
          <a:prstGeom prst="rect">
            <a:avLst/>
          </a:prstGeom>
          <a:noFill/>
          <a:ln>
            <a:noFill/>
          </a:ln>
        </p:spPr>
        <p:txBody>
          <a:bodyPr spcFirstLastPara="1" wrap="square" lIns="68575" tIns="34275" rIns="68575" bIns="34275" anchor="t" anchorCtr="0">
            <a:no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34" name="Google Shape;34;p5"/>
          <p:cNvSpPr txBox="1">
            <a:spLocks noGrp="1"/>
          </p:cNvSpPr>
          <p:nvPr>
            <p:ph type="body" idx="2"/>
          </p:nvPr>
        </p:nvSpPr>
        <p:spPr>
          <a:xfrm>
            <a:off x="4629150" y="1369219"/>
            <a:ext cx="3886200" cy="3263400"/>
          </a:xfrm>
          <a:prstGeom prst="rect">
            <a:avLst/>
          </a:prstGeom>
          <a:noFill/>
          <a:ln>
            <a:noFill/>
          </a:ln>
        </p:spPr>
        <p:txBody>
          <a:bodyPr spcFirstLastPara="1" wrap="square" lIns="68575" tIns="34275" rIns="68575" bIns="34275" anchor="t" anchorCtr="0">
            <a:no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35" name="Google Shape;35;p5"/>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36" name="Google Shape;36;p5"/>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37" name="Google Shape;37;p5"/>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629841" y="273844"/>
            <a:ext cx="7886700" cy="994200"/>
          </a:xfrm>
          <a:prstGeom prst="rect">
            <a:avLst/>
          </a:prstGeom>
          <a:noFill/>
          <a:ln>
            <a:noFill/>
          </a:ln>
        </p:spPr>
        <p:txBody>
          <a:bodyPr spcFirstLastPara="1" wrap="square" lIns="68575" tIns="34275" rIns="68575" bIns="34275" anchor="ctr" anchorCtr="0">
            <a:no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40" name="Google Shape;40;p6"/>
          <p:cNvSpPr txBox="1">
            <a:spLocks noGrp="1"/>
          </p:cNvSpPr>
          <p:nvPr>
            <p:ph type="body" idx="1"/>
          </p:nvPr>
        </p:nvSpPr>
        <p:spPr>
          <a:xfrm>
            <a:off x="629841" y="1260872"/>
            <a:ext cx="3868200" cy="618000"/>
          </a:xfrm>
          <a:prstGeom prst="rect">
            <a:avLst/>
          </a:prstGeom>
          <a:noFill/>
          <a:ln>
            <a:noFill/>
          </a:ln>
        </p:spPr>
        <p:txBody>
          <a:bodyPr spcFirstLastPara="1" wrap="square" lIns="68575" tIns="34275" rIns="68575" bIns="34275" anchor="b" anchorCtr="0">
            <a:noAutofit/>
          </a:bodyPr>
          <a:lstStyle>
            <a:lvl1pPr marL="457200" lvl="0" indent="-228600" algn="l">
              <a:lnSpc>
                <a:spcPct val="90000"/>
              </a:lnSpc>
              <a:spcBef>
                <a:spcPts val="800"/>
              </a:spcBef>
              <a:spcAft>
                <a:spcPts val="0"/>
              </a:spcAft>
              <a:buClr>
                <a:schemeClr val="dk1"/>
              </a:buClr>
              <a:buSzPts val="1800"/>
              <a:buNone/>
              <a:defRPr sz="1800" b="1"/>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41" name="Google Shape;41;p6"/>
          <p:cNvSpPr txBox="1">
            <a:spLocks noGrp="1"/>
          </p:cNvSpPr>
          <p:nvPr>
            <p:ph type="body" idx="2"/>
          </p:nvPr>
        </p:nvSpPr>
        <p:spPr>
          <a:xfrm>
            <a:off x="629841" y="1878806"/>
            <a:ext cx="3868200" cy="2763300"/>
          </a:xfrm>
          <a:prstGeom prst="rect">
            <a:avLst/>
          </a:prstGeom>
          <a:noFill/>
          <a:ln>
            <a:noFill/>
          </a:ln>
        </p:spPr>
        <p:txBody>
          <a:bodyPr spcFirstLastPara="1" wrap="square" lIns="68575" tIns="34275" rIns="68575" bIns="34275" anchor="t" anchorCtr="0">
            <a:no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42" name="Google Shape;42;p6"/>
          <p:cNvSpPr txBox="1">
            <a:spLocks noGrp="1"/>
          </p:cNvSpPr>
          <p:nvPr>
            <p:ph type="body" idx="3"/>
          </p:nvPr>
        </p:nvSpPr>
        <p:spPr>
          <a:xfrm>
            <a:off x="4629150" y="1260872"/>
            <a:ext cx="3887400" cy="618000"/>
          </a:xfrm>
          <a:prstGeom prst="rect">
            <a:avLst/>
          </a:prstGeom>
          <a:noFill/>
          <a:ln>
            <a:noFill/>
          </a:ln>
        </p:spPr>
        <p:txBody>
          <a:bodyPr spcFirstLastPara="1" wrap="square" lIns="68575" tIns="34275" rIns="68575" bIns="34275" anchor="b" anchorCtr="0">
            <a:noAutofit/>
          </a:bodyPr>
          <a:lstStyle>
            <a:lvl1pPr marL="457200" lvl="0" indent="-228600" algn="l">
              <a:lnSpc>
                <a:spcPct val="90000"/>
              </a:lnSpc>
              <a:spcBef>
                <a:spcPts val="800"/>
              </a:spcBef>
              <a:spcAft>
                <a:spcPts val="0"/>
              </a:spcAft>
              <a:buClr>
                <a:schemeClr val="dk1"/>
              </a:buClr>
              <a:buSzPts val="1800"/>
              <a:buNone/>
              <a:defRPr sz="1800" b="1"/>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43" name="Google Shape;43;p6"/>
          <p:cNvSpPr txBox="1">
            <a:spLocks noGrp="1"/>
          </p:cNvSpPr>
          <p:nvPr>
            <p:ph type="body" idx="4"/>
          </p:nvPr>
        </p:nvSpPr>
        <p:spPr>
          <a:xfrm>
            <a:off x="4629150" y="1878806"/>
            <a:ext cx="3887400" cy="2763300"/>
          </a:xfrm>
          <a:prstGeom prst="rect">
            <a:avLst/>
          </a:prstGeom>
          <a:noFill/>
          <a:ln>
            <a:noFill/>
          </a:ln>
        </p:spPr>
        <p:txBody>
          <a:bodyPr spcFirstLastPara="1" wrap="square" lIns="68575" tIns="34275" rIns="68575" bIns="34275" anchor="t" anchorCtr="0">
            <a:no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44" name="Google Shape;44;p6"/>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45" name="Google Shape;45;p6"/>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46" name="Google Shape;46;p6"/>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47"/>
        <p:cNvGrpSpPr/>
        <p:nvPr/>
      </p:nvGrpSpPr>
      <p:grpSpPr>
        <a:xfrm>
          <a:off x="0" y="0"/>
          <a:ext cx="0" cy="0"/>
          <a:chOff x="0" y="0"/>
          <a:chExt cx="0" cy="0"/>
        </a:xfrm>
      </p:grpSpPr>
      <p:sp>
        <p:nvSpPr>
          <p:cNvPr id="48" name="Google Shape;48;p7"/>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49" name="Google Shape;49;p7"/>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50" name="Google Shape;50;p7"/>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51" name="Google Shape;51;p7"/>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52"/>
        <p:cNvGrpSpPr/>
        <p:nvPr/>
      </p:nvGrpSpPr>
      <p:grpSpPr>
        <a:xfrm>
          <a:off x="0" y="0"/>
          <a:ext cx="0" cy="0"/>
          <a:chOff x="0" y="0"/>
          <a:chExt cx="0" cy="0"/>
        </a:xfrm>
      </p:grpSpPr>
      <p:sp>
        <p:nvSpPr>
          <p:cNvPr id="53" name="Google Shape;53;p8"/>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54" name="Google Shape;54;p8"/>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55" name="Google Shape;55;p8"/>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6"/>
        <p:cNvGrpSpPr/>
        <p:nvPr/>
      </p:nvGrpSpPr>
      <p:grpSpPr>
        <a:xfrm>
          <a:off x="0" y="0"/>
          <a:ext cx="0" cy="0"/>
          <a:chOff x="0" y="0"/>
          <a:chExt cx="0" cy="0"/>
        </a:xfrm>
      </p:grpSpPr>
      <p:sp>
        <p:nvSpPr>
          <p:cNvPr id="57" name="Google Shape;57;p9"/>
          <p:cNvSpPr txBox="1">
            <a:spLocks noGrp="1"/>
          </p:cNvSpPr>
          <p:nvPr>
            <p:ph type="title"/>
          </p:nvPr>
        </p:nvSpPr>
        <p:spPr>
          <a:xfrm>
            <a:off x="629841" y="342900"/>
            <a:ext cx="2949300" cy="1200000"/>
          </a:xfrm>
          <a:prstGeom prst="rect">
            <a:avLst/>
          </a:prstGeom>
          <a:noFill/>
          <a:ln>
            <a:noFill/>
          </a:ln>
        </p:spPr>
        <p:txBody>
          <a:bodyPr spcFirstLastPara="1" wrap="square" lIns="68575" tIns="34275" rIns="68575" bIns="34275" anchor="b" anchorCtr="0">
            <a:no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58" name="Google Shape;58;p9"/>
          <p:cNvSpPr txBox="1">
            <a:spLocks noGrp="1"/>
          </p:cNvSpPr>
          <p:nvPr>
            <p:ph type="body" idx="1"/>
          </p:nvPr>
        </p:nvSpPr>
        <p:spPr>
          <a:xfrm>
            <a:off x="3887391" y="740569"/>
            <a:ext cx="4629000" cy="3655200"/>
          </a:xfrm>
          <a:prstGeom prst="rect">
            <a:avLst/>
          </a:prstGeom>
          <a:noFill/>
          <a:ln>
            <a:noFill/>
          </a:ln>
        </p:spPr>
        <p:txBody>
          <a:bodyPr spcFirstLastPara="1" wrap="square" lIns="68575" tIns="34275" rIns="68575" bIns="34275" anchor="t" anchorCtr="0">
            <a:noAutofit/>
          </a:bodyPr>
          <a:lstStyle>
            <a:lvl1pPr marL="457200" lvl="0" indent="-381000" algn="l">
              <a:lnSpc>
                <a:spcPct val="90000"/>
              </a:lnSpc>
              <a:spcBef>
                <a:spcPts val="800"/>
              </a:spcBef>
              <a:spcAft>
                <a:spcPts val="0"/>
              </a:spcAft>
              <a:buClr>
                <a:schemeClr val="dk1"/>
              </a:buClr>
              <a:buSzPts val="2400"/>
              <a:buChar char="•"/>
              <a:defRPr sz="2400"/>
            </a:lvl1pPr>
            <a:lvl2pPr marL="914400" lvl="1" indent="-361950" algn="l">
              <a:lnSpc>
                <a:spcPct val="90000"/>
              </a:lnSpc>
              <a:spcBef>
                <a:spcPts val="400"/>
              </a:spcBef>
              <a:spcAft>
                <a:spcPts val="0"/>
              </a:spcAft>
              <a:buClr>
                <a:schemeClr val="dk1"/>
              </a:buClr>
              <a:buSzPts val="2100"/>
              <a:buChar char="•"/>
              <a:defRPr sz="2100"/>
            </a:lvl2pPr>
            <a:lvl3pPr marL="1371600" lvl="2" indent="-342900" algn="l">
              <a:lnSpc>
                <a:spcPct val="90000"/>
              </a:lnSpc>
              <a:spcBef>
                <a:spcPts val="400"/>
              </a:spcBef>
              <a:spcAft>
                <a:spcPts val="0"/>
              </a:spcAft>
              <a:buClr>
                <a:schemeClr val="dk1"/>
              </a:buClr>
              <a:buSzPts val="1800"/>
              <a:buChar char="•"/>
              <a:defRPr sz="1800"/>
            </a:lvl3pPr>
            <a:lvl4pPr marL="1828800" lvl="3" indent="-323850" algn="l">
              <a:lnSpc>
                <a:spcPct val="90000"/>
              </a:lnSpc>
              <a:spcBef>
                <a:spcPts val="400"/>
              </a:spcBef>
              <a:spcAft>
                <a:spcPts val="0"/>
              </a:spcAft>
              <a:buClr>
                <a:schemeClr val="dk1"/>
              </a:buClr>
              <a:buSzPts val="1500"/>
              <a:buChar char="•"/>
              <a:defRPr sz="1500"/>
            </a:lvl4pPr>
            <a:lvl5pPr marL="2286000" lvl="4" indent="-323850" algn="l">
              <a:lnSpc>
                <a:spcPct val="90000"/>
              </a:lnSpc>
              <a:spcBef>
                <a:spcPts val="400"/>
              </a:spcBef>
              <a:spcAft>
                <a:spcPts val="0"/>
              </a:spcAft>
              <a:buClr>
                <a:schemeClr val="dk1"/>
              </a:buClr>
              <a:buSzPts val="1500"/>
              <a:buChar char="•"/>
              <a:defRPr sz="1500"/>
            </a:lvl5pPr>
            <a:lvl6pPr marL="2743200" lvl="5" indent="-323850" algn="l">
              <a:lnSpc>
                <a:spcPct val="90000"/>
              </a:lnSpc>
              <a:spcBef>
                <a:spcPts val="400"/>
              </a:spcBef>
              <a:spcAft>
                <a:spcPts val="0"/>
              </a:spcAft>
              <a:buClr>
                <a:schemeClr val="dk1"/>
              </a:buClr>
              <a:buSzPts val="1500"/>
              <a:buChar char="•"/>
              <a:defRPr sz="1500"/>
            </a:lvl6pPr>
            <a:lvl7pPr marL="3200400" lvl="6" indent="-323850" algn="l">
              <a:lnSpc>
                <a:spcPct val="90000"/>
              </a:lnSpc>
              <a:spcBef>
                <a:spcPts val="400"/>
              </a:spcBef>
              <a:spcAft>
                <a:spcPts val="0"/>
              </a:spcAft>
              <a:buClr>
                <a:schemeClr val="dk1"/>
              </a:buClr>
              <a:buSzPts val="1500"/>
              <a:buChar char="•"/>
              <a:defRPr sz="1500"/>
            </a:lvl7pPr>
            <a:lvl8pPr marL="3657600" lvl="7" indent="-323850" algn="l">
              <a:lnSpc>
                <a:spcPct val="90000"/>
              </a:lnSpc>
              <a:spcBef>
                <a:spcPts val="400"/>
              </a:spcBef>
              <a:spcAft>
                <a:spcPts val="0"/>
              </a:spcAft>
              <a:buClr>
                <a:schemeClr val="dk1"/>
              </a:buClr>
              <a:buSzPts val="1500"/>
              <a:buChar char="•"/>
              <a:defRPr sz="1500"/>
            </a:lvl8pPr>
            <a:lvl9pPr marL="4114800" lvl="8" indent="-323850" algn="l">
              <a:lnSpc>
                <a:spcPct val="90000"/>
              </a:lnSpc>
              <a:spcBef>
                <a:spcPts val="400"/>
              </a:spcBef>
              <a:spcAft>
                <a:spcPts val="0"/>
              </a:spcAft>
              <a:buClr>
                <a:schemeClr val="dk1"/>
              </a:buClr>
              <a:buSzPts val="1500"/>
              <a:buChar char="•"/>
              <a:defRPr sz="1500"/>
            </a:lvl9pPr>
          </a:lstStyle>
          <a:p>
            <a:endParaRPr/>
          </a:p>
        </p:txBody>
      </p:sp>
      <p:sp>
        <p:nvSpPr>
          <p:cNvPr id="59" name="Google Shape;59;p9"/>
          <p:cNvSpPr txBox="1">
            <a:spLocks noGrp="1"/>
          </p:cNvSpPr>
          <p:nvPr>
            <p:ph type="body" idx="2"/>
          </p:nvPr>
        </p:nvSpPr>
        <p:spPr>
          <a:xfrm>
            <a:off x="629841" y="1543050"/>
            <a:ext cx="2949300" cy="2858700"/>
          </a:xfrm>
          <a:prstGeom prst="rect">
            <a:avLst/>
          </a:prstGeom>
          <a:noFill/>
          <a:ln>
            <a:noFill/>
          </a:ln>
        </p:spPr>
        <p:txBody>
          <a:bodyPr spcFirstLastPara="1" wrap="square" lIns="68575" tIns="34275" rIns="68575" bIns="34275" anchor="t" anchorCtr="0">
            <a:noAutofit/>
          </a:bodyPr>
          <a:lstStyle>
            <a:lvl1pPr marL="457200" lvl="0" indent="-228600" algn="l">
              <a:lnSpc>
                <a:spcPct val="90000"/>
              </a:lnSpc>
              <a:spcBef>
                <a:spcPts val="800"/>
              </a:spcBef>
              <a:spcAft>
                <a:spcPts val="0"/>
              </a:spcAft>
              <a:buClr>
                <a:schemeClr val="dk1"/>
              </a:buClr>
              <a:buSzPts val="1200"/>
              <a:buNone/>
              <a:defRPr sz="1200"/>
            </a:lvl1pPr>
            <a:lvl2pPr marL="914400" lvl="1" indent="-228600" algn="l">
              <a:lnSpc>
                <a:spcPct val="90000"/>
              </a:lnSpc>
              <a:spcBef>
                <a:spcPts val="400"/>
              </a:spcBef>
              <a:spcAft>
                <a:spcPts val="0"/>
              </a:spcAft>
              <a:buClr>
                <a:schemeClr val="dk1"/>
              </a:buClr>
              <a:buSzPts val="1100"/>
              <a:buNone/>
              <a:defRPr sz="1100"/>
            </a:lvl2pPr>
            <a:lvl3pPr marL="1371600" lvl="2" indent="-228600" algn="l">
              <a:lnSpc>
                <a:spcPct val="90000"/>
              </a:lnSpc>
              <a:spcBef>
                <a:spcPts val="400"/>
              </a:spcBef>
              <a:spcAft>
                <a:spcPts val="0"/>
              </a:spcAft>
              <a:buClr>
                <a:schemeClr val="dk1"/>
              </a:buClr>
              <a:buSzPts val="900"/>
              <a:buNone/>
              <a:defRPr sz="90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60" name="Google Shape;60;p9"/>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61" name="Google Shape;61;p9"/>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62" name="Google Shape;62;p9"/>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3"/>
        <p:cNvGrpSpPr/>
        <p:nvPr/>
      </p:nvGrpSpPr>
      <p:grpSpPr>
        <a:xfrm>
          <a:off x="0" y="0"/>
          <a:ext cx="0" cy="0"/>
          <a:chOff x="0" y="0"/>
          <a:chExt cx="0" cy="0"/>
        </a:xfrm>
      </p:grpSpPr>
      <p:sp>
        <p:nvSpPr>
          <p:cNvPr id="64" name="Google Shape;64;p10"/>
          <p:cNvSpPr txBox="1">
            <a:spLocks noGrp="1"/>
          </p:cNvSpPr>
          <p:nvPr>
            <p:ph type="title"/>
          </p:nvPr>
        </p:nvSpPr>
        <p:spPr>
          <a:xfrm>
            <a:off x="629841" y="342900"/>
            <a:ext cx="2949300" cy="1200000"/>
          </a:xfrm>
          <a:prstGeom prst="rect">
            <a:avLst/>
          </a:prstGeom>
          <a:noFill/>
          <a:ln>
            <a:noFill/>
          </a:ln>
        </p:spPr>
        <p:txBody>
          <a:bodyPr spcFirstLastPara="1" wrap="square" lIns="68575" tIns="34275" rIns="68575" bIns="34275" anchor="b" anchorCtr="0">
            <a:no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65" name="Google Shape;65;p10"/>
          <p:cNvSpPr>
            <a:spLocks noGrp="1"/>
          </p:cNvSpPr>
          <p:nvPr>
            <p:ph type="pic" idx="2"/>
          </p:nvPr>
        </p:nvSpPr>
        <p:spPr>
          <a:xfrm>
            <a:off x="3887391" y="740569"/>
            <a:ext cx="4629000" cy="36552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8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l" rtl="0">
              <a:lnSpc>
                <a:spcPct val="90000"/>
              </a:lnSpc>
              <a:spcBef>
                <a:spcPts val="400"/>
              </a:spcBef>
              <a:spcAft>
                <a:spcPts val="0"/>
              </a:spcAft>
              <a:buClr>
                <a:schemeClr val="dk1"/>
              </a:buClr>
              <a:buSzPts val="2100"/>
              <a:buFont typeface="Arial"/>
              <a:buNone/>
              <a:defRPr sz="2100" b="0" i="0" u="none" strike="noStrike" cap="none">
                <a:solidFill>
                  <a:schemeClr val="dk1"/>
                </a:solidFill>
                <a:latin typeface="Calibri"/>
                <a:ea typeface="Calibri"/>
                <a:cs typeface="Calibri"/>
                <a:sym typeface="Calibri"/>
              </a:defRPr>
            </a:lvl2pPr>
            <a:lvl3pPr marR="0" lvl="2" algn="l" rtl="0">
              <a:lnSpc>
                <a:spcPct val="90000"/>
              </a:lnSpc>
              <a:spcBef>
                <a:spcPts val="4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4pPr>
            <a:lvl5pPr marR="0" lvl="4"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5pPr>
            <a:lvl6pPr marR="0" lvl="5"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6pPr>
            <a:lvl7pPr marR="0" lvl="6"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7pPr>
            <a:lvl8pPr marR="0" lvl="7"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8pPr>
            <a:lvl9pPr marR="0" lvl="8"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9pPr>
          </a:lstStyle>
          <a:p>
            <a:endParaRPr/>
          </a:p>
        </p:txBody>
      </p:sp>
      <p:sp>
        <p:nvSpPr>
          <p:cNvPr id="66" name="Google Shape;66;p10"/>
          <p:cNvSpPr txBox="1">
            <a:spLocks noGrp="1"/>
          </p:cNvSpPr>
          <p:nvPr>
            <p:ph type="body" idx="1"/>
          </p:nvPr>
        </p:nvSpPr>
        <p:spPr>
          <a:xfrm>
            <a:off x="629841" y="1543050"/>
            <a:ext cx="2949300" cy="2858700"/>
          </a:xfrm>
          <a:prstGeom prst="rect">
            <a:avLst/>
          </a:prstGeom>
          <a:noFill/>
          <a:ln>
            <a:noFill/>
          </a:ln>
        </p:spPr>
        <p:txBody>
          <a:bodyPr spcFirstLastPara="1" wrap="square" lIns="68575" tIns="34275" rIns="68575" bIns="34275" anchor="t" anchorCtr="0">
            <a:noAutofit/>
          </a:bodyPr>
          <a:lstStyle>
            <a:lvl1pPr marL="457200" lvl="0" indent="-228600" algn="l">
              <a:lnSpc>
                <a:spcPct val="90000"/>
              </a:lnSpc>
              <a:spcBef>
                <a:spcPts val="800"/>
              </a:spcBef>
              <a:spcAft>
                <a:spcPts val="0"/>
              </a:spcAft>
              <a:buClr>
                <a:schemeClr val="dk1"/>
              </a:buClr>
              <a:buSzPts val="1200"/>
              <a:buNone/>
              <a:defRPr sz="1200"/>
            </a:lvl1pPr>
            <a:lvl2pPr marL="914400" lvl="1" indent="-228600" algn="l">
              <a:lnSpc>
                <a:spcPct val="90000"/>
              </a:lnSpc>
              <a:spcBef>
                <a:spcPts val="400"/>
              </a:spcBef>
              <a:spcAft>
                <a:spcPts val="0"/>
              </a:spcAft>
              <a:buClr>
                <a:schemeClr val="dk1"/>
              </a:buClr>
              <a:buSzPts val="1100"/>
              <a:buNone/>
              <a:defRPr sz="1100"/>
            </a:lvl2pPr>
            <a:lvl3pPr marL="1371600" lvl="2" indent="-228600" algn="l">
              <a:lnSpc>
                <a:spcPct val="90000"/>
              </a:lnSpc>
              <a:spcBef>
                <a:spcPts val="400"/>
              </a:spcBef>
              <a:spcAft>
                <a:spcPts val="0"/>
              </a:spcAft>
              <a:buClr>
                <a:schemeClr val="dk1"/>
              </a:buClr>
              <a:buSzPts val="900"/>
              <a:buNone/>
              <a:defRPr sz="90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67" name="Google Shape;67;p10"/>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68" name="Google Shape;68;p10"/>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69" name="Google Shape;69;p10"/>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pic>
        <p:nvPicPr>
          <p:cNvPr id="6" name="Google Shape;6;p1"/>
          <p:cNvPicPr preferRelativeResize="0"/>
          <p:nvPr/>
        </p:nvPicPr>
        <p:blipFill rotWithShape="1">
          <a:blip r:embed="rId13">
            <a:alphaModFix/>
          </a:blip>
          <a:srcRect/>
          <a:stretch/>
        </p:blipFill>
        <p:spPr>
          <a:xfrm>
            <a:off x="0" y="0"/>
            <a:ext cx="9144000" cy="5143500"/>
          </a:xfrm>
          <a:prstGeom prst="rect">
            <a:avLst/>
          </a:prstGeom>
          <a:noFill/>
          <a:ln>
            <a:noFill/>
          </a:ln>
        </p:spPr>
      </p:pic>
      <p:sp>
        <p:nvSpPr>
          <p:cNvPr id="7" name="Google Shape;7;p1"/>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a:endParaRPr/>
          </a:p>
        </p:txBody>
      </p:sp>
      <p:sp>
        <p:nvSpPr>
          <p:cNvPr id="8" name="Google Shape;8;p1"/>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Autofit/>
          </a:bodyPr>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marR="0" lvl="0" algn="l"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marR="0" lvl="0" algn="ctr"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ru"/>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image" Target="../media/image6.gif" /><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3" Type="http://schemas.openxmlformats.org/officeDocument/2006/relationships/hyperlink" Target="https://ru.wikipedia.org/wiki/%D0%9E%D0%B4%D0%BD%D0%BE%D1%80%D0%BE%D0%B4%D0%BD%D0%BE%D1%81%D1%82%D1%8C_%D0%BF%D1%80%D0%BE%D1%81%D1%82%D1%80%D0%B0%D0%BD%D1%81%D1%82%D0%B2%D0%B0" TargetMode="External" /><Relationship Id="rId2" Type="http://schemas.openxmlformats.org/officeDocument/2006/relationships/notesSlide" Target="../notesSlides/notesSlide11.xml" /><Relationship Id="rId1" Type="http://schemas.openxmlformats.org/officeDocument/2006/relationships/slideLayout" Target="../slideLayouts/slideLayout2.xml" /><Relationship Id="rId5" Type="http://schemas.openxmlformats.org/officeDocument/2006/relationships/hyperlink" Target="https://ru.wikipedia.org/wiki/%D0%97%D0%B5%D1%80%D0%BA%D0%B0%D0%BB%D1%8C%D0%BD%D0%B0%D1%8F_%D1%81%D0%B8%D0%BC%D0%BC%D0%B5%D1%82%D1%80%D0%B8%D1%8F" TargetMode="External" /><Relationship Id="rId4" Type="http://schemas.openxmlformats.org/officeDocument/2006/relationships/hyperlink" Target="https://ru.wikipedia.org/wiki/%D0%98%D0%B7%D0%BE%D1%82%D1%80%D0%BE%D0%BF%D0%BD%D0%BE%D1%81%D1%82%D1%8C_%D0%BF%D1%80%D0%BE%D1%81%D1%82%D1%80%D0%B0%D0%BD%D1%81%D1%82%D0%B2%D0%B0" TargetMode="Externa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3" Type="http://schemas.openxmlformats.org/officeDocument/2006/relationships/hyperlink" Target="https://ru.wikipedia.org/wiki/%D0%A1%D0%B8%D0%BB%D0%B0_%D0%9B%D0%BE%D1%80%D0%B5%D0%BD%D1%86%D0%B0" TargetMode="External" /><Relationship Id="rId2" Type="http://schemas.openxmlformats.org/officeDocument/2006/relationships/notesSlide" Target="../notesSlides/notesSlide13.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3" Type="http://schemas.openxmlformats.org/officeDocument/2006/relationships/hyperlink" Target="https://ru.wikipedia.org/wiki/%D0%9D%D0%B5%D0%B8%D0%BD%D0%B5%D1%80%D1%86%D0%B8%D0%B0%D0%BB%D1%8C%D0%BD%D0%B0%D1%8F_%D1%81%D0%B8%D1%81%D1%82%D0%B5%D0%BC%D0%B0_%D0%BE%D1%82%D1%81%D1%87%D1%91%D1%82%D0%B0" TargetMode="External" /><Relationship Id="rId2" Type="http://schemas.openxmlformats.org/officeDocument/2006/relationships/notesSlide" Target="../notesSlides/notesSlide14.xml" /><Relationship Id="rId1" Type="http://schemas.openxmlformats.org/officeDocument/2006/relationships/slideLayout" Target="../slideLayouts/slideLayout2.xml" /><Relationship Id="rId4" Type="http://schemas.openxmlformats.org/officeDocument/2006/relationships/hyperlink" Target="https://ru.wikipedia.org/wiki/%D0%98%D0%BD%D0%B5%D1%80%D1%86%D0%B8%D0%B0%D0%BB%D1%8C%D0%BD%D0%B0%D1%8F_%D1%81%D0%B8%D1%81%D1%82%D0%B5%D0%BC%D0%B0_%D0%BE%D1%82%D1%81%D1%87%D1%91%D1%82%D0%B0" TargetMode="Externa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3.gif" /><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8" Type="http://schemas.openxmlformats.org/officeDocument/2006/relationships/hyperlink" Target="https://ru.wikipedia.org/wiki/%D0%A0%D0%B0%D0%B2%D0%BD%D0%BE%D0%BC%D0%B5%D1%80%D0%BD%D0%BE%D0%B5_%D0%B4%D0%B2%D0%B8%D0%B6%D0%B5%D0%BD%D0%B8%D0%B5" TargetMode="External" /><Relationship Id="rId3" Type="http://schemas.openxmlformats.org/officeDocument/2006/relationships/hyperlink" Target="https://ru.wikipedia.org/wiki/%D0%9C%D0%B0%D1%81%D1%81%D0%B0" TargetMode="External" /><Relationship Id="rId7" Type="http://schemas.openxmlformats.org/officeDocument/2006/relationships/hyperlink" Target="https://ru.wikipedia.org/wiki/%D0%A1%D0%B8%D0%BB%D0%B0" TargetMode="External" /><Relationship Id="rId2" Type="http://schemas.openxmlformats.org/officeDocument/2006/relationships/notesSlide" Target="../notesSlides/notesSlide4.xml" /><Relationship Id="rId1" Type="http://schemas.openxmlformats.org/officeDocument/2006/relationships/slideLayout" Target="../slideLayouts/slideLayout2.xml" /><Relationship Id="rId6" Type="http://schemas.openxmlformats.org/officeDocument/2006/relationships/hyperlink" Target="https://ru.wikipedia.org/wiki/%D0%9C%D0%B0%D1%82%D0%B5%D1%80%D0%B8%D0%B0%D0%BB%D1%8C%D0%BD%D0%B0%D1%8F_%D1%82%D0%BE%D1%87%D0%BA%D0%B0" TargetMode="External" /><Relationship Id="rId5" Type="http://schemas.openxmlformats.org/officeDocument/2006/relationships/hyperlink" Target="https://ru.wikipedia.org/wiki/%D0%98%D0%BD%D0%B5%D1%80%D1%86%D0%B8%D0%B0%D0%BB%D1%8C%D0%BD%D0%B0%D1%8F_%D1%81%D0%B8%D1%81%D1%82%D0%B5%D0%BC%D0%B0_%D0%BE%D1%82%D1%81%D1%87%D1%91%D1%82%D0%B0" TargetMode="External" /><Relationship Id="rId4" Type="http://schemas.openxmlformats.org/officeDocument/2006/relationships/hyperlink" Target="https://ru.wikipedia.org/wiki/%D0%A1%D0%B8%D1%81%D1%82%D0%B5%D0%BC%D0%B0_%D0%BE%D1%82%D1%81%D1%87%D1%91%D1%82%D0%B0" TargetMode="External" /><Relationship Id="rId9" Type="http://schemas.openxmlformats.org/officeDocument/2006/relationships/hyperlink" Target="https://ru.wikipedia.org/wiki/%D0%9F%D1%80%D1%8F%D0%BC%D0%BE%D0%BB%D0%B8%D0%BD%D0%B5%D0%B9%D0%BD%D0%BE%D0%B5_%D0%B4%D0%B2%D0%B8%D0%B6%D0%B5%D0%BD%D0%B8%D0%B5" TargetMode="External" /></Relationships>
</file>

<file path=ppt/slides/_rels/slide5.xml.rels><?xml version="1.0" encoding="UTF-8" standalone="yes"?>
<Relationships xmlns="http://schemas.openxmlformats.org/package/2006/relationships"><Relationship Id="rId3" Type="http://schemas.openxmlformats.org/officeDocument/2006/relationships/hyperlink" Target="https://ru.wikipedia.org/wiki/%D0%9D%D1%8C%D1%8E%D1%82%D0%BE%D0%BD,_%D0%98%D1%81%D0%B0%D0%B0%D0%BA" TargetMode="External" /><Relationship Id="rId2" Type="http://schemas.openxmlformats.org/officeDocument/2006/relationships/notesSlide" Target="../notesSlides/notesSlide5.xml" /><Relationship Id="rId1" Type="http://schemas.openxmlformats.org/officeDocument/2006/relationships/slideLayout" Target="../slideLayouts/slideLayout2.xml" /><Relationship Id="rId4" Type="http://schemas.openxmlformats.org/officeDocument/2006/relationships/hyperlink" Target="https://ru.wikipedia.org/wiki/%D0%A1%D0%B8%D1%81%D1%82%D0%B5%D0%BC%D0%B0_%D0%BE%D1%82%D1%81%D1%87%D1%91%D1%82%D0%B0" TargetMode="External" /></Relationships>
</file>

<file path=ppt/slides/_rels/slide6.xml.rels><?xml version="1.0" encoding="UTF-8" standalone="yes"?>
<Relationships xmlns="http://schemas.openxmlformats.org/package/2006/relationships"><Relationship Id="rId3" Type="http://schemas.openxmlformats.org/officeDocument/2006/relationships/image" Target="../media/image4.jpg" /><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hyperlink" Target="https://ru.wikipedia.org/wiki/%D0%97%D0%B0%D0%BA%D0%BE%D0%BD_%D0%B4%D0%B2%D0%B8%D0%B6%D0%B5%D0%BD%D0%B8%D1%8F" TargetMode="External" /><Relationship Id="rId2" Type="http://schemas.openxmlformats.org/officeDocument/2006/relationships/notesSlide" Target="../notesSlides/notesSlide7.xml" /><Relationship Id="rId1" Type="http://schemas.openxmlformats.org/officeDocument/2006/relationships/slideLayout" Target="../slideLayouts/slideLayout2.xml" /><Relationship Id="rId6" Type="http://schemas.openxmlformats.org/officeDocument/2006/relationships/hyperlink" Target="https://ru.wikipedia.org/wiki/%D0%A3%D1%81%D0%BA%D0%BE%D1%80%D0%B5%D0%BD%D0%B8%D0%B5" TargetMode="External" /><Relationship Id="rId5" Type="http://schemas.openxmlformats.org/officeDocument/2006/relationships/hyperlink" Target="https://ru.wikipedia.org/wiki/%D0%A1%D0%B8%D0%BB%D0%B0" TargetMode="External" /><Relationship Id="rId4" Type="http://schemas.openxmlformats.org/officeDocument/2006/relationships/hyperlink" Target="https://ru.wikipedia.org/wiki/%D0%9C%D0%B0%D1%82%D0%B5%D1%80%D0%B8%D0%B0%D0%BB%D1%8C%D0%BD%D0%B0%D1%8F_%D1%82%D0%BE%D1%87%D0%BA%D0%B0" TargetMode="External" /></Relationships>
</file>

<file path=ppt/slides/_rels/slide8.xml.rels><?xml version="1.0" encoding="UTF-8" standalone="yes"?>
<Relationships xmlns="http://schemas.openxmlformats.org/package/2006/relationships"><Relationship Id="rId3" Type="http://schemas.openxmlformats.org/officeDocument/2006/relationships/hyperlink" Target="https://ru.wikipedia.org/wiki/%D0%95%D0%B4%D0%B8%D0%BD%D0%B8%D1%86%D1%8B_%D0%B2%D0%B5%D0%BB%D0%B8%D1%87%D0%B8%D0%BD" TargetMode="External" /><Relationship Id="rId2" Type="http://schemas.openxmlformats.org/officeDocument/2006/relationships/notesSlide" Target="../notesSlides/notesSlide8.xml" /><Relationship Id="rId1" Type="http://schemas.openxmlformats.org/officeDocument/2006/relationships/slideLayout" Target="../slideLayouts/slideLayout2.xml" /><Relationship Id="rId5" Type="http://schemas.openxmlformats.org/officeDocument/2006/relationships/image" Target="../media/image5.png" /><Relationship Id="rId4" Type="http://schemas.openxmlformats.org/officeDocument/2006/relationships/hyperlink" Target="https://ru.wikipedia.org/wiki/%D0%A1%D0%B8%D0%BB%D0%B0" TargetMode="Externa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a:off x="1143000" y="841772"/>
            <a:ext cx="6858000" cy="1790700"/>
          </a:xfrm>
          <a:prstGeom prst="rect">
            <a:avLst/>
          </a:prstGeom>
        </p:spPr>
        <p:txBody>
          <a:bodyPr spcFirstLastPara="1" wrap="square" lIns="68575" tIns="34275" rIns="68575" bIns="34275" anchor="b" anchorCtr="0">
            <a:noAutofit/>
          </a:bodyPr>
          <a:lstStyle/>
          <a:p>
            <a:pPr marL="0" lvl="0" indent="0" algn="ctr" rtl="0">
              <a:spcBef>
                <a:spcPts val="0"/>
              </a:spcBef>
              <a:spcAft>
                <a:spcPts val="0"/>
              </a:spcAft>
              <a:buNone/>
            </a:pPr>
            <a:r>
              <a:rPr lang="ru"/>
              <a:t>Законы Ньютона</a:t>
            </a:r>
            <a:endParaRPr/>
          </a:p>
        </p:txBody>
      </p:sp>
      <p:sp>
        <p:nvSpPr>
          <p:cNvPr id="3" name="Подзаголовок 2">
            <a:extLst>
              <a:ext uri="{FF2B5EF4-FFF2-40B4-BE49-F238E27FC236}">
                <a16:creationId xmlns:a16="http://schemas.microsoft.com/office/drawing/2014/main" id="{64C26DC3-EEAF-1C4C-9E85-0BA0CEE54F0F}"/>
              </a:ext>
            </a:extLst>
          </p:cNvPr>
          <p:cNvSpPr>
            <a:spLocks noGrp="1"/>
          </p:cNvSpPr>
          <p:nvPr>
            <p:ph type="subTitle" idx="1"/>
          </p:nvPr>
        </p:nvSpPr>
        <p:spPr/>
        <p:txBody>
          <a:bodyPr/>
          <a:lstStyle/>
          <a:p>
            <a:r>
              <a:rPr lang="ru-RU"/>
              <a:t>Составил:Ханатов Ораз Акмырадович,студент СГСПУ.</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2"/>
          <p:cNvSpPr txBox="1">
            <a:spLocks noGrp="1"/>
          </p:cNvSpPr>
          <p:nvPr>
            <p:ph type="title"/>
          </p:nvPr>
        </p:nvSpPr>
        <p:spPr>
          <a:xfrm>
            <a:off x="628650" y="273844"/>
            <a:ext cx="7886700" cy="994200"/>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ru"/>
              <a:t>Третий закон Ньютона</a:t>
            </a:r>
            <a:endParaRPr/>
          </a:p>
        </p:txBody>
      </p:sp>
      <p:sp>
        <p:nvSpPr>
          <p:cNvPr id="143" name="Google Shape;143;p22"/>
          <p:cNvSpPr txBox="1">
            <a:spLocks noGrp="1"/>
          </p:cNvSpPr>
          <p:nvPr>
            <p:ph type="body" idx="1"/>
          </p:nvPr>
        </p:nvSpPr>
        <p:spPr>
          <a:xfrm>
            <a:off x="515450" y="4043545"/>
            <a:ext cx="7886700" cy="489900"/>
          </a:xfrm>
          <a:prstGeom prst="rect">
            <a:avLst/>
          </a:prstGeom>
        </p:spPr>
        <p:txBody>
          <a:bodyPr spcFirstLastPara="1" wrap="square" lIns="68575" tIns="34275" rIns="68575" bIns="34275" anchor="t" anchorCtr="0">
            <a:noAutofit/>
          </a:bodyPr>
          <a:lstStyle/>
          <a:p>
            <a:pPr marL="0" lvl="0" indent="0" algn="l" rtl="0">
              <a:spcBef>
                <a:spcPts val="800"/>
              </a:spcBef>
              <a:spcAft>
                <a:spcPts val="0"/>
              </a:spcAft>
              <a:buNone/>
            </a:pPr>
            <a:r>
              <a:rPr lang="ru" sz="1200">
                <a:solidFill>
                  <a:srgbClr val="222222"/>
                </a:solidFill>
                <a:highlight>
                  <a:srgbClr val="FFFFFF"/>
                </a:highlight>
                <a:latin typeface="Arial"/>
                <a:ea typeface="Arial"/>
                <a:cs typeface="Arial"/>
                <a:sym typeface="Arial"/>
              </a:rPr>
              <a:t>При забивании гвоздя не только молоток действует на гвоздь, но и гвоздь в свою очередь действует на молоток (сопротивляется ему), в результате чего молоток останавливается</a:t>
            </a:r>
            <a:endParaRPr/>
          </a:p>
        </p:txBody>
      </p:sp>
      <p:pic>
        <p:nvPicPr>
          <p:cNvPr id="144" name="Google Shape;144;p22"/>
          <p:cNvPicPr preferRelativeResize="0"/>
          <p:nvPr/>
        </p:nvPicPr>
        <p:blipFill>
          <a:blip r:embed="rId3">
            <a:alphaModFix/>
          </a:blip>
          <a:stretch>
            <a:fillRect/>
          </a:stretch>
        </p:blipFill>
        <p:spPr>
          <a:xfrm>
            <a:off x="2038300" y="1220438"/>
            <a:ext cx="5067400" cy="27026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3"/>
          <p:cNvSpPr txBox="1">
            <a:spLocks noGrp="1"/>
          </p:cNvSpPr>
          <p:nvPr>
            <p:ph type="title"/>
          </p:nvPr>
        </p:nvSpPr>
        <p:spPr>
          <a:xfrm>
            <a:off x="628650" y="273844"/>
            <a:ext cx="7886700" cy="994200"/>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ru"/>
              <a:t>Третий закон Ньютона</a:t>
            </a:r>
            <a:endParaRPr/>
          </a:p>
        </p:txBody>
      </p:sp>
      <p:sp>
        <p:nvSpPr>
          <p:cNvPr id="150" name="Google Shape;150;p23"/>
          <p:cNvSpPr txBox="1">
            <a:spLocks noGrp="1"/>
          </p:cNvSpPr>
          <p:nvPr>
            <p:ph type="body" idx="1"/>
          </p:nvPr>
        </p:nvSpPr>
        <p:spPr>
          <a:xfrm>
            <a:off x="628650" y="1369219"/>
            <a:ext cx="7886700" cy="3263400"/>
          </a:xfrm>
          <a:prstGeom prst="rect">
            <a:avLst/>
          </a:prstGeom>
        </p:spPr>
        <p:txBody>
          <a:bodyPr spcFirstLastPara="1" wrap="square" lIns="68575" tIns="34275" rIns="68575" bIns="34275" anchor="t" anchorCtr="0">
            <a:noAutofit/>
          </a:bodyPr>
          <a:lstStyle/>
          <a:p>
            <a:pPr marL="0" lvl="0" indent="0" algn="l" rtl="0">
              <a:spcBef>
                <a:spcPts val="800"/>
              </a:spcBef>
              <a:spcAft>
                <a:spcPts val="0"/>
              </a:spcAft>
              <a:buNone/>
            </a:pPr>
            <a:r>
              <a:rPr lang="ru" sz="1250">
                <a:solidFill>
                  <a:srgbClr val="202122"/>
                </a:solidFill>
                <a:highlight>
                  <a:srgbClr val="FFFFFF"/>
                </a:highlight>
              </a:rPr>
              <a:t>Этот закон описывает, как взаимодействуют две материальные точки. Пусть имеется замкнутая система, состоящая из двух материальных точек, в которой первая точка может действовать на вторую с некоторой силой</a:t>
            </a:r>
            <a:r>
              <a:rPr lang="ru" sz="1050">
                <a:solidFill>
                  <a:srgbClr val="202122"/>
                </a:solidFill>
                <a:highlight>
                  <a:srgbClr val="FFFFFF"/>
                </a:highlight>
                <a:latin typeface="Arial"/>
                <a:ea typeface="Arial"/>
                <a:cs typeface="Arial"/>
                <a:sym typeface="Arial"/>
              </a:rPr>
              <a:t>  </a:t>
            </a:r>
            <a:r>
              <a:rPr lang="ru" sz="1250" b="1" i="1">
                <a:solidFill>
                  <a:srgbClr val="202122"/>
                </a:solidFill>
                <a:highlight>
                  <a:srgbClr val="FFFFFF"/>
                </a:highlight>
              </a:rPr>
              <a:t>F1</a:t>
            </a:r>
            <a:r>
              <a:rPr lang="ru" sz="1050">
                <a:solidFill>
                  <a:srgbClr val="202122"/>
                </a:solidFill>
                <a:highlight>
                  <a:srgbClr val="FFFFFF"/>
                </a:highlight>
                <a:latin typeface="Arial"/>
                <a:ea typeface="Arial"/>
                <a:cs typeface="Arial"/>
                <a:sym typeface="Arial"/>
              </a:rPr>
              <a:t>➝</a:t>
            </a:r>
            <a:r>
              <a:rPr lang="ru" sz="1250" b="1" i="1">
                <a:solidFill>
                  <a:srgbClr val="202122"/>
                </a:solidFill>
                <a:highlight>
                  <a:srgbClr val="FFFFFF"/>
                </a:highlight>
              </a:rPr>
              <a:t>2</a:t>
            </a:r>
            <a:r>
              <a:rPr lang="ru" sz="1250">
                <a:solidFill>
                  <a:srgbClr val="202122"/>
                </a:solidFill>
                <a:highlight>
                  <a:srgbClr val="FFFFFF"/>
                </a:highlight>
              </a:rPr>
              <a:t>,</a:t>
            </a:r>
            <a:r>
              <a:rPr lang="ru" sz="1250" b="1" i="1">
                <a:solidFill>
                  <a:srgbClr val="202122"/>
                </a:solidFill>
                <a:highlight>
                  <a:srgbClr val="FFFFFF"/>
                </a:highlight>
              </a:rPr>
              <a:t> </a:t>
            </a:r>
            <a:r>
              <a:rPr lang="ru" sz="1250">
                <a:solidFill>
                  <a:srgbClr val="202122"/>
                </a:solidFill>
                <a:highlight>
                  <a:srgbClr val="FFFFFF"/>
                </a:highlight>
              </a:rPr>
              <a:t>а вторая — на первую с силой </a:t>
            </a:r>
            <a:r>
              <a:rPr lang="ru" sz="1250" b="1" i="1">
                <a:solidFill>
                  <a:srgbClr val="202122"/>
                </a:solidFill>
                <a:highlight>
                  <a:srgbClr val="FFFFFF"/>
                </a:highlight>
              </a:rPr>
              <a:t>F2➝1</a:t>
            </a:r>
            <a:r>
              <a:rPr lang="ru" sz="1250">
                <a:solidFill>
                  <a:srgbClr val="202122"/>
                </a:solidFill>
                <a:highlight>
                  <a:srgbClr val="FFFFFF"/>
                </a:highlight>
              </a:rPr>
              <a:t>. Третий закон Ньютона утверждает: сила действия </a:t>
            </a:r>
            <a:r>
              <a:rPr lang="ru" sz="1250" b="1" i="1">
                <a:solidFill>
                  <a:srgbClr val="202122"/>
                </a:solidFill>
                <a:highlight>
                  <a:srgbClr val="FFFFFF"/>
                </a:highlight>
              </a:rPr>
              <a:t>F1➝2 </a:t>
            </a:r>
            <a:r>
              <a:rPr lang="ru" sz="1250">
                <a:solidFill>
                  <a:srgbClr val="202122"/>
                </a:solidFill>
                <a:highlight>
                  <a:srgbClr val="FFFFFF"/>
                </a:highlight>
              </a:rPr>
              <a:t>равна по модулю и противоположна по направлению силе противодействия </a:t>
            </a:r>
            <a:r>
              <a:rPr lang="ru" sz="1250" b="1" i="1">
                <a:solidFill>
                  <a:srgbClr val="202122"/>
                </a:solidFill>
                <a:highlight>
                  <a:srgbClr val="FFFFFF"/>
                </a:highlight>
              </a:rPr>
              <a:t>F2➝1</a:t>
            </a:r>
            <a:r>
              <a:rPr lang="ru" sz="1250">
                <a:solidFill>
                  <a:srgbClr val="202122"/>
                </a:solidFill>
                <a:highlight>
                  <a:srgbClr val="FFFFFF"/>
                </a:highlight>
              </a:rPr>
              <a:t>. </a:t>
            </a:r>
            <a:endParaRPr sz="1250">
              <a:solidFill>
                <a:srgbClr val="202122"/>
              </a:solidFill>
              <a:highlight>
                <a:srgbClr val="FFFFFF"/>
              </a:highlight>
            </a:endParaRPr>
          </a:p>
          <a:p>
            <a:pPr marL="0" lvl="0" indent="0" algn="l" rtl="0">
              <a:spcBef>
                <a:spcPts val="800"/>
              </a:spcBef>
              <a:spcAft>
                <a:spcPts val="0"/>
              </a:spcAft>
              <a:buNone/>
            </a:pPr>
            <a:r>
              <a:rPr lang="ru" sz="1250">
                <a:solidFill>
                  <a:srgbClr val="202122"/>
                </a:solidFill>
                <a:highlight>
                  <a:srgbClr val="FFFFFF"/>
                </a:highlight>
              </a:rPr>
              <a:t>Третий закон Ньютона является следствием </a:t>
            </a:r>
            <a:r>
              <a:rPr lang="ru" sz="1250">
                <a:solidFill>
                  <a:srgbClr val="0B0080"/>
                </a:solidFill>
                <a:highlight>
                  <a:srgbClr val="FFFFFF"/>
                </a:highlight>
                <a:uFill>
                  <a:noFill/>
                </a:uFill>
                <a:hlinkClick r:id="rId3">
                  <a:extLst>
                    <a:ext uri="{A12FA001-AC4F-418D-AE19-62706E023703}">
                      <ahyp:hlinkClr xmlns:ahyp="http://schemas.microsoft.com/office/drawing/2018/hyperlinkcolor" val="tx"/>
                    </a:ext>
                  </a:extLst>
                </a:hlinkClick>
              </a:rPr>
              <a:t>однородности</a:t>
            </a:r>
            <a:r>
              <a:rPr lang="ru" sz="1250">
                <a:solidFill>
                  <a:srgbClr val="202122"/>
                </a:solidFill>
                <a:highlight>
                  <a:srgbClr val="FFFFFF"/>
                </a:highlight>
              </a:rPr>
              <a:t>, </a:t>
            </a:r>
            <a:r>
              <a:rPr lang="ru" sz="1250">
                <a:solidFill>
                  <a:srgbClr val="0B0080"/>
                </a:solidFill>
                <a:highlight>
                  <a:srgbClr val="FFFFFF"/>
                </a:highlight>
                <a:uFill>
                  <a:noFill/>
                </a:uFill>
                <a:hlinkClick r:id="rId4">
                  <a:extLst>
                    <a:ext uri="{A12FA001-AC4F-418D-AE19-62706E023703}">
                      <ahyp:hlinkClr xmlns:ahyp="http://schemas.microsoft.com/office/drawing/2018/hyperlinkcolor" val="tx"/>
                    </a:ext>
                  </a:extLst>
                </a:hlinkClick>
              </a:rPr>
              <a:t>изотропности</a:t>
            </a:r>
            <a:r>
              <a:rPr lang="ru" sz="1250">
                <a:solidFill>
                  <a:srgbClr val="202122"/>
                </a:solidFill>
                <a:highlight>
                  <a:srgbClr val="FFFFFF"/>
                </a:highlight>
              </a:rPr>
              <a:t> и </a:t>
            </a:r>
            <a:r>
              <a:rPr lang="ru" sz="1250">
                <a:solidFill>
                  <a:srgbClr val="0B0080"/>
                </a:solidFill>
                <a:highlight>
                  <a:srgbClr val="FFFFFF"/>
                </a:highlight>
                <a:uFill>
                  <a:noFill/>
                </a:uFill>
                <a:hlinkClick r:id="rId5">
                  <a:extLst>
                    <a:ext uri="{A12FA001-AC4F-418D-AE19-62706E023703}">
                      <ahyp:hlinkClr xmlns:ahyp="http://schemas.microsoft.com/office/drawing/2018/hyperlinkcolor" val="tx"/>
                    </a:ext>
                  </a:extLst>
                </a:hlinkClick>
              </a:rPr>
              <a:t>зеркальной симметрии</a:t>
            </a:r>
            <a:r>
              <a:rPr lang="ru" sz="1250">
                <a:solidFill>
                  <a:srgbClr val="202122"/>
                </a:solidFill>
                <a:highlight>
                  <a:srgbClr val="FFFFFF"/>
                </a:highlight>
              </a:rPr>
              <a:t> пространства.</a:t>
            </a:r>
            <a:endParaRPr sz="1250">
              <a:solidFill>
                <a:srgbClr val="202122"/>
              </a:solidFill>
              <a:highlight>
                <a:srgbClr val="FFFFFF"/>
              </a:highlight>
            </a:endParaRPr>
          </a:p>
          <a:p>
            <a:pPr marL="0" lvl="0" indent="0" algn="l" rtl="0">
              <a:spcBef>
                <a:spcPts val="800"/>
              </a:spcBef>
              <a:spcAft>
                <a:spcPts val="0"/>
              </a:spcAft>
              <a:buNone/>
            </a:pPr>
            <a:r>
              <a:rPr lang="ru" sz="1250">
                <a:solidFill>
                  <a:srgbClr val="202122"/>
                </a:solidFill>
                <a:highlight>
                  <a:srgbClr val="FFFFFF"/>
                </a:highlight>
              </a:rPr>
              <a:t>Третий закон Ньютона, как и остальные законы ньютоновской динамики, даёт практически верные результаты лишь только тогда, когда скорости всех тел рассматриваемой системы пренебрежимо малы по сравнению со скоростью распространения взаимодействий (скоростью света).</a:t>
            </a:r>
            <a:endParaRPr sz="1450">
              <a:solidFill>
                <a:srgbClr val="202122"/>
              </a:solidFill>
              <a:highlight>
                <a:srgbClr val="FFFFFF"/>
              </a:highlight>
            </a:endParaRPr>
          </a:p>
          <a:p>
            <a:pPr marL="0" lvl="0" indent="0" algn="l" rtl="0">
              <a:spcBef>
                <a:spcPts val="800"/>
              </a:spcBef>
              <a:spcAft>
                <a:spcPts val="0"/>
              </a:spcAft>
              <a:buClr>
                <a:schemeClr val="dk1"/>
              </a:buClr>
              <a:buSzPts val="1100"/>
              <a:buFont typeface="Arial"/>
              <a:buNone/>
            </a:pPr>
            <a:endParaRPr sz="1050">
              <a:solidFill>
                <a:srgbClr val="202122"/>
              </a:solidFill>
              <a:highlight>
                <a:srgbClr val="FFFFFF"/>
              </a:highlight>
              <a:latin typeface="Arial"/>
              <a:ea typeface="Arial"/>
              <a:cs typeface="Arial"/>
              <a:sym typeface="Arial"/>
            </a:endParaRPr>
          </a:p>
          <a:p>
            <a:pPr marL="0" lvl="0" indent="0" algn="l" rtl="0">
              <a:spcBef>
                <a:spcPts val="800"/>
              </a:spcBef>
              <a:spcAft>
                <a:spcPts val="0"/>
              </a:spcAft>
              <a:buNone/>
            </a:pPr>
            <a:endParaRPr sz="1250" b="1" i="1">
              <a:solidFill>
                <a:srgbClr val="202122"/>
              </a:solidFill>
              <a:highlight>
                <a:srgbClr val="FFFFFF"/>
              </a:highligh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4"/>
          <p:cNvSpPr txBox="1">
            <a:spLocks noGrp="1"/>
          </p:cNvSpPr>
          <p:nvPr>
            <p:ph type="title"/>
          </p:nvPr>
        </p:nvSpPr>
        <p:spPr>
          <a:xfrm>
            <a:off x="628650" y="273844"/>
            <a:ext cx="7886700" cy="994200"/>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ru"/>
              <a:t>Третий закон Ньютона</a:t>
            </a:r>
            <a:endParaRPr/>
          </a:p>
        </p:txBody>
      </p:sp>
      <p:sp>
        <p:nvSpPr>
          <p:cNvPr id="156" name="Google Shape;156;p24"/>
          <p:cNvSpPr txBox="1">
            <a:spLocks noGrp="1"/>
          </p:cNvSpPr>
          <p:nvPr>
            <p:ph type="body" idx="1"/>
          </p:nvPr>
        </p:nvSpPr>
        <p:spPr>
          <a:xfrm>
            <a:off x="628650" y="1369219"/>
            <a:ext cx="7886700" cy="3263400"/>
          </a:xfrm>
          <a:prstGeom prst="rect">
            <a:avLst/>
          </a:prstGeom>
        </p:spPr>
        <p:txBody>
          <a:bodyPr spcFirstLastPara="1" wrap="square" lIns="68575" tIns="34275" rIns="68575" bIns="34275" anchor="t" anchorCtr="0">
            <a:noAutofit/>
          </a:bodyPr>
          <a:lstStyle/>
          <a:p>
            <a:pPr marL="0" lvl="0" indent="0" algn="l" rtl="0">
              <a:lnSpc>
                <a:spcPct val="160000"/>
              </a:lnSpc>
              <a:spcBef>
                <a:spcPts val="400"/>
              </a:spcBef>
              <a:spcAft>
                <a:spcPts val="0"/>
              </a:spcAft>
              <a:buClr>
                <a:schemeClr val="dk1"/>
              </a:buClr>
              <a:buSzPts val="1100"/>
              <a:buFont typeface="Arial"/>
              <a:buNone/>
            </a:pPr>
            <a:r>
              <a:rPr lang="ru" sz="1550" b="1">
                <a:highlight>
                  <a:srgbClr val="FFFFFF"/>
                </a:highlight>
              </a:rPr>
              <a:t>Современная формулировка</a:t>
            </a:r>
            <a:endParaRPr sz="1550" b="1">
              <a:highlight>
                <a:srgbClr val="FFFFFF"/>
              </a:highlight>
            </a:endParaRPr>
          </a:p>
          <a:p>
            <a:pPr marL="0" lvl="0" indent="0" algn="l" rtl="0">
              <a:spcBef>
                <a:spcPts val="800"/>
              </a:spcBef>
              <a:spcAft>
                <a:spcPts val="0"/>
              </a:spcAft>
              <a:buNone/>
            </a:pPr>
            <a:r>
              <a:rPr lang="ru" sz="1250">
                <a:solidFill>
                  <a:srgbClr val="000000"/>
                </a:solidFill>
              </a:rPr>
              <a:t>Материальные точки взаимодействуют друг с другом силами, имеющими одинаковую природу, направленными вдоль прямой, соединяющей эти точки, равными по модулю и противоположными по направлению:</a:t>
            </a:r>
            <a:endParaRPr sz="1250">
              <a:solidFill>
                <a:srgbClr val="000000"/>
              </a:solidFill>
            </a:endParaRPr>
          </a:p>
          <a:p>
            <a:pPr marL="0" lvl="0" indent="0" algn="ctr" rtl="0">
              <a:spcBef>
                <a:spcPts val="800"/>
              </a:spcBef>
              <a:spcAft>
                <a:spcPts val="0"/>
              </a:spcAft>
              <a:buNone/>
            </a:pPr>
            <a:r>
              <a:rPr lang="ru" sz="1250" b="1" i="1">
                <a:solidFill>
                  <a:srgbClr val="000000"/>
                </a:solidFill>
              </a:rPr>
              <a:t>F2➝1 = –F1</a:t>
            </a:r>
            <a:r>
              <a:rPr lang="ru" sz="1250" b="1" i="1"/>
              <a:t>➝2</a:t>
            </a:r>
            <a:endParaRPr sz="1250" b="1" i="1"/>
          </a:p>
          <a:p>
            <a:pPr marL="0" lvl="0" indent="0" algn="l" rtl="0">
              <a:spcBef>
                <a:spcPts val="800"/>
              </a:spcBef>
              <a:spcAft>
                <a:spcPts val="0"/>
              </a:spcAft>
              <a:buNone/>
            </a:pPr>
            <a:r>
              <a:rPr lang="ru" sz="1250">
                <a:solidFill>
                  <a:srgbClr val="202122"/>
                </a:solidFill>
                <a:highlight>
                  <a:srgbClr val="FFFFFF"/>
                </a:highlight>
              </a:rPr>
              <a:t>Закон утверждает, что силы возникают лишь попарно, причём любая сила, действующая на тело, имеет источник происхождения в виде другого тела. Иначе говоря, сила всегда есть результат </a:t>
            </a:r>
            <a:r>
              <a:rPr lang="ru" sz="1250" i="1">
                <a:solidFill>
                  <a:srgbClr val="202122"/>
                </a:solidFill>
                <a:highlight>
                  <a:srgbClr val="FFFFFF"/>
                </a:highlight>
              </a:rPr>
              <a:t>взаимодействия</a:t>
            </a:r>
            <a:r>
              <a:rPr lang="ru" sz="1250">
                <a:solidFill>
                  <a:srgbClr val="202122"/>
                </a:solidFill>
                <a:highlight>
                  <a:srgbClr val="FFFFFF"/>
                </a:highlight>
              </a:rPr>
              <a:t> тел. Существование сил, возникших самостоятельно, без взаимодействующих тел, невозможно.</a:t>
            </a:r>
            <a:endParaRPr sz="1250">
              <a:solidFill>
                <a:srgbClr val="202122"/>
              </a:solidFill>
              <a:highlight>
                <a:srgbClr val="FFFFFF"/>
              </a:highlight>
            </a:endParaRPr>
          </a:p>
          <a:p>
            <a:pPr marL="0" lvl="0" indent="0" algn="l" rtl="0">
              <a:spcBef>
                <a:spcPts val="800"/>
              </a:spcBef>
              <a:spcAft>
                <a:spcPts val="0"/>
              </a:spcAft>
              <a:buNone/>
            </a:pPr>
            <a:endParaRPr sz="1250">
              <a:solidFill>
                <a:srgbClr val="202122"/>
              </a:solidFill>
              <a:highlight>
                <a:srgbClr val="FFFFFF"/>
              </a:highligh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5"/>
          <p:cNvSpPr txBox="1">
            <a:spLocks noGrp="1"/>
          </p:cNvSpPr>
          <p:nvPr>
            <p:ph type="title"/>
          </p:nvPr>
        </p:nvSpPr>
        <p:spPr>
          <a:xfrm>
            <a:off x="628650" y="273844"/>
            <a:ext cx="7886700" cy="994200"/>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ru"/>
              <a:t>Третий закон Ньютона</a:t>
            </a:r>
            <a:endParaRPr/>
          </a:p>
        </p:txBody>
      </p:sp>
      <p:sp>
        <p:nvSpPr>
          <p:cNvPr id="162" name="Google Shape;162;p25"/>
          <p:cNvSpPr txBox="1">
            <a:spLocks noGrp="1"/>
          </p:cNvSpPr>
          <p:nvPr>
            <p:ph type="body" idx="1"/>
          </p:nvPr>
        </p:nvSpPr>
        <p:spPr>
          <a:xfrm>
            <a:off x="628650" y="1369219"/>
            <a:ext cx="7886700" cy="3263400"/>
          </a:xfrm>
          <a:prstGeom prst="rect">
            <a:avLst/>
          </a:prstGeom>
        </p:spPr>
        <p:txBody>
          <a:bodyPr spcFirstLastPara="1" wrap="square" lIns="68575" tIns="34275" rIns="68575" bIns="34275" anchor="t" anchorCtr="0">
            <a:noAutofit/>
          </a:bodyPr>
          <a:lstStyle/>
          <a:p>
            <a:pPr marL="0" lvl="0" indent="0" algn="l" rtl="0">
              <a:lnSpc>
                <a:spcPct val="160000"/>
              </a:lnSpc>
              <a:spcBef>
                <a:spcPts val="400"/>
              </a:spcBef>
              <a:spcAft>
                <a:spcPts val="0"/>
              </a:spcAft>
              <a:buNone/>
            </a:pPr>
            <a:r>
              <a:rPr lang="ru" sz="1550" b="1">
                <a:highlight>
                  <a:srgbClr val="FFFFFF"/>
                </a:highlight>
              </a:rPr>
              <a:t>Историческая формулировка</a:t>
            </a:r>
            <a:endParaRPr sz="1550" b="1">
              <a:highlight>
                <a:srgbClr val="FFFFFF"/>
              </a:highlight>
            </a:endParaRPr>
          </a:p>
          <a:p>
            <a:pPr marL="0" lvl="0" indent="0" algn="l" rtl="0">
              <a:lnSpc>
                <a:spcPct val="160000"/>
              </a:lnSpc>
              <a:spcBef>
                <a:spcPts val="400"/>
              </a:spcBef>
              <a:spcAft>
                <a:spcPts val="0"/>
              </a:spcAft>
              <a:buNone/>
            </a:pPr>
            <a:r>
              <a:rPr lang="ru" sz="1250">
                <a:solidFill>
                  <a:srgbClr val="202122"/>
                </a:solidFill>
                <a:highlight>
                  <a:srgbClr val="FFFFFF"/>
                </a:highlight>
              </a:rPr>
              <a:t>Ньютон дал следующую формулировку закона:</a:t>
            </a:r>
            <a:endParaRPr sz="1250">
              <a:solidFill>
                <a:srgbClr val="202122"/>
              </a:solidFill>
              <a:highlight>
                <a:srgbClr val="FFFFFF"/>
              </a:highlight>
            </a:endParaRPr>
          </a:p>
          <a:p>
            <a:pPr marL="0" lvl="0" indent="0" algn="l" rtl="0">
              <a:lnSpc>
                <a:spcPct val="160000"/>
              </a:lnSpc>
              <a:spcBef>
                <a:spcPts val="400"/>
              </a:spcBef>
              <a:spcAft>
                <a:spcPts val="0"/>
              </a:spcAft>
              <a:buNone/>
            </a:pPr>
            <a:r>
              <a:rPr lang="ru" sz="1250">
                <a:solidFill>
                  <a:srgbClr val="000000"/>
                </a:solidFill>
              </a:rPr>
              <a:t>Действию всегда есть равное и противоположное противодействие, иначе — взаимодействия двух тел друг на друга между собою равны и направлены в противоположные стороны. </a:t>
            </a:r>
            <a:endParaRPr sz="1250">
              <a:solidFill>
                <a:srgbClr val="000000"/>
              </a:solidFill>
            </a:endParaRPr>
          </a:p>
          <a:p>
            <a:pPr marL="0" lvl="0" indent="0" algn="l" rtl="0">
              <a:lnSpc>
                <a:spcPct val="160000"/>
              </a:lnSpc>
              <a:spcBef>
                <a:spcPts val="400"/>
              </a:spcBef>
              <a:spcAft>
                <a:spcPts val="0"/>
              </a:spcAft>
              <a:buClr>
                <a:schemeClr val="dk1"/>
              </a:buClr>
              <a:buSzPts val="1100"/>
              <a:buFont typeface="Arial"/>
              <a:buNone/>
            </a:pPr>
            <a:r>
              <a:rPr lang="ru" sz="1250">
                <a:solidFill>
                  <a:srgbClr val="202122"/>
                </a:solidFill>
                <a:highlight>
                  <a:srgbClr val="FFFFFF"/>
                </a:highlight>
              </a:rPr>
              <a:t>Для </a:t>
            </a:r>
            <a:r>
              <a:rPr lang="ru" sz="1250">
                <a:solidFill>
                  <a:srgbClr val="0B0080"/>
                </a:solidFill>
                <a:highlight>
                  <a:srgbClr val="FFFFFF"/>
                </a:highlight>
                <a:uFill>
                  <a:noFill/>
                </a:uFill>
                <a:hlinkClick r:id="rId3">
                  <a:extLst>
                    <a:ext uri="{A12FA001-AC4F-418D-AE19-62706E023703}">
                      <ahyp:hlinkClr xmlns:ahyp="http://schemas.microsoft.com/office/drawing/2018/hyperlinkcolor" val="tx"/>
                    </a:ext>
                  </a:extLst>
                </a:hlinkClick>
              </a:rPr>
              <a:t>силы Лоренца</a:t>
            </a:r>
            <a:r>
              <a:rPr lang="ru" sz="1250">
                <a:solidFill>
                  <a:srgbClr val="202122"/>
                </a:solidFill>
                <a:highlight>
                  <a:srgbClr val="FFFFFF"/>
                </a:highlight>
              </a:rPr>
              <a:t> третий закон Ньютона не выполняется. Лишь переформулировав его как закон сохранения импульса в замкнутой системе из частиц и электромагнитного поля, можно восстановить его справедливость.</a:t>
            </a:r>
            <a:endParaRPr sz="1450">
              <a:solidFill>
                <a:srgbClr val="000000"/>
              </a:solidFill>
            </a:endParaRPr>
          </a:p>
          <a:p>
            <a:pPr marL="0" lvl="0" indent="0" algn="l" rtl="0">
              <a:spcBef>
                <a:spcPts val="800"/>
              </a:spcBef>
              <a:spcAft>
                <a:spcPts val="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6"/>
          <p:cNvSpPr txBox="1">
            <a:spLocks noGrp="1"/>
          </p:cNvSpPr>
          <p:nvPr>
            <p:ph type="title"/>
          </p:nvPr>
        </p:nvSpPr>
        <p:spPr>
          <a:xfrm>
            <a:off x="628650" y="273844"/>
            <a:ext cx="7886700" cy="994200"/>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ru"/>
              <a:t>Законы Ньютона и силы инерции</a:t>
            </a:r>
            <a:endParaRPr/>
          </a:p>
        </p:txBody>
      </p:sp>
      <p:sp>
        <p:nvSpPr>
          <p:cNvPr id="168" name="Google Shape;168;p26"/>
          <p:cNvSpPr txBox="1">
            <a:spLocks noGrp="1"/>
          </p:cNvSpPr>
          <p:nvPr>
            <p:ph type="body" idx="1"/>
          </p:nvPr>
        </p:nvSpPr>
        <p:spPr>
          <a:xfrm>
            <a:off x="628650" y="1369219"/>
            <a:ext cx="7886700" cy="3263400"/>
          </a:xfrm>
          <a:prstGeom prst="rect">
            <a:avLst/>
          </a:prstGeom>
        </p:spPr>
        <p:txBody>
          <a:bodyPr spcFirstLastPara="1" wrap="square" lIns="68575" tIns="34275" rIns="68575" bIns="34275" anchor="t" anchorCtr="0">
            <a:noAutofit/>
          </a:bodyPr>
          <a:lstStyle/>
          <a:p>
            <a:pPr marL="0" lvl="0" indent="0" algn="l" rtl="0">
              <a:lnSpc>
                <a:spcPct val="115000"/>
              </a:lnSpc>
              <a:spcBef>
                <a:spcPts val="500"/>
              </a:spcBef>
              <a:spcAft>
                <a:spcPts val="0"/>
              </a:spcAft>
              <a:buClr>
                <a:schemeClr val="dk1"/>
              </a:buClr>
              <a:buSzPts val="1100"/>
              <a:buFont typeface="Arial"/>
              <a:buNone/>
            </a:pPr>
            <a:r>
              <a:rPr lang="ru" sz="1250">
                <a:solidFill>
                  <a:srgbClr val="202122"/>
                </a:solidFill>
                <a:highlight>
                  <a:srgbClr val="FFFFFF"/>
                </a:highlight>
              </a:rPr>
              <a:t>Использование законов Ньютона предполагает задание некой ИСО. Однако, на практике приходится иметь дело и с неинерциальными системами отсчёта. В этих случаях, помимо сил, о которых идёт речь во втором и третьем законах Ньютона, в механике вводятся в рассмотрение так называемые </a:t>
            </a:r>
            <a:r>
              <a:rPr lang="ru" sz="1250" i="1">
                <a:solidFill>
                  <a:srgbClr val="202122"/>
                </a:solidFill>
                <a:highlight>
                  <a:srgbClr val="FFFFFF"/>
                </a:highlight>
              </a:rPr>
              <a:t>силы инерции</a:t>
            </a:r>
            <a:r>
              <a:rPr lang="ru" sz="1250">
                <a:solidFill>
                  <a:srgbClr val="202122"/>
                </a:solidFill>
                <a:highlight>
                  <a:srgbClr val="FFFFFF"/>
                </a:highlight>
              </a:rPr>
              <a:t>.</a:t>
            </a:r>
            <a:endParaRPr sz="1250">
              <a:solidFill>
                <a:srgbClr val="202122"/>
              </a:solidFill>
              <a:highlight>
                <a:srgbClr val="FFFFFF"/>
              </a:highlight>
            </a:endParaRPr>
          </a:p>
          <a:p>
            <a:pPr marL="0" lvl="0" indent="0" algn="l" rtl="0">
              <a:lnSpc>
                <a:spcPct val="115000"/>
              </a:lnSpc>
              <a:spcBef>
                <a:spcPts val="500"/>
              </a:spcBef>
              <a:spcAft>
                <a:spcPts val="0"/>
              </a:spcAft>
              <a:buClr>
                <a:schemeClr val="dk1"/>
              </a:buClr>
              <a:buSzPts val="1100"/>
              <a:buFont typeface="Arial"/>
              <a:buNone/>
            </a:pPr>
            <a:r>
              <a:rPr lang="ru" sz="1250">
                <a:solidFill>
                  <a:srgbClr val="202122"/>
                </a:solidFill>
                <a:highlight>
                  <a:srgbClr val="FFFFFF"/>
                </a:highlight>
              </a:rPr>
              <a:t>Обычно речь идёт о силах инерции двух различных типов. Сила первого типа (даламберова сила инерции) представляет собой векторную величину, равную произведению массы материальной точки на её ускорение, взятое со знаком минус. Силы второго типа (эйлеровы силы инерции) используются для получения формальной возможности записи уравнений движения тел в </a:t>
            </a:r>
            <a:r>
              <a:rPr lang="ru" sz="1250">
                <a:solidFill>
                  <a:srgbClr val="0B0080"/>
                </a:solidFill>
                <a:highlight>
                  <a:srgbClr val="FFFFFF"/>
                </a:highlight>
                <a:uFill>
                  <a:noFill/>
                </a:uFill>
                <a:hlinkClick r:id="rId3">
                  <a:extLst>
                    <a:ext uri="{A12FA001-AC4F-418D-AE19-62706E023703}">
                      <ahyp:hlinkClr xmlns:ahyp="http://schemas.microsoft.com/office/drawing/2018/hyperlinkcolor" val="tx"/>
                    </a:ext>
                  </a:extLst>
                </a:hlinkClick>
              </a:rPr>
              <a:t>неинерциальных системах отсчёта</a:t>
            </a:r>
            <a:r>
              <a:rPr lang="ru" sz="1250">
                <a:solidFill>
                  <a:srgbClr val="202122"/>
                </a:solidFill>
                <a:highlight>
                  <a:srgbClr val="FFFFFF"/>
                </a:highlight>
              </a:rPr>
              <a:t> в виде, совпадающем с видом второго закона Ньютона. По определению, эйлерова сила инерции равна произведению массы материальной точки на разность между значениями её ускорения в той неинерциальной системе отсчёта, для которой эта сила вводится, с одной стороны, и в какой-либо </a:t>
            </a:r>
            <a:r>
              <a:rPr lang="ru" sz="1250">
                <a:solidFill>
                  <a:srgbClr val="0B0080"/>
                </a:solidFill>
                <a:highlight>
                  <a:srgbClr val="FFFFFF"/>
                </a:highlight>
                <a:uFill>
                  <a:noFill/>
                </a:uFill>
                <a:hlinkClick r:id="rId4">
                  <a:extLst>
                    <a:ext uri="{A12FA001-AC4F-418D-AE19-62706E023703}">
                      <ahyp:hlinkClr xmlns:ahyp="http://schemas.microsoft.com/office/drawing/2018/hyperlinkcolor" val="tx"/>
                    </a:ext>
                  </a:extLst>
                </a:hlinkClick>
              </a:rPr>
              <a:t>инерциальной системе отсчёта</a:t>
            </a:r>
            <a:r>
              <a:rPr lang="ru" sz="1250">
                <a:solidFill>
                  <a:srgbClr val="202122"/>
                </a:solidFill>
                <a:highlight>
                  <a:srgbClr val="FFFFFF"/>
                </a:highlight>
              </a:rPr>
              <a:t>, с другой. Определяемые таким образом силы инерции силами в истинном смысле слова не являются, их называют </a:t>
            </a:r>
            <a:r>
              <a:rPr lang="ru" sz="1250" i="1">
                <a:solidFill>
                  <a:srgbClr val="202122"/>
                </a:solidFill>
                <a:highlight>
                  <a:srgbClr val="FFFFFF"/>
                </a:highlight>
              </a:rPr>
              <a:t>фиктивными</a:t>
            </a:r>
            <a:r>
              <a:rPr lang="ru" sz="1250">
                <a:solidFill>
                  <a:srgbClr val="202122"/>
                </a:solidFill>
                <a:highlight>
                  <a:srgbClr val="FFFFFF"/>
                </a:highlight>
              </a:rPr>
              <a:t>, </a:t>
            </a:r>
            <a:r>
              <a:rPr lang="ru" sz="1250" i="1">
                <a:solidFill>
                  <a:srgbClr val="202122"/>
                </a:solidFill>
                <a:highlight>
                  <a:srgbClr val="FFFFFF"/>
                </a:highlight>
              </a:rPr>
              <a:t>кажущимися</a:t>
            </a:r>
            <a:r>
              <a:rPr lang="ru" sz="1250">
                <a:solidFill>
                  <a:srgbClr val="202122"/>
                </a:solidFill>
                <a:highlight>
                  <a:srgbClr val="FFFFFF"/>
                </a:highlight>
              </a:rPr>
              <a:t> или </a:t>
            </a:r>
            <a:r>
              <a:rPr lang="ru" sz="1250" i="1">
                <a:solidFill>
                  <a:srgbClr val="202122"/>
                </a:solidFill>
                <a:highlight>
                  <a:srgbClr val="FFFFFF"/>
                </a:highlight>
              </a:rPr>
              <a:t>псевдосилами</a:t>
            </a:r>
            <a:r>
              <a:rPr lang="ru" sz="1250">
                <a:solidFill>
                  <a:srgbClr val="202122"/>
                </a:solidFill>
                <a:highlight>
                  <a:srgbClr val="FFFFFF"/>
                </a:highlight>
              </a:rPr>
              <a:t>.</a:t>
            </a:r>
            <a:endParaRPr sz="1250">
              <a:solidFill>
                <a:srgbClr val="202122"/>
              </a:solidFill>
              <a:highlight>
                <a:srgbClr val="FFFFFF"/>
              </a:highlight>
            </a:endParaRPr>
          </a:p>
          <a:p>
            <a:pPr marL="0" lvl="0" indent="0" algn="l" rtl="0">
              <a:spcBef>
                <a:spcPts val="800"/>
              </a:spcBef>
              <a:spcAft>
                <a:spcPts val="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7"/>
          <p:cNvSpPr txBox="1">
            <a:spLocks noGrp="1"/>
          </p:cNvSpPr>
          <p:nvPr>
            <p:ph type="title"/>
          </p:nvPr>
        </p:nvSpPr>
        <p:spPr>
          <a:xfrm>
            <a:off x="628650" y="273844"/>
            <a:ext cx="7886700" cy="994200"/>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ru"/>
              <a:t>Законы Ньютона в логике курса механики</a:t>
            </a:r>
            <a:endParaRPr/>
          </a:p>
        </p:txBody>
      </p:sp>
      <p:sp>
        <p:nvSpPr>
          <p:cNvPr id="174" name="Google Shape;174;p27"/>
          <p:cNvSpPr txBox="1">
            <a:spLocks noGrp="1"/>
          </p:cNvSpPr>
          <p:nvPr>
            <p:ph type="body" idx="1"/>
          </p:nvPr>
        </p:nvSpPr>
        <p:spPr>
          <a:xfrm>
            <a:off x="628650" y="1369219"/>
            <a:ext cx="7886700" cy="3263400"/>
          </a:xfrm>
          <a:prstGeom prst="rect">
            <a:avLst/>
          </a:prstGeom>
        </p:spPr>
        <p:txBody>
          <a:bodyPr spcFirstLastPara="1" wrap="square" lIns="68575" tIns="34275" rIns="68575" bIns="34275" anchor="t" anchorCtr="0">
            <a:noAutofit/>
          </a:bodyPr>
          <a:lstStyle/>
          <a:p>
            <a:pPr marL="0" lvl="0" indent="0" algn="l" rtl="0">
              <a:lnSpc>
                <a:spcPct val="115000"/>
              </a:lnSpc>
              <a:spcBef>
                <a:spcPts val="500"/>
              </a:spcBef>
              <a:spcAft>
                <a:spcPts val="0"/>
              </a:spcAft>
              <a:buClr>
                <a:schemeClr val="dk1"/>
              </a:buClr>
              <a:buSzPts val="1100"/>
              <a:buFont typeface="Arial"/>
              <a:buNone/>
            </a:pPr>
            <a:r>
              <a:rPr lang="ru" sz="1250">
                <a:solidFill>
                  <a:srgbClr val="202122"/>
                </a:solidFill>
                <a:highlight>
                  <a:srgbClr val="FFFFFF"/>
                </a:highlight>
              </a:rPr>
              <a:t>Существуют методологически различные способы формулирования классической механики, то есть выбора её фундаментальных постулатов, на основе которых затем выводятся законы-следствия и уравнения движения. Придание законам Ньютона статуса аксиом, опирающихся на эмпирический материал, — только один из таких способов («ньютонова механика»). Этот подход принят в средней школе, а также в большинстве вузовских курсов общей физики.</a:t>
            </a:r>
            <a:endParaRPr sz="1250">
              <a:solidFill>
                <a:srgbClr val="202122"/>
              </a:solidFill>
              <a:highlight>
                <a:srgbClr val="FFFFFF"/>
              </a:highlight>
            </a:endParaRPr>
          </a:p>
          <a:p>
            <a:pPr marL="0" lvl="0" indent="0" algn="l" rtl="0">
              <a:lnSpc>
                <a:spcPct val="115000"/>
              </a:lnSpc>
              <a:spcBef>
                <a:spcPts val="500"/>
              </a:spcBef>
              <a:spcAft>
                <a:spcPts val="0"/>
              </a:spcAft>
              <a:buClr>
                <a:schemeClr val="dk1"/>
              </a:buClr>
              <a:buSzPts val="1100"/>
              <a:buFont typeface="Arial"/>
              <a:buNone/>
            </a:pPr>
            <a:r>
              <a:rPr lang="ru" sz="1250">
                <a:solidFill>
                  <a:srgbClr val="202122"/>
                </a:solidFill>
                <a:highlight>
                  <a:srgbClr val="FFFFFF"/>
                </a:highlight>
              </a:rPr>
              <a:t>Альтернативным подходом, использующимся преимущественно в курсах теоретической физики, выступает лагранжева механика. В рамках лагранжева формализма имеются одна-единственная формула (запись действия) и один-единственный постулат (тела движутся так, чтобы действие было стационарным), являющийся теоретической концепцией. Из этого можно вывести все законы Ньютона, правда, только для лагранжевых систем (в частности, для консервативных систем). Все известные фундаментальные взаимодействия описываются именно лагранжевыми системами. Более того, в рамках лагранжева формализма можно рассмотреть гипотетические ситуации, в которых действие имеет какой-либо другой вид. При этом уравнения движения станут уже непохожими на законы Ньютона, но сама классическая механика будет по-прежнему применима.</a:t>
            </a:r>
            <a:endParaRPr sz="1250">
              <a:solidFill>
                <a:srgbClr val="202122"/>
              </a:solidFill>
              <a:highlight>
                <a:srgbClr val="FFFFFF"/>
              </a:highlight>
            </a:endParaRPr>
          </a:p>
          <a:p>
            <a:pPr marL="0" lvl="0" indent="0" algn="l" rtl="0">
              <a:spcBef>
                <a:spcPts val="800"/>
              </a:spcBef>
              <a:spcAft>
                <a:spcPts val="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28"/>
          <p:cNvSpPr txBox="1">
            <a:spLocks noGrp="1"/>
          </p:cNvSpPr>
          <p:nvPr>
            <p:ph type="body" idx="1"/>
          </p:nvPr>
        </p:nvSpPr>
        <p:spPr>
          <a:xfrm>
            <a:off x="628650" y="417425"/>
            <a:ext cx="7886700" cy="4372200"/>
          </a:xfrm>
          <a:prstGeom prst="rect">
            <a:avLst/>
          </a:prstGeom>
        </p:spPr>
        <p:txBody>
          <a:bodyPr spcFirstLastPara="1" wrap="square" lIns="68575" tIns="34275" rIns="68575" bIns="34275" anchor="t" anchorCtr="0">
            <a:noAutofit/>
          </a:bodyPr>
          <a:lstStyle/>
          <a:p>
            <a:pPr marL="0" lvl="0" indent="0" algn="ctr" rtl="0">
              <a:spcBef>
                <a:spcPts val="800"/>
              </a:spcBef>
              <a:spcAft>
                <a:spcPts val="0"/>
              </a:spcAft>
              <a:buNone/>
            </a:pPr>
            <a:endParaRPr/>
          </a:p>
          <a:p>
            <a:pPr marL="0" lvl="0" indent="0" algn="ctr" rtl="0">
              <a:spcBef>
                <a:spcPts val="800"/>
              </a:spcBef>
              <a:spcAft>
                <a:spcPts val="0"/>
              </a:spcAft>
              <a:buNone/>
            </a:pPr>
            <a:endParaRPr/>
          </a:p>
          <a:p>
            <a:pPr marL="0" lvl="0" indent="0" algn="ctr" rtl="0">
              <a:spcBef>
                <a:spcPts val="800"/>
              </a:spcBef>
              <a:spcAft>
                <a:spcPts val="0"/>
              </a:spcAft>
              <a:buNone/>
            </a:pPr>
            <a:endParaRPr/>
          </a:p>
          <a:p>
            <a:pPr marL="0" lvl="0" indent="0" algn="ctr" rtl="0">
              <a:spcBef>
                <a:spcPts val="800"/>
              </a:spcBef>
              <a:spcAft>
                <a:spcPts val="0"/>
              </a:spcAft>
              <a:buNone/>
            </a:pPr>
            <a:endParaRPr/>
          </a:p>
          <a:p>
            <a:pPr marL="0" lvl="0" indent="0" algn="ctr" rtl="0">
              <a:spcBef>
                <a:spcPts val="800"/>
              </a:spcBef>
              <a:spcAft>
                <a:spcPts val="0"/>
              </a:spcAft>
              <a:buNone/>
            </a:pPr>
            <a:endParaRPr/>
          </a:p>
          <a:p>
            <a:pPr marL="0" lvl="0" indent="0" algn="ctr" rtl="0">
              <a:spcBef>
                <a:spcPts val="800"/>
              </a:spcBef>
              <a:spcAft>
                <a:spcPts val="0"/>
              </a:spcAft>
              <a:buNone/>
            </a:pPr>
            <a:r>
              <a:rPr lang="ru"/>
              <a:t>Спасибо за внимание.</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a:spLocks noGrp="1"/>
          </p:cNvSpPr>
          <p:nvPr>
            <p:ph type="title"/>
          </p:nvPr>
        </p:nvSpPr>
        <p:spPr>
          <a:xfrm>
            <a:off x="628650" y="224319"/>
            <a:ext cx="7886700" cy="994200"/>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ru"/>
              <a:t>Законы Ньютона</a:t>
            </a:r>
            <a:endParaRPr/>
          </a:p>
        </p:txBody>
      </p:sp>
      <p:sp>
        <p:nvSpPr>
          <p:cNvPr id="93" name="Google Shape;93;p14"/>
          <p:cNvSpPr txBox="1">
            <a:spLocks noGrp="1"/>
          </p:cNvSpPr>
          <p:nvPr>
            <p:ph type="body" idx="1"/>
          </p:nvPr>
        </p:nvSpPr>
        <p:spPr>
          <a:xfrm>
            <a:off x="628650" y="1057926"/>
            <a:ext cx="7886700" cy="3845100"/>
          </a:xfrm>
          <a:prstGeom prst="rect">
            <a:avLst/>
          </a:prstGeom>
        </p:spPr>
        <p:txBody>
          <a:bodyPr spcFirstLastPara="1" wrap="square" lIns="68575" tIns="34275" rIns="68575" bIns="34275" anchor="t" anchorCtr="0">
            <a:noAutofit/>
          </a:bodyPr>
          <a:lstStyle/>
          <a:p>
            <a:pPr marL="0" lvl="0" indent="0" algn="l" rtl="0">
              <a:spcBef>
                <a:spcPts val="800"/>
              </a:spcBef>
              <a:spcAft>
                <a:spcPts val="0"/>
              </a:spcAft>
              <a:buNone/>
            </a:pPr>
            <a:r>
              <a:rPr lang="ru" sz="1250" b="1">
                <a:solidFill>
                  <a:srgbClr val="000000"/>
                </a:solidFill>
                <a:highlight>
                  <a:srgbClr val="FFFFFF"/>
                </a:highlight>
              </a:rPr>
              <a:t>Зако́ны Нью́то́на</a:t>
            </a:r>
            <a:r>
              <a:rPr lang="ru" sz="1250">
                <a:solidFill>
                  <a:srgbClr val="000000"/>
                </a:solidFill>
                <a:highlight>
                  <a:srgbClr val="FFFFFF"/>
                </a:highlight>
              </a:rPr>
              <a:t> — три важнейших закона классической механики, которые позволяют записать уравнения движения для любой механической системы, если известны силы, действующие на составляющие её тела. Впервые в полной мере сформулированы Исааком Ньютоном в книге «Математические начала натуральной философии» (1687 год). В ньютоновском изложении механики, широко используемом и в настоящее время, эти законы являются аксиомами, базирующимися на обобщении экспериментальных результатов.</a:t>
            </a:r>
            <a:endParaRPr sz="1250">
              <a:solidFill>
                <a:srgbClr val="000000"/>
              </a:solidFill>
              <a:highlight>
                <a:srgbClr val="FFFFFF"/>
              </a:highlight>
            </a:endParaRPr>
          </a:p>
          <a:p>
            <a:pPr marL="0" lvl="0" indent="0" algn="l" rtl="0">
              <a:lnSpc>
                <a:spcPct val="115000"/>
              </a:lnSpc>
              <a:spcBef>
                <a:spcPts val="500"/>
              </a:spcBef>
              <a:spcAft>
                <a:spcPts val="0"/>
              </a:spcAft>
              <a:buClr>
                <a:schemeClr val="dk1"/>
              </a:buClr>
              <a:buSzPts val="1100"/>
              <a:buFont typeface="Arial"/>
              <a:buNone/>
            </a:pPr>
            <a:r>
              <a:rPr lang="ru" sz="1250">
                <a:solidFill>
                  <a:srgbClr val="000000"/>
                </a:solidFill>
                <a:highlight>
                  <a:srgbClr val="FFFFFF"/>
                </a:highlight>
              </a:rPr>
              <a:t>Использование законов Ньютона предполагает задание некой ИСО. Однако, на практике приходится иметь дело и с неинерциальными системами отсчёта. В этих случаях, помимо сил, о которых идёт речь во втором и третьем законах Ньютона, в механике вводятся в рассмотрение так называемые </a:t>
            </a:r>
            <a:r>
              <a:rPr lang="ru" sz="1250" i="1">
                <a:solidFill>
                  <a:srgbClr val="000000"/>
                </a:solidFill>
                <a:highlight>
                  <a:srgbClr val="FFFFFF"/>
                </a:highlight>
              </a:rPr>
              <a:t>силы инерции</a:t>
            </a:r>
            <a:r>
              <a:rPr lang="ru" sz="1250">
                <a:solidFill>
                  <a:srgbClr val="000000"/>
                </a:solidFill>
                <a:highlight>
                  <a:srgbClr val="FFFFFF"/>
                </a:highlight>
              </a:rPr>
              <a:t>.</a:t>
            </a:r>
            <a:endParaRPr sz="1250">
              <a:solidFill>
                <a:srgbClr val="000000"/>
              </a:solidFill>
              <a:highlight>
                <a:srgbClr val="FFFFFF"/>
              </a:highlight>
            </a:endParaRPr>
          </a:p>
          <a:p>
            <a:pPr marL="0" lvl="0" indent="0" algn="l" rtl="0">
              <a:lnSpc>
                <a:spcPct val="115000"/>
              </a:lnSpc>
              <a:spcBef>
                <a:spcPts val="500"/>
              </a:spcBef>
              <a:spcAft>
                <a:spcPts val="500"/>
              </a:spcAft>
              <a:buNone/>
            </a:pPr>
            <a:r>
              <a:rPr lang="ru" sz="1250">
                <a:solidFill>
                  <a:srgbClr val="000000"/>
                </a:solidFill>
                <a:highlight>
                  <a:srgbClr val="FFFFFF"/>
                </a:highlight>
              </a:rPr>
              <a:t>Обычно речь идёт о силах инерции двух различных типов. Сила первого типа (даламберова сила инерции) представляет собой векторную величину, равную произведению массы материальной точки на её ускорение, взятое со знаком минус. Силы второго типа (эйлеровы силы инерции) используются для получения формальной возможности записи уравнений движения тел в неинерциальных системах отсчёта в виде, совпадающем с видом второго закона Ньютона. По определению, эйлерова сила инерции равна произведению массы материальной точки на разность между значениями её ускорения в той неинерциальной системе отсчёта, для которой эта сила вводится, с одной стороны, и в какой-либо инерциальной системе отсчёта, с другой. Определяемые таким образом силы инерции силами в истинном смысле слова не являются, их называют </a:t>
            </a:r>
            <a:r>
              <a:rPr lang="ru" sz="1250" i="1">
                <a:solidFill>
                  <a:srgbClr val="000000"/>
                </a:solidFill>
                <a:highlight>
                  <a:srgbClr val="FFFFFF"/>
                </a:highlight>
              </a:rPr>
              <a:t>фиктивными</a:t>
            </a:r>
            <a:r>
              <a:rPr lang="ru" sz="1250">
                <a:solidFill>
                  <a:srgbClr val="000000"/>
                </a:solidFill>
                <a:highlight>
                  <a:srgbClr val="FFFFFF"/>
                </a:highlight>
              </a:rPr>
              <a:t>, </a:t>
            </a:r>
            <a:r>
              <a:rPr lang="ru" sz="1250" i="1">
                <a:solidFill>
                  <a:srgbClr val="000000"/>
                </a:solidFill>
                <a:highlight>
                  <a:srgbClr val="FFFFFF"/>
                </a:highlight>
              </a:rPr>
              <a:t>кажущимися</a:t>
            </a:r>
            <a:r>
              <a:rPr lang="ru" sz="1250">
                <a:solidFill>
                  <a:srgbClr val="000000"/>
                </a:solidFill>
                <a:highlight>
                  <a:srgbClr val="FFFFFF"/>
                </a:highlight>
              </a:rPr>
              <a:t> или </a:t>
            </a:r>
            <a:r>
              <a:rPr lang="ru" sz="1250" i="1">
                <a:solidFill>
                  <a:srgbClr val="000000"/>
                </a:solidFill>
                <a:highlight>
                  <a:srgbClr val="FFFFFF"/>
                </a:highlight>
              </a:rPr>
              <a:t>псевдосилами</a:t>
            </a:r>
            <a:r>
              <a:rPr lang="ru" sz="1250">
                <a:solidFill>
                  <a:srgbClr val="000000"/>
                </a:solidFill>
                <a:highlight>
                  <a:srgbClr val="FFFFFF"/>
                </a:highlight>
              </a:rPr>
              <a:t>.</a:t>
            </a:r>
            <a:endParaRPr sz="1450">
              <a:solidFill>
                <a:srgbClr val="000000"/>
              </a:solidFill>
              <a:highlight>
                <a:srgbClr val="FFFFFF"/>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txBox="1">
            <a:spLocks noGrp="1"/>
          </p:cNvSpPr>
          <p:nvPr>
            <p:ph type="title"/>
          </p:nvPr>
        </p:nvSpPr>
        <p:spPr>
          <a:xfrm>
            <a:off x="628650" y="273844"/>
            <a:ext cx="7886700" cy="994200"/>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ru"/>
              <a:t>Первый закон Ньютона</a:t>
            </a:r>
            <a:endParaRPr/>
          </a:p>
        </p:txBody>
      </p:sp>
      <p:sp>
        <p:nvSpPr>
          <p:cNvPr id="99" name="Google Shape;99;p15"/>
          <p:cNvSpPr txBox="1">
            <a:spLocks noGrp="1"/>
          </p:cNvSpPr>
          <p:nvPr>
            <p:ph type="body" idx="1"/>
          </p:nvPr>
        </p:nvSpPr>
        <p:spPr>
          <a:xfrm>
            <a:off x="628650" y="4151600"/>
            <a:ext cx="7886700" cy="629700"/>
          </a:xfrm>
          <a:prstGeom prst="rect">
            <a:avLst/>
          </a:prstGeom>
        </p:spPr>
        <p:txBody>
          <a:bodyPr spcFirstLastPara="1" wrap="square" lIns="68575" tIns="34275" rIns="68575" bIns="34275" anchor="t" anchorCtr="0">
            <a:noAutofit/>
          </a:bodyPr>
          <a:lstStyle/>
          <a:p>
            <a:pPr marL="0" lvl="0" indent="0" algn="l" rtl="0">
              <a:spcBef>
                <a:spcPts val="800"/>
              </a:spcBef>
              <a:spcAft>
                <a:spcPts val="0"/>
              </a:spcAft>
              <a:buNone/>
            </a:pPr>
            <a:r>
              <a:rPr lang="ru" sz="1100">
                <a:highlight>
                  <a:srgbClr val="FFFFFF"/>
                </a:highlight>
                <a:latin typeface="Verdana"/>
                <a:ea typeface="Verdana"/>
                <a:cs typeface="Verdana"/>
                <a:sym typeface="Verdana"/>
              </a:rPr>
              <a:t>В качестве примера выполнения Первого Закона Ньютона можно рассмотреть  движение парашютиста.  Он равномерно приближается к земле, когда действие силы тяжести компенсируется силой натяжения строп парашюта, которая в свою очередь обусловлена сопротивлением воздуха.</a:t>
            </a:r>
            <a:endParaRPr/>
          </a:p>
        </p:txBody>
      </p:sp>
      <p:pic>
        <p:nvPicPr>
          <p:cNvPr id="100" name="Google Shape;100;p15"/>
          <p:cNvPicPr preferRelativeResize="0"/>
          <p:nvPr/>
        </p:nvPicPr>
        <p:blipFill>
          <a:blip r:embed="rId3">
            <a:alphaModFix/>
          </a:blip>
          <a:stretch>
            <a:fillRect/>
          </a:stretch>
        </p:blipFill>
        <p:spPr>
          <a:xfrm>
            <a:off x="1356425" y="1082371"/>
            <a:ext cx="6431150" cy="30692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6"/>
          <p:cNvSpPr txBox="1">
            <a:spLocks noGrp="1"/>
          </p:cNvSpPr>
          <p:nvPr>
            <p:ph type="title"/>
          </p:nvPr>
        </p:nvSpPr>
        <p:spPr>
          <a:xfrm>
            <a:off x="628650" y="273844"/>
            <a:ext cx="7886700" cy="994200"/>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ru"/>
              <a:t>Первый закон Ньютона</a:t>
            </a:r>
            <a:endParaRPr/>
          </a:p>
        </p:txBody>
      </p:sp>
      <p:sp>
        <p:nvSpPr>
          <p:cNvPr id="106" name="Google Shape;106;p16"/>
          <p:cNvSpPr txBox="1">
            <a:spLocks noGrp="1"/>
          </p:cNvSpPr>
          <p:nvPr>
            <p:ph type="body" idx="1"/>
          </p:nvPr>
        </p:nvSpPr>
        <p:spPr>
          <a:xfrm>
            <a:off x="628650" y="1369219"/>
            <a:ext cx="7886700" cy="3263400"/>
          </a:xfrm>
          <a:prstGeom prst="rect">
            <a:avLst/>
          </a:prstGeom>
        </p:spPr>
        <p:txBody>
          <a:bodyPr spcFirstLastPara="1" wrap="square" lIns="68575" tIns="34275" rIns="68575" bIns="34275" anchor="t" anchorCtr="0">
            <a:noAutofit/>
          </a:bodyPr>
          <a:lstStyle/>
          <a:p>
            <a:pPr marL="0" lvl="0" indent="0" algn="l" rtl="0">
              <a:spcBef>
                <a:spcPts val="800"/>
              </a:spcBef>
              <a:spcAft>
                <a:spcPts val="0"/>
              </a:spcAft>
              <a:buNone/>
            </a:pPr>
            <a:r>
              <a:rPr lang="ru" sz="1250">
                <a:solidFill>
                  <a:srgbClr val="000000"/>
                </a:solidFill>
              </a:rPr>
              <a:t>Первый закон Ньютона обусловливает существование инерциальных систем отсчёта. Поэтому он также известен как </a:t>
            </a:r>
            <a:r>
              <a:rPr lang="ru" sz="1250" b="1">
                <a:solidFill>
                  <a:srgbClr val="000000"/>
                </a:solidFill>
              </a:rPr>
              <a:t>закон инерции</a:t>
            </a:r>
            <a:r>
              <a:rPr lang="ru" sz="1250">
                <a:solidFill>
                  <a:srgbClr val="000000"/>
                </a:solidFill>
              </a:rPr>
              <a:t>. Инерция (она же инертность) — свойство тела сохранять скорость своего движения неизменной по величине и направлению, когда не действуют никакие силы, а также свойство тела сопротивляться изменению его скорости. Чтобы изменить скорость движения тела, необходимо приложить некоторую силу, причём результат действия одной и той же силы на разные тела будет различным: тела обладают разной инерцией (инертностью), величина которой характеризуется их </a:t>
            </a:r>
            <a:r>
              <a:rPr lang="ru" sz="1250">
                <a:solidFill>
                  <a:srgbClr val="000000"/>
                </a:solidFill>
                <a:uFill>
                  <a:noFill/>
                </a:uFill>
                <a:hlinkClick r:id="rId3">
                  <a:extLst>
                    <a:ext uri="{A12FA001-AC4F-418D-AE19-62706E023703}">
                      <ahyp:hlinkClr xmlns:ahyp="http://schemas.microsoft.com/office/drawing/2018/hyperlinkcolor" val="tx"/>
                    </a:ext>
                  </a:extLst>
                </a:hlinkClick>
              </a:rPr>
              <a:t>массой</a:t>
            </a:r>
            <a:r>
              <a:rPr lang="ru" sz="1250">
                <a:solidFill>
                  <a:srgbClr val="000000"/>
                </a:solidFill>
              </a:rPr>
              <a:t>. </a:t>
            </a:r>
            <a:endParaRPr sz="1250">
              <a:solidFill>
                <a:srgbClr val="000000"/>
              </a:solidFill>
            </a:endParaRPr>
          </a:p>
          <a:p>
            <a:pPr marL="0" lvl="0" indent="0" algn="l" rtl="0">
              <a:spcBef>
                <a:spcPts val="800"/>
              </a:spcBef>
              <a:spcAft>
                <a:spcPts val="0"/>
              </a:spcAft>
              <a:buNone/>
            </a:pPr>
            <a:r>
              <a:rPr lang="ru" sz="1250" b="1">
                <a:solidFill>
                  <a:srgbClr val="000000"/>
                </a:solidFill>
              </a:rPr>
              <a:t>В современной физике первый закон Ньютона принято формулировать в следующем виде:</a:t>
            </a:r>
            <a:endParaRPr sz="1250" b="1">
              <a:solidFill>
                <a:srgbClr val="000000"/>
              </a:solidFill>
            </a:endParaRPr>
          </a:p>
          <a:p>
            <a:pPr marL="0" lvl="0" indent="0" algn="l" rtl="0">
              <a:spcBef>
                <a:spcPts val="800"/>
              </a:spcBef>
              <a:spcAft>
                <a:spcPts val="0"/>
              </a:spcAft>
              <a:buNone/>
            </a:pPr>
            <a:r>
              <a:rPr lang="ru" sz="1250">
                <a:solidFill>
                  <a:srgbClr val="000000"/>
                </a:solidFill>
              </a:rPr>
              <a:t>Существуют такие </a:t>
            </a:r>
            <a:r>
              <a:rPr lang="ru" sz="1250">
                <a:solidFill>
                  <a:srgbClr val="000000"/>
                </a:solidFill>
                <a:uFill>
                  <a:noFill/>
                </a:uFill>
                <a:hlinkClick r:id="rId4">
                  <a:extLst>
                    <a:ext uri="{A12FA001-AC4F-418D-AE19-62706E023703}">
                      <ahyp:hlinkClr xmlns:ahyp="http://schemas.microsoft.com/office/drawing/2018/hyperlinkcolor" val="tx"/>
                    </a:ext>
                  </a:extLst>
                </a:hlinkClick>
              </a:rPr>
              <a:t>системы отсчёта</a:t>
            </a:r>
            <a:r>
              <a:rPr lang="ru" sz="1250">
                <a:solidFill>
                  <a:srgbClr val="000000"/>
                </a:solidFill>
              </a:rPr>
              <a:t>, называемые </a:t>
            </a:r>
            <a:r>
              <a:rPr lang="ru" sz="1250">
                <a:solidFill>
                  <a:srgbClr val="000000"/>
                </a:solidFill>
                <a:uFill>
                  <a:noFill/>
                </a:uFill>
                <a:hlinkClick r:id="rId5">
                  <a:extLst>
                    <a:ext uri="{A12FA001-AC4F-418D-AE19-62706E023703}">
                      <ahyp:hlinkClr xmlns:ahyp="http://schemas.microsoft.com/office/drawing/2018/hyperlinkcolor" val="tx"/>
                    </a:ext>
                  </a:extLst>
                </a:hlinkClick>
              </a:rPr>
              <a:t>инерциальными</a:t>
            </a:r>
            <a:r>
              <a:rPr lang="ru" sz="1250">
                <a:solidFill>
                  <a:srgbClr val="000000"/>
                </a:solidFill>
              </a:rPr>
              <a:t>, относительно которых </a:t>
            </a:r>
            <a:r>
              <a:rPr lang="ru" sz="1250">
                <a:solidFill>
                  <a:srgbClr val="000000"/>
                </a:solidFill>
                <a:uFill>
                  <a:noFill/>
                </a:uFill>
                <a:hlinkClick r:id="rId6">
                  <a:extLst>
                    <a:ext uri="{A12FA001-AC4F-418D-AE19-62706E023703}">
                      <ahyp:hlinkClr xmlns:ahyp="http://schemas.microsoft.com/office/drawing/2018/hyperlinkcolor" val="tx"/>
                    </a:ext>
                  </a:extLst>
                </a:hlinkClick>
              </a:rPr>
              <a:t>материальные точки</a:t>
            </a:r>
            <a:r>
              <a:rPr lang="ru" sz="1250">
                <a:solidFill>
                  <a:srgbClr val="000000"/>
                </a:solidFill>
              </a:rPr>
              <a:t>, когда на них не действуют никакие </a:t>
            </a:r>
            <a:r>
              <a:rPr lang="ru" sz="1250">
                <a:solidFill>
                  <a:srgbClr val="000000"/>
                </a:solidFill>
                <a:uFill>
                  <a:noFill/>
                </a:uFill>
                <a:hlinkClick r:id="rId7">
                  <a:extLst>
                    <a:ext uri="{A12FA001-AC4F-418D-AE19-62706E023703}">
                      <ahyp:hlinkClr xmlns:ahyp="http://schemas.microsoft.com/office/drawing/2018/hyperlinkcolor" val="tx"/>
                    </a:ext>
                  </a:extLst>
                </a:hlinkClick>
              </a:rPr>
              <a:t>силы</a:t>
            </a:r>
            <a:r>
              <a:rPr lang="ru" sz="1250">
                <a:solidFill>
                  <a:srgbClr val="000000"/>
                </a:solidFill>
              </a:rPr>
              <a:t> (или действуют силы взаимно-уравновешенные), находятся в состоянии покоя или </a:t>
            </a:r>
            <a:r>
              <a:rPr lang="ru" sz="1250">
                <a:solidFill>
                  <a:srgbClr val="000000"/>
                </a:solidFill>
                <a:uFill>
                  <a:noFill/>
                </a:uFill>
                <a:hlinkClick r:id="rId8">
                  <a:extLst>
                    <a:ext uri="{A12FA001-AC4F-418D-AE19-62706E023703}">
                      <ahyp:hlinkClr xmlns:ahyp="http://schemas.microsoft.com/office/drawing/2018/hyperlinkcolor" val="tx"/>
                    </a:ext>
                  </a:extLst>
                </a:hlinkClick>
              </a:rPr>
              <a:t>равномерного</a:t>
            </a:r>
            <a:r>
              <a:rPr lang="ru" sz="1250">
                <a:solidFill>
                  <a:srgbClr val="000000"/>
                </a:solidFill>
              </a:rPr>
              <a:t> </a:t>
            </a:r>
            <a:r>
              <a:rPr lang="ru" sz="1250">
                <a:solidFill>
                  <a:srgbClr val="000000"/>
                </a:solidFill>
                <a:uFill>
                  <a:noFill/>
                </a:uFill>
                <a:hlinkClick r:id="rId9">
                  <a:extLst>
                    <a:ext uri="{A12FA001-AC4F-418D-AE19-62706E023703}">
                      <ahyp:hlinkClr xmlns:ahyp="http://schemas.microsoft.com/office/drawing/2018/hyperlinkcolor" val="tx"/>
                    </a:ext>
                  </a:extLst>
                </a:hlinkClick>
              </a:rPr>
              <a:t>прямолинейного</a:t>
            </a:r>
            <a:r>
              <a:rPr lang="ru" sz="1250">
                <a:solidFill>
                  <a:srgbClr val="000000"/>
                </a:solidFill>
              </a:rPr>
              <a:t> движения. </a:t>
            </a:r>
            <a:endParaRPr sz="125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7"/>
          <p:cNvSpPr txBox="1">
            <a:spLocks noGrp="1"/>
          </p:cNvSpPr>
          <p:nvPr>
            <p:ph type="title"/>
          </p:nvPr>
        </p:nvSpPr>
        <p:spPr>
          <a:xfrm>
            <a:off x="628650" y="273844"/>
            <a:ext cx="7886700" cy="994200"/>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ru"/>
              <a:t>Первый закон Ньютона</a:t>
            </a:r>
            <a:endParaRPr/>
          </a:p>
        </p:txBody>
      </p:sp>
      <p:sp>
        <p:nvSpPr>
          <p:cNvPr id="112" name="Google Shape;112;p17"/>
          <p:cNvSpPr txBox="1">
            <a:spLocks noGrp="1"/>
          </p:cNvSpPr>
          <p:nvPr>
            <p:ph type="body" idx="1"/>
          </p:nvPr>
        </p:nvSpPr>
        <p:spPr>
          <a:xfrm>
            <a:off x="628650" y="1369219"/>
            <a:ext cx="7886700" cy="3263400"/>
          </a:xfrm>
          <a:prstGeom prst="rect">
            <a:avLst/>
          </a:prstGeom>
        </p:spPr>
        <p:txBody>
          <a:bodyPr spcFirstLastPara="1" wrap="square" lIns="68575" tIns="34275" rIns="68575" bIns="34275" anchor="t" anchorCtr="0">
            <a:noAutofit/>
          </a:bodyPr>
          <a:lstStyle/>
          <a:p>
            <a:pPr marL="0" lvl="0" indent="0" algn="l" rtl="0">
              <a:spcBef>
                <a:spcPts val="800"/>
              </a:spcBef>
              <a:spcAft>
                <a:spcPts val="0"/>
              </a:spcAft>
              <a:buNone/>
            </a:pPr>
            <a:r>
              <a:rPr lang="ru" sz="1250">
                <a:solidFill>
                  <a:srgbClr val="000000"/>
                </a:solidFill>
                <a:uFill>
                  <a:noFill/>
                </a:uFill>
                <a:hlinkClick r:id="rId3">
                  <a:extLst>
                    <a:ext uri="{A12FA001-AC4F-418D-AE19-62706E023703}">
                      <ahyp:hlinkClr xmlns:ahyp="http://schemas.microsoft.com/office/drawing/2018/hyperlinkcolor" val="tx"/>
                    </a:ext>
                  </a:extLst>
                </a:hlinkClick>
              </a:rPr>
              <a:t>Ньютон</a:t>
            </a:r>
            <a:r>
              <a:rPr lang="ru" sz="1250">
                <a:solidFill>
                  <a:srgbClr val="000000"/>
                </a:solidFill>
              </a:rPr>
              <a:t> сформулировал первый закон механики так: </a:t>
            </a:r>
            <a:endParaRPr sz="1250">
              <a:solidFill>
                <a:srgbClr val="000000"/>
              </a:solidFill>
            </a:endParaRPr>
          </a:p>
          <a:p>
            <a:pPr marL="0" lvl="0" indent="0" algn="l" rtl="0">
              <a:spcBef>
                <a:spcPts val="800"/>
              </a:spcBef>
              <a:spcAft>
                <a:spcPts val="0"/>
              </a:spcAft>
              <a:buNone/>
            </a:pPr>
            <a:r>
              <a:rPr lang="ru" sz="1250">
                <a:solidFill>
                  <a:srgbClr val="000000"/>
                </a:solidFill>
              </a:rPr>
              <a:t>Всякое тело продолжает удерживаться в своём состоянии покоя или равномерного и прямолинейного движения, пока и поскольку оно не понуждается приложенными силами изменить это состояние.</a:t>
            </a:r>
            <a:endParaRPr sz="1250">
              <a:solidFill>
                <a:srgbClr val="000000"/>
              </a:solidFill>
            </a:endParaRPr>
          </a:p>
          <a:p>
            <a:pPr marL="0" lvl="0" indent="0" algn="l" rtl="0">
              <a:spcBef>
                <a:spcPts val="800"/>
              </a:spcBef>
              <a:spcAft>
                <a:spcPts val="0"/>
              </a:spcAft>
              <a:buNone/>
            </a:pPr>
            <a:r>
              <a:rPr lang="ru" sz="1250">
                <a:solidFill>
                  <a:srgbClr val="000000"/>
                </a:solidFill>
              </a:rPr>
              <a:t>С современной точки зрения, такая формулировка неудовлетворительна. Во-первых, термин «тело» следует заменить термином «материальная точка», так как тело конечных размеров в отсутствие внешних сил может совершать и вращательное движение. Во-вторых, и это главное, Ньютон в своём труде опирался на существование абсолютной неподвижной </a:t>
            </a:r>
            <a:r>
              <a:rPr lang="ru" sz="1250">
                <a:solidFill>
                  <a:srgbClr val="000000"/>
                </a:solidFill>
                <a:uFill>
                  <a:noFill/>
                </a:uFill>
                <a:hlinkClick r:id="rId4">
                  <a:extLst>
                    <a:ext uri="{A12FA001-AC4F-418D-AE19-62706E023703}">
                      <ahyp:hlinkClr xmlns:ahyp="http://schemas.microsoft.com/office/drawing/2018/hyperlinkcolor" val="tx"/>
                    </a:ext>
                  </a:extLst>
                </a:hlinkClick>
              </a:rPr>
              <a:t>системы отсчёта</a:t>
            </a:r>
            <a:r>
              <a:rPr lang="ru" sz="1250">
                <a:solidFill>
                  <a:srgbClr val="000000"/>
                </a:solidFill>
              </a:rPr>
              <a:t>, то есть абсолютного пространства и абсолютного времени, а это представление современная физика отвергает. С другой стороны, в произвольной (например, вращающейся) системе отсчёта закон инерции неверен, поэтому ньютоновская формулировка была заменена постулатом существования инерциальных систем отсчёта.</a:t>
            </a:r>
            <a:endParaRPr sz="125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8"/>
          <p:cNvSpPr txBox="1">
            <a:spLocks noGrp="1"/>
          </p:cNvSpPr>
          <p:nvPr>
            <p:ph type="title"/>
          </p:nvPr>
        </p:nvSpPr>
        <p:spPr>
          <a:xfrm>
            <a:off x="628650" y="273844"/>
            <a:ext cx="7886700" cy="994200"/>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ru"/>
              <a:t>Второй закон Ньютона</a:t>
            </a:r>
            <a:endParaRPr/>
          </a:p>
        </p:txBody>
      </p:sp>
      <p:pic>
        <p:nvPicPr>
          <p:cNvPr id="118" name="Google Shape;118;p18"/>
          <p:cNvPicPr preferRelativeResize="0"/>
          <p:nvPr/>
        </p:nvPicPr>
        <p:blipFill>
          <a:blip r:embed="rId3">
            <a:alphaModFix/>
          </a:blip>
          <a:stretch>
            <a:fillRect/>
          </a:stretch>
        </p:blipFill>
        <p:spPr>
          <a:xfrm>
            <a:off x="2191563" y="1179894"/>
            <a:ext cx="4760876" cy="3570657"/>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9"/>
          <p:cNvSpPr txBox="1">
            <a:spLocks noGrp="1"/>
          </p:cNvSpPr>
          <p:nvPr>
            <p:ph type="title"/>
          </p:nvPr>
        </p:nvSpPr>
        <p:spPr>
          <a:xfrm>
            <a:off x="628650" y="273844"/>
            <a:ext cx="7886700" cy="994200"/>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ru"/>
              <a:t>Второй закон Ньютона</a:t>
            </a:r>
            <a:endParaRPr/>
          </a:p>
        </p:txBody>
      </p:sp>
      <p:sp>
        <p:nvSpPr>
          <p:cNvPr id="124" name="Google Shape;124;p19"/>
          <p:cNvSpPr txBox="1">
            <a:spLocks noGrp="1"/>
          </p:cNvSpPr>
          <p:nvPr>
            <p:ph type="body" idx="1"/>
          </p:nvPr>
        </p:nvSpPr>
        <p:spPr>
          <a:xfrm>
            <a:off x="664025" y="1376294"/>
            <a:ext cx="7886700" cy="3263400"/>
          </a:xfrm>
          <a:prstGeom prst="rect">
            <a:avLst/>
          </a:prstGeom>
        </p:spPr>
        <p:txBody>
          <a:bodyPr spcFirstLastPara="1" wrap="square" lIns="68575" tIns="34275" rIns="68575" bIns="34275" anchor="t" anchorCtr="0">
            <a:noAutofit/>
          </a:bodyPr>
          <a:lstStyle/>
          <a:p>
            <a:pPr marL="0" lvl="0" indent="0" algn="l" rtl="0">
              <a:spcBef>
                <a:spcPts val="800"/>
              </a:spcBef>
              <a:spcAft>
                <a:spcPts val="0"/>
              </a:spcAft>
              <a:buNone/>
            </a:pPr>
            <a:r>
              <a:rPr lang="ru" sz="1250">
                <a:solidFill>
                  <a:srgbClr val="000000"/>
                </a:solidFill>
              </a:rPr>
              <a:t>Второй закон Ньютона — дифференциальный </a:t>
            </a:r>
            <a:r>
              <a:rPr lang="ru" sz="1250">
                <a:solidFill>
                  <a:srgbClr val="000000"/>
                </a:solidFill>
                <a:uFill>
                  <a:noFill/>
                </a:uFill>
                <a:hlinkClick r:id="rId3">
                  <a:extLst>
                    <a:ext uri="{A12FA001-AC4F-418D-AE19-62706E023703}">
                      <ahyp:hlinkClr xmlns:ahyp="http://schemas.microsoft.com/office/drawing/2018/hyperlinkcolor" val="tx"/>
                    </a:ext>
                  </a:extLst>
                </a:hlinkClick>
              </a:rPr>
              <a:t>закон движения</a:t>
            </a:r>
            <a:r>
              <a:rPr lang="ru" sz="1250">
                <a:solidFill>
                  <a:srgbClr val="000000"/>
                </a:solidFill>
              </a:rPr>
              <a:t>, описывающий взаимосвязь между приложенной к </a:t>
            </a:r>
            <a:r>
              <a:rPr lang="ru" sz="1250">
                <a:solidFill>
                  <a:srgbClr val="000000"/>
                </a:solidFill>
                <a:uFill>
                  <a:noFill/>
                </a:uFill>
                <a:hlinkClick r:id="rId4">
                  <a:extLst>
                    <a:ext uri="{A12FA001-AC4F-418D-AE19-62706E023703}">
                      <ahyp:hlinkClr xmlns:ahyp="http://schemas.microsoft.com/office/drawing/2018/hyperlinkcolor" val="tx"/>
                    </a:ext>
                  </a:extLst>
                </a:hlinkClick>
              </a:rPr>
              <a:t>материальной точке</a:t>
            </a:r>
            <a:r>
              <a:rPr lang="ru" sz="1250">
                <a:solidFill>
                  <a:srgbClr val="000000"/>
                </a:solidFill>
              </a:rPr>
              <a:t> </a:t>
            </a:r>
            <a:r>
              <a:rPr lang="ru" sz="1250">
                <a:solidFill>
                  <a:srgbClr val="000000"/>
                </a:solidFill>
                <a:uFill>
                  <a:noFill/>
                </a:uFill>
                <a:hlinkClick r:id="rId5">
                  <a:extLst>
                    <a:ext uri="{A12FA001-AC4F-418D-AE19-62706E023703}">
                      <ahyp:hlinkClr xmlns:ahyp="http://schemas.microsoft.com/office/drawing/2018/hyperlinkcolor" val="tx"/>
                    </a:ext>
                  </a:extLst>
                </a:hlinkClick>
              </a:rPr>
              <a:t>силой</a:t>
            </a:r>
            <a:r>
              <a:rPr lang="ru" sz="1250">
                <a:solidFill>
                  <a:srgbClr val="000000"/>
                </a:solidFill>
              </a:rPr>
              <a:t> и получающимся от этого </a:t>
            </a:r>
            <a:r>
              <a:rPr lang="ru" sz="1250">
                <a:solidFill>
                  <a:srgbClr val="000000"/>
                </a:solidFill>
                <a:uFill>
                  <a:noFill/>
                </a:uFill>
                <a:hlinkClick r:id="rId6">
                  <a:extLst>
                    <a:ext uri="{A12FA001-AC4F-418D-AE19-62706E023703}">
                      <ahyp:hlinkClr xmlns:ahyp="http://schemas.microsoft.com/office/drawing/2018/hyperlinkcolor" val="tx"/>
                    </a:ext>
                  </a:extLst>
                </a:hlinkClick>
              </a:rPr>
              <a:t>ускорением</a:t>
            </a:r>
            <a:r>
              <a:rPr lang="ru" sz="1250">
                <a:solidFill>
                  <a:srgbClr val="000000"/>
                </a:solidFill>
              </a:rPr>
              <a:t> этой точки. Фактически, второй закон Ньютона вводит массу как меру проявления инертности материальной точки в выбранной инерциальной системе отсчёта (ИСО).</a:t>
            </a:r>
            <a:endParaRPr sz="1250">
              <a:solidFill>
                <a:srgbClr val="000000"/>
              </a:solidFill>
            </a:endParaRPr>
          </a:p>
          <a:p>
            <a:pPr marL="0" lvl="0" indent="0" algn="l" rtl="0">
              <a:lnSpc>
                <a:spcPct val="115000"/>
              </a:lnSpc>
              <a:spcBef>
                <a:spcPts val="500"/>
              </a:spcBef>
              <a:spcAft>
                <a:spcPts val="0"/>
              </a:spcAft>
              <a:buClr>
                <a:schemeClr val="dk1"/>
              </a:buClr>
              <a:buSzPts val="1100"/>
              <a:buFont typeface="Arial"/>
              <a:buNone/>
            </a:pPr>
            <a:r>
              <a:rPr lang="ru" sz="1250">
                <a:solidFill>
                  <a:srgbClr val="000000"/>
                </a:solidFill>
              </a:rPr>
              <a:t>Масса материальной точки при этом полагается величиной постоянной во времени и независящей от каких-либо особенностей её движения и взаимодействия с другими телами.</a:t>
            </a:r>
            <a:endParaRPr sz="1250">
              <a:solidFill>
                <a:srgbClr val="000000"/>
              </a:solidFill>
            </a:endParaRPr>
          </a:p>
          <a:p>
            <a:pPr marL="0" lvl="0" indent="0" algn="l" rtl="0">
              <a:lnSpc>
                <a:spcPct val="160000"/>
              </a:lnSpc>
              <a:spcBef>
                <a:spcPts val="500"/>
              </a:spcBef>
              <a:spcAft>
                <a:spcPts val="0"/>
              </a:spcAft>
              <a:buNone/>
            </a:pPr>
            <a:r>
              <a:rPr lang="ru" sz="1250" b="1">
                <a:highlight>
                  <a:srgbClr val="FFFFFF"/>
                </a:highlight>
              </a:rPr>
              <a:t>Современная формулировка</a:t>
            </a:r>
            <a:endParaRPr sz="950" b="1">
              <a:highlight>
                <a:srgbClr val="FFFFFF"/>
              </a:highlight>
            </a:endParaRPr>
          </a:p>
          <a:p>
            <a:pPr marL="0" lvl="0" indent="0" algn="l" rtl="0">
              <a:lnSpc>
                <a:spcPct val="160000"/>
              </a:lnSpc>
              <a:spcBef>
                <a:spcPts val="400"/>
              </a:spcBef>
              <a:spcAft>
                <a:spcPts val="0"/>
              </a:spcAft>
              <a:buNone/>
            </a:pPr>
            <a:r>
              <a:rPr lang="ru" sz="1250">
                <a:solidFill>
                  <a:srgbClr val="202122"/>
                </a:solidFill>
              </a:rPr>
              <a:t>В инерциальной системе отсчёта ускорение, которое получает материальная точка с постоянной массой, прямо пропорционально равнодействующей всех приложенных к ней сил и обратно пропорционально её массе.</a:t>
            </a:r>
            <a:endParaRPr sz="1250">
              <a:solidFill>
                <a:srgbClr val="202122"/>
              </a:solidFill>
            </a:endParaRPr>
          </a:p>
          <a:p>
            <a:pPr marL="0" lvl="0" indent="0" algn="l" rtl="0">
              <a:lnSpc>
                <a:spcPct val="160000"/>
              </a:lnSpc>
              <a:spcBef>
                <a:spcPts val="400"/>
              </a:spcBef>
              <a:spcAft>
                <a:spcPts val="0"/>
              </a:spcAft>
              <a:buNone/>
            </a:pPr>
            <a:endParaRPr sz="1250">
              <a:solidFill>
                <a:srgbClr val="20212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0"/>
          <p:cNvSpPr txBox="1">
            <a:spLocks noGrp="1"/>
          </p:cNvSpPr>
          <p:nvPr>
            <p:ph type="title"/>
          </p:nvPr>
        </p:nvSpPr>
        <p:spPr>
          <a:xfrm>
            <a:off x="628650" y="273844"/>
            <a:ext cx="7886700" cy="994200"/>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ru"/>
              <a:t>Второй закон Ньютона</a:t>
            </a:r>
            <a:endParaRPr/>
          </a:p>
        </p:txBody>
      </p:sp>
      <p:sp>
        <p:nvSpPr>
          <p:cNvPr id="130" name="Google Shape;130;p20"/>
          <p:cNvSpPr txBox="1">
            <a:spLocks noGrp="1"/>
          </p:cNvSpPr>
          <p:nvPr>
            <p:ph type="body" idx="1"/>
          </p:nvPr>
        </p:nvSpPr>
        <p:spPr>
          <a:xfrm>
            <a:off x="628650" y="1338494"/>
            <a:ext cx="7886700" cy="3263400"/>
          </a:xfrm>
          <a:prstGeom prst="rect">
            <a:avLst/>
          </a:prstGeom>
        </p:spPr>
        <p:txBody>
          <a:bodyPr spcFirstLastPara="1" wrap="square" lIns="68575" tIns="34275" rIns="68575" bIns="34275" anchor="t" anchorCtr="0">
            <a:noAutofit/>
          </a:bodyPr>
          <a:lstStyle/>
          <a:p>
            <a:pPr marL="0" lvl="0" indent="0" algn="l" rtl="0">
              <a:spcBef>
                <a:spcPts val="800"/>
              </a:spcBef>
              <a:spcAft>
                <a:spcPts val="0"/>
              </a:spcAft>
              <a:buNone/>
            </a:pPr>
            <a:r>
              <a:rPr lang="ru" sz="1250">
                <a:solidFill>
                  <a:srgbClr val="000000"/>
                </a:solidFill>
              </a:rPr>
              <a:t>При подходящем выборе </a:t>
            </a:r>
            <a:r>
              <a:rPr lang="ru" sz="1250">
                <a:solidFill>
                  <a:srgbClr val="000000"/>
                </a:solidFill>
                <a:uFill>
                  <a:noFill/>
                </a:uFill>
                <a:hlinkClick r:id="rId3">
                  <a:extLst>
                    <a:ext uri="{A12FA001-AC4F-418D-AE19-62706E023703}">
                      <ahyp:hlinkClr xmlns:ahyp="http://schemas.microsoft.com/office/drawing/2018/hyperlinkcolor" val="tx"/>
                    </a:ext>
                  </a:extLst>
                </a:hlinkClick>
              </a:rPr>
              <a:t>единиц измерения</a:t>
            </a:r>
            <a:r>
              <a:rPr lang="ru" sz="1250">
                <a:solidFill>
                  <a:srgbClr val="000000"/>
                </a:solidFill>
              </a:rPr>
              <a:t>, этот закон можно записать в виде формулы:</a:t>
            </a:r>
            <a:endParaRPr sz="1250">
              <a:solidFill>
                <a:srgbClr val="000000"/>
              </a:solidFill>
            </a:endParaRPr>
          </a:p>
          <a:p>
            <a:pPr marL="0" lvl="0" indent="0" algn="l" rtl="0">
              <a:spcBef>
                <a:spcPts val="800"/>
              </a:spcBef>
              <a:spcAft>
                <a:spcPts val="0"/>
              </a:spcAft>
              <a:buNone/>
            </a:pPr>
            <a:endParaRPr sz="1250">
              <a:solidFill>
                <a:srgbClr val="000000"/>
              </a:solidFill>
            </a:endParaRPr>
          </a:p>
          <a:p>
            <a:pPr marL="0" lvl="0" indent="0" algn="l" rtl="0">
              <a:spcBef>
                <a:spcPts val="800"/>
              </a:spcBef>
              <a:spcAft>
                <a:spcPts val="0"/>
              </a:spcAft>
              <a:buNone/>
            </a:pPr>
            <a:endParaRPr sz="1250">
              <a:solidFill>
                <a:srgbClr val="000000"/>
              </a:solidFill>
            </a:endParaRPr>
          </a:p>
          <a:p>
            <a:pPr marL="0" lvl="0" indent="0" algn="l" rtl="0">
              <a:spcBef>
                <a:spcPts val="800"/>
              </a:spcBef>
              <a:spcAft>
                <a:spcPts val="0"/>
              </a:spcAft>
              <a:buNone/>
            </a:pPr>
            <a:endParaRPr sz="1250">
              <a:solidFill>
                <a:srgbClr val="000000"/>
              </a:solidFill>
            </a:endParaRPr>
          </a:p>
          <a:p>
            <a:pPr marL="0" lvl="0" indent="0" algn="l" rtl="0">
              <a:spcBef>
                <a:spcPts val="800"/>
              </a:spcBef>
              <a:spcAft>
                <a:spcPts val="0"/>
              </a:spcAft>
              <a:buNone/>
            </a:pPr>
            <a:endParaRPr sz="1250">
              <a:solidFill>
                <a:srgbClr val="000000"/>
              </a:solidFill>
            </a:endParaRPr>
          </a:p>
          <a:p>
            <a:pPr marL="0" lvl="0" indent="0" algn="l" rtl="0">
              <a:spcBef>
                <a:spcPts val="800"/>
              </a:spcBef>
              <a:spcAft>
                <a:spcPts val="0"/>
              </a:spcAft>
              <a:buNone/>
            </a:pPr>
            <a:endParaRPr sz="1250">
              <a:solidFill>
                <a:srgbClr val="000000"/>
              </a:solidFill>
            </a:endParaRPr>
          </a:p>
          <a:p>
            <a:pPr marL="0" lvl="0" indent="0" algn="l" rtl="0">
              <a:spcBef>
                <a:spcPts val="800"/>
              </a:spcBef>
              <a:spcAft>
                <a:spcPts val="0"/>
              </a:spcAft>
              <a:buNone/>
            </a:pPr>
            <a:endParaRPr sz="1250">
              <a:solidFill>
                <a:srgbClr val="000000"/>
              </a:solidFill>
            </a:endParaRPr>
          </a:p>
          <a:p>
            <a:pPr marL="0" lvl="0" indent="0" algn="l" rtl="0">
              <a:lnSpc>
                <a:spcPct val="100000"/>
              </a:lnSpc>
              <a:spcBef>
                <a:spcPts val="0"/>
              </a:spcBef>
              <a:spcAft>
                <a:spcPts val="0"/>
              </a:spcAft>
              <a:buNone/>
            </a:pPr>
            <a:r>
              <a:rPr lang="ru" sz="1250">
                <a:solidFill>
                  <a:srgbClr val="202122"/>
                </a:solidFill>
                <a:highlight>
                  <a:srgbClr val="FFFFFF"/>
                </a:highlight>
              </a:rPr>
              <a:t>где </a:t>
            </a:r>
            <a:r>
              <a:rPr lang="ru" sz="1250" b="1" i="1">
                <a:solidFill>
                  <a:srgbClr val="202122"/>
                </a:solidFill>
                <a:highlight>
                  <a:srgbClr val="FFFFFF"/>
                </a:highlight>
              </a:rPr>
              <a:t>а — </a:t>
            </a:r>
            <a:r>
              <a:rPr lang="ru" sz="1250">
                <a:solidFill>
                  <a:srgbClr val="202122"/>
                </a:solidFill>
                <a:highlight>
                  <a:srgbClr val="FFFFFF"/>
                </a:highlight>
              </a:rPr>
              <a:t>ускорение материальной точки;</a:t>
            </a:r>
            <a:endParaRPr sz="1250">
              <a:solidFill>
                <a:srgbClr val="202122"/>
              </a:solidFill>
              <a:highlight>
                <a:srgbClr val="FFFFFF"/>
              </a:highlight>
            </a:endParaRPr>
          </a:p>
          <a:p>
            <a:pPr marL="0" lvl="0" indent="0" algn="l" rtl="0">
              <a:lnSpc>
                <a:spcPct val="100000"/>
              </a:lnSpc>
              <a:spcBef>
                <a:spcPts val="0"/>
              </a:spcBef>
              <a:spcAft>
                <a:spcPts val="0"/>
              </a:spcAft>
              <a:buNone/>
            </a:pPr>
            <a:r>
              <a:rPr lang="ru" sz="1250" b="1" i="1">
                <a:solidFill>
                  <a:srgbClr val="202122"/>
                </a:solidFill>
                <a:highlight>
                  <a:srgbClr val="FFFFFF"/>
                </a:highlight>
              </a:rPr>
              <a:t>F —</a:t>
            </a:r>
            <a:r>
              <a:rPr lang="ru" sz="1350">
                <a:solidFill>
                  <a:srgbClr val="202122"/>
                </a:solidFill>
                <a:highlight>
                  <a:srgbClr val="FFFFFF"/>
                </a:highlight>
              </a:rPr>
              <a:t> </a:t>
            </a:r>
            <a:r>
              <a:rPr lang="ru" sz="1250">
                <a:solidFill>
                  <a:srgbClr val="202122"/>
                </a:solidFill>
                <a:highlight>
                  <a:srgbClr val="FFFFFF"/>
                </a:highlight>
              </a:rPr>
              <a:t>равнодействующая всех </a:t>
            </a:r>
            <a:r>
              <a:rPr lang="ru" sz="1250">
                <a:solidFill>
                  <a:srgbClr val="0B0080"/>
                </a:solidFill>
                <a:highlight>
                  <a:srgbClr val="FFFFFF"/>
                </a:highlight>
                <a:uFill>
                  <a:noFill/>
                </a:uFill>
                <a:hlinkClick r:id="rId4">
                  <a:extLst>
                    <a:ext uri="{A12FA001-AC4F-418D-AE19-62706E023703}">
                      <ahyp:hlinkClr xmlns:ahyp="http://schemas.microsoft.com/office/drawing/2018/hyperlinkcolor" val="tx"/>
                    </a:ext>
                  </a:extLst>
                </a:hlinkClick>
              </a:rPr>
              <a:t>сил</a:t>
            </a:r>
            <a:r>
              <a:rPr lang="ru" sz="1250">
                <a:solidFill>
                  <a:srgbClr val="202122"/>
                </a:solidFill>
                <a:highlight>
                  <a:srgbClr val="FFFFFF"/>
                </a:highlight>
              </a:rPr>
              <a:t>, приложенных к материальной точке;</a:t>
            </a:r>
            <a:endParaRPr sz="1250">
              <a:solidFill>
                <a:srgbClr val="202122"/>
              </a:solidFill>
              <a:highlight>
                <a:srgbClr val="FFFFFF"/>
              </a:highlight>
            </a:endParaRPr>
          </a:p>
          <a:p>
            <a:pPr marL="0" lvl="0" indent="0" algn="l" rtl="0">
              <a:lnSpc>
                <a:spcPct val="100000"/>
              </a:lnSpc>
              <a:spcBef>
                <a:spcPts val="0"/>
              </a:spcBef>
              <a:spcAft>
                <a:spcPts val="0"/>
              </a:spcAft>
              <a:buNone/>
            </a:pPr>
            <a:r>
              <a:rPr lang="ru" sz="1250" b="1" i="1">
                <a:solidFill>
                  <a:srgbClr val="202122"/>
                </a:solidFill>
                <a:highlight>
                  <a:srgbClr val="FFFFFF"/>
                </a:highlight>
              </a:rPr>
              <a:t>m </a:t>
            </a:r>
            <a:r>
              <a:rPr lang="ru" sz="1250">
                <a:solidFill>
                  <a:srgbClr val="202122"/>
                </a:solidFill>
                <a:highlight>
                  <a:srgbClr val="FFFFFF"/>
                </a:highlight>
              </a:rPr>
              <a:t>— масса материальной точки.</a:t>
            </a:r>
            <a:endParaRPr sz="1250">
              <a:solidFill>
                <a:srgbClr val="202122"/>
              </a:solidFill>
              <a:highlight>
                <a:srgbClr val="FFFFFF"/>
              </a:highlight>
            </a:endParaRPr>
          </a:p>
          <a:p>
            <a:pPr marL="0" lvl="0" indent="0" algn="l" rtl="0">
              <a:lnSpc>
                <a:spcPct val="100000"/>
              </a:lnSpc>
              <a:spcBef>
                <a:spcPts val="0"/>
              </a:spcBef>
              <a:spcAft>
                <a:spcPts val="0"/>
              </a:spcAft>
              <a:buNone/>
            </a:pPr>
            <a:endParaRPr sz="1400">
              <a:solidFill>
                <a:srgbClr val="000000"/>
              </a:solidFill>
              <a:latin typeface="Arial"/>
              <a:ea typeface="Arial"/>
              <a:cs typeface="Arial"/>
              <a:sym typeface="Arial"/>
            </a:endParaRPr>
          </a:p>
          <a:p>
            <a:pPr marL="0" lvl="0" indent="0" algn="l" rtl="0">
              <a:spcBef>
                <a:spcPts val="800"/>
              </a:spcBef>
              <a:spcAft>
                <a:spcPts val="0"/>
              </a:spcAft>
              <a:buNone/>
            </a:pPr>
            <a:endParaRPr sz="1250">
              <a:solidFill>
                <a:srgbClr val="000000"/>
              </a:solidFill>
            </a:endParaRPr>
          </a:p>
        </p:txBody>
      </p:sp>
      <p:pic>
        <p:nvPicPr>
          <p:cNvPr id="131" name="Google Shape;131;p20"/>
          <p:cNvPicPr preferRelativeResize="0"/>
          <p:nvPr/>
        </p:nvPicPr>
        <p:blipFill>
          <a:blip r:embed="rId5">
            <a:alphaModFix/>
          </a:blip>
          <a:stretch>
            <a:fillRect/>
          </a:stretch>
        </p:blipFill>
        <p:spPr>
          <a:xfrm>
            <a:off x="3826575" y="1835975"/>
            <a:ext cx="1490875" cy="11359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1"/>
          <p:cNvSpPr txBox="1">
            <a:spLocks noGrp="1"/>
          </p:cNvSpPr>
          <p:nvPr>
            <p:ph type="title"/>
          </p:nvPr>
        </p:nvSpPr>
        <p:spPr>
          <a:xfrm>
            <a:off x="628650" y="273844"/>
            <a:ext cx="7886700" cy="994200"/>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ru"/>
              <a:t>Второй закон Ньютона</a:t>
            </a:r>
            <a:endParaRPr/>
          </a:p>
        </p:txBody>
      </p:sp>
      <p:sp>
        <p:nvSpPr>
          <p:cNvPr id="137" name="Google Shape;137;p21"/>
          <p:cNvSpPr txBox="1">
            <a:spLocks noGrp="1"/>
          </p:cNvSpPr>
          <p:nvPr>
            <p:ph type="body" idx="1"/>
          </p:nvPr>
        </p:nvSpPr>
        <p:spPr>
          <a:xfrm>
            <a:off x="628650" y="1369219"/>
            <a:ext cx="7886700" cy="3263400"/>
          </a:xfrm>
          <a:prstGeom prst="rect">
            <a:avLst/>
          </a:prstGeom>
        </p:spPr>
        <p:txBody>
          <a:bodyPr spcFirstLastPara="1" wrap="square" lIns="68575" tIns="34275" rIns="68575" bIns="34275" anchor="t" anchorCtr="0">
            <a:noAutofit/>
          </a:bodyPr>
          <a:lstStyle/>
          <a:p>
            <a:pPr marL="0" lvl="0" indent="0" algn="l" rtl="0">
              <a:lnSpc>
                <a:spcPct val="160000"/>
              </a:lnSpc>
              <a:spcBef>
                <a:spcPts val="400"/>
              </a:spcBef>
              <a:spcAft>
                <a:spcPts val="0"/>
              </a:spcAft>
              <a:buNone/>
            </a:pPr>
            <a:r>
              <a:rPr lang="ru" sz="1550" b="1">
                <a:highlight>
                  <a:srgbClr val="FFFFFF"/>
                </a:highlight>
              </a:rPr>
              <a:t>Историческая формулировка</a:t>
            </a:r>
            <a:endParaRPr sz="1550" b="1">
              <a:highlight>
                <a:srgbClr val="FFFFFF"/>
              </a:highlight>
            </a:endParaRPr>
          </a:p>
          <a:p>
            <a:pPr marL="0" lvl="0" indent="0" algn="l" rtl="0">
              <a:lnSpc>
                <a:spcPct val="160000"/>
              </a:lnSpc>
              <a:spcBef>
                <a:spcPts val="400"/>
              </a:spcBef>
              <a:spcAft>
                <a:spcPts val="0"/>
              </a:spcAft>
              <a:buNone/>
            </a:pPr>
            <a:r>
              <a:rPr lang="ru" sz="1250">
                <a:solidFill>
                  <a:srgbClr val="202122"/>
                </a:solidFill>
                <a:highlight>
                  <a:srgbClr val="FFFFFF"/>
                </a:highlight>
              </a:rPr>
              <a:t>Исходная формулировка Ньютона:</a:t>
            </a:r>
            <a:endParaRPr sz="1250">
              <a:solidFill>
                <a:srgbClr val="202122"/>
              </a:solidFill>
              <a:highlight>
                <a:srgbClr val="FFFFFF"/>
              </a:highlight>
            </a:endParaRPr>
          </a:p>
          <a:p>
            <a:pPr marL="0" lvl="0" indent="0" algn="l" rtl="0">
              <a:lnSpc>
                <a:spcPct val="160000"/>
              </a:lnSpc>
              <a:spcBef>
                <a:spcPts val="400"/>
              </a:spcBef>
              <a:spcAft>
                <a:spcPts val="0"/>
              </a:spcAft>
              <a:buClr>
                <a:schemeClr val="dk1"/>
              </a:buClr>
              <a:buSzPts val="1100"/>
              <a:buFont typeface="Arial"/>
              <a:buNone/>
            </a:pPr>
            <a:r>
              <a:rPr lang="ru" sz="1250">
                <a:solidFill>
                  <a:srgbClr val="000000"/>
                </a:solidFill>
              </a:rPr>
              <a:t>Изменение количества движения пропорционально приложенной движущей силе и происходит по направлению той прямой, по которой эта сила действует.</a:t>
            </a:r>
            <a:endParaRPr sz="1250">
              <a:solidFill>
                <a:srgbClr val="000000"/>
              </a:solidFill>
            </a:endParaRPr>
          </a:p>
          <a:p>
            <a:pPr marL="0" lvl="0" indent="0" algn="l" rtl="0">
              <a:spcBef>
                <a:spcPts val="800"/>
              </a:spcBef>
              <a:spcAft>
                <a:spcPts val="0"/>
              </a:spcAft>
              <a:buNone/>
            </a:pPr>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Экран (16:9)</PresentationFormat>
  <Slides>16</Slides>
  <Notes>16</Notes>
  <HiddenSlides>0</HiddenSlide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Законы Ньютона</vt:lpstr>
      <vt:lpstr>Законы Ньютона</vt:lpstr>
      <vt:lpstr>Первый закон Ньютона</vt:lpstr>
      <vt:lpstr>Первый закон Ньютона</vt:lpstr>
      <vt:lpstr>Первый закон Ньютона</vt:lpstr>
      <vt:lpstr>Второй закон Ньютона</vt:lpstr>
      <vt:lpstr>Второй закон Ньютона</vt:lpstr>
      <vt:lpstr>Второй закон Ньютона</vt:lpstr>
      <vt:lpstr>Второй закон Ньютона</vt:lpstr>
      <vt:lpstr>Третий закон Ньютона</vt:lpstr>
      <vt:lpstr>Третий закон Ньютона</vt:lpstr>
      <vt:lpstr>Третий закон Ньютона</vt:lpstr>
      <vt:lpstr>Третий закон Ньютона</vt:lpstr>
      <vt:lpstr>Законы Ньютона и силы инерции</vt:lpstr>
      <vt:lpstr>Законы Ньютона в логике курса механики</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Законы Ньютона</dc:title>
  <cp:lastModifiedBy>hanatow97@mail.ru</cp:lastModifiedBy>
  <cp:revision>2</cp:revision>
  <dcterms:modified xsi:type="dcterms:W3CDTF">2021-01-28T19:08:56Z</dcterms:modified>
</cp:coreProperties>
</file>