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2"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9AC3C1D-087C-4899-899E-6FDC24BB535E}" type="datetimeFigureOut">
              <a:rPr lang="ru-RU" smtClean="0"/>
              <a:t>31.03.2020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A8CD68-9DE0-4A05-8349-C714682DBFC2}" type="slidenum">
              <a:rPr lang="ru-RU" smtClean="0"/>
              <a:t>‹#›</a:t>
            </a:fld>
            <a:endParaRPr lang="ru-RU"/>
          </a:p>
        </p:txBody>
      </p:sp>
    </p:spTree>
    <p:extLst>
      <p:ext uri="{BB962C8B-B14F-4D97-AF65-F5344CB8AC3E}">
        <p14:creationId xmlns:p14="http://schemas.microsoft.com/office/powerpoint/2010/main" val="2072215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9AC3C1D-087C-4899-899E-6FDC24BB535E}" type="datetimeFigureOut">
              <a:rPr lang="ru-RU" smtClean="0"/>
              <a:t>31.03.2020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A8CD68-9DE0-4A05-8349-C714682DBFC2}" type="slidenum">
              <a:rPr lang="ru-RU" smtClean="0"/>
              <a:t>‹#›</a:t>
            </a:fld>
            <a:endParaRPr lang="ru-RU"/>
          </a:p>
        </p:txBody>
      </p:sp>
    </p:spTree>
    <p:extLst>
      <p:ext uri="{BB962C8B-B14F-4D97-AF65-F5344CB8AC3E}">
        <p14:creationId xmlns:p14="http://schemas.microsoft.com/office/powerpoint/2010/main" val="4251290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9AC3C1D-087C-4899-899E-6FDC24BB535E}" type="datetimeFigureOut">
              <a:rPr lang="ru-RU" smtClean="0"/>
              <a:t>31.03.2020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A8CD68-9DE0-4A05-8349-C714682DBFC2}" type="slidenum">
              <a:rPr lang="ru-RU" smtClean="0"/>
              <a:t>‹#›</a:t>
            </a:fld>
            <a:endParaRPr lang="ru-RU"/>
          </a:p>
        </p:txBody>
      </p:sp>
    </p:spTree>
    <p:extLst>
      <p:ext uri="{BB962C8B-B14F-4D97-AF65-F5344CB8AC3E}">
        <p14:creationId xmlns:p14="http://schemas.microsoft.com/office/powerpoint/2010/main" val="87237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9AC3C1D-087C-4899-899E-6FDC24BB535E}" type="datetimeFigureOut">
              <a:rPr lang="ru-RU" smtClean="0"/>
              <a:t>31.03.2020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A8CD68-9DE0-4A05-8349-C714682DBFC2}" type="slidenum">
              <a:rPr lang="ru-RU" smtClean="0"/>
              <a:t>‹#›</a:t>
            </a:fld>
            <a:endParaRPr lang="ru-RU"/>
          </a:p>
        </p:txBody>
      </p:sp>
    </p:spTree>
    <p:extLst>
      <p:ext uri="{BB962C8B-B14F-4D97-AF65-F5344CB8AC3E}">
        <p14:creationId xmlns:p14="http://schemas.microsoft.com/office/powerpoint/2010/main" val="493738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9AC3C1D-087C-4899-899E-6FDC24BB535E}" type="datetimeFigureOut">
              <a:rPr lang="ru-RU" smtClean="0"/>
              <a:t>31.03.2020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A8CD68-9DE0-4A05-8349-C714682DBFC2}" type="slidenum">
              <a:rPr lang="ru-RU" smtClean="0"/>
              <a:t>‹#›</a:t>
            </a:fld>
            <a:endParaRPr lang="ru-RU"/>
          </a:p>
        </p:txBody>
      </p:sp>
    </p:spTree>
    <p:extLst>
      <p:ext uri="{BB962C8B-B14F-4D97-AF65-F5344CB8AC3E}">
        <p14:creationId xmlns:p14="http://schemas.microsoft.com/office/powerpoint/2010/main" val="1908240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9AC3C1D-087C-4899-899E-6FDC24BB535E}" type="datetimeFigureOut">
              <a:rPr lang="ru-RU" smtClean="0"/>
              <a:t>31.03.2020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A8CD68-9DE0-4A05-8349-C714682DBFC2}" type="slidenum">
              <a:rPr lang="ru-RU" smtClean="0"/>
              <a:t>‹#›</a:t>
            </a:fld>
            <a:endParaRPr lang="ru-RU"/>
          </a:p>
        </p:txBody>
      </p:sp>
    </p:spTree>
    <p:extLst>
      <p:ext uri="{BB962C8B-B14F-4D97-AF65-F5344CB8AC3E}">
        <p14:creationId xmlns:p14="http://schemas.microsoft.com/office/powerpoint/2010/main" val="707002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9AC3C1D-087C-4899-899E-6FDC24BB535E}" type="datetimeFigureOut">
              <a:rPr lang="ru-RU" smtClean="0"/>
              <a:t>31.03.2020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0A8CD68-9DE0-4A05-8349-C714682DBFC2}" type="slidenum">
              <a:rPr lang="ru-RU" smtClean="0"/>
              <a:t>‹#›</a:t>
            </a:fld>
            <a:endParaRPr lang="ru-RU"/>
          </a:p>
        </p:txBody>
      </p:sp>
    </p:spTree>
    <p:extLst>
      <p:ext uri="{BB962C8B-B14F-4D97-AF65-F5344CB8AC3E}">
        <p14:creationId xmlns:p14="http://schemas.microsoft.com/office/powerpoint/2010/main" val="4001914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9AC3C1D-087C-4899-899E-6FDC24BB535E}" type="datetimeFigureOut">
              <a:rPr lang="ru-RU" smtClean="0"/>
              <a:t>31.03.2020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0A8CD68-9DE0-4A05-8349-C714682DBFC2}" type="slidenum">
              <a:rPr lang="ru-RU" smtClean="0"/>
              <a:t>‹#›</a:t>
            </a:fld>
            <a:endParaRPr lang="ru-RU"/>
          </a:p>
        </p:txBody>
      </p:sp>
    </p:spTree>
    <p:extLst>
      <p:ext uri="{BB962C8B-B14F-4D97-AF65-F5344CB8AC3E}">
        <p14:creationId xmlns:p14="http://schemas.microsoft.com/office/powerpoint/2010/main" val="340424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9AC3C1D-087C-4899-899E-6FDC24BB535E}" type="datetimeFigureOut">
              <a:rPr lang="ru-RU" smtClean="0"/>
              <a:t>31.03.2020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0A8CD68-9DE0-4A05-8349-C714682DBFC2}" type="slidenum">
              <a:rPr lang="ru-RU" smtClean="0"/>
              <a:t>‹#›</a:t>
            </a:fld>
            <a:endParaRPr lang="ru-RU"/>
          </a:p>
        </p:txBody>
      </p:sp>
    </p:spTree>
    <p:extLst>
      <p:ext uri="{BB962C8B-B14F-4D97-AF65-F5344CB8AC3E}">
        <p14:creationId xmlns:p14="http://schemas.microsoft.com/office/powerpoint/2010/main" val="1332401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9AC3C1D-087C-4899-899E-6FDC24BB535E}" type="datetimeFigureOut">
              <a:rPr lang="ru-RU" smtClean="0"/>
              <a:t>31.03.2020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A8CD68-9DE0-4A05-8349-C714682DBFC2}" type="slidenum">
              <a:rPr lang="ru-RU" smtClean="0"/>
              <a:t>‹#›</a:t>
            </a:fld>
            <a:endParaRPr lang="ru-RU"/>
          </a:p>
        </p:txBody>
      </p:sp>
    </p:spTree>
    <p:extLst>
      <p:ext uri="{BB962C8B-B14F-4D97-AF65-F5344CB8AC3E}">
        <p14:creationId xmlns:p14="http://schemas.microsoft.com/office/powerpoint/2010/main" val="64389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9AC3C1D-087C-4899-899E-6FDC24BB535E}" type="datetimeFigureOut">
              <a:rPr lang="ru-RU" smtClean="0"/>
              <a:t>31.03.2020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A8CD68-9DE0-4A05-8349-C714682DBFC2}" type="slidenum">
              <a:rPr lang="ru-RU" smtClean="0"/>
              <a:t>‹#›</a:t>
            </a:fld>
            <a:endParaRPr lang="ru-RU"/>
          </a:p>
        </p:txBody>
      </p:sp>
    </p:spTree>
    <p:extLst>
      <p:ext uri="{BB962C8B-B14F-4D97-AF65-F5344CB8AC3E}">
        <p14:creationId xmlns:p14="http://schemas.microsoft.com/office/powerpoint/2010/main" val="3264824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C3C1D-087C-4899-899E-6FDC24BB535E}" type="datetimeFigureOut">
              <a:rPr lang="ru-RU" smtClean="0"/>
              <a:t>31.03.2020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A8CD68-9DE0-4A05-8349-C714682DBFC2}" type="slidenum">
              <a:rPr lang="ru-RU" smtClean="0"/>
              <a:t>‹#›</a:t>
            </a:fld>
            <a:endParaRPr lang="ru-RU"/>
          </a:p>
        </p:txBody>
      </p:sp>
    </p:spTree>
    <p:extLst>
      <p:ext uri="{BB962C8B-B14F-4D97-AF65-F5344CB8AC3E}">
        <p14:creationId xmlns:p14="http://schemas.microsoft.com/office/powerpoint/2010/main" val="405905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340" y="260648"/>
            <a:ext cx="8784976" cy="4524315"/>
          </a:xfrm>
          <a:prstGeom prst="rect">
            <a:avLst/>
          </a:prstGeom>
        </p:spPr>
        <p:txBody>
          <a:bodyPr wrap="square">
            <a:spAutoFit/>
          </a:bodyPr>
          <a:lstStyle/>
          <a:p>
            <a:pPr algn="ctr"/>
            <a:r>
              <a:rPr lang="ru-RU" sz="7200" b="1" dirty="0">
                <a:solidFill>
                  <a:srgbClr val="C00000"/>
                </a:solidFill>
                <a:latin typeface="Century Gothic" panose="020B0502020202020204" pitchFamily="34" charset="0"/>
              </a:rPr>
              <a:t>НЕОБЫЧНЫЕ ПРОФЕССИИ НА ФРОНТАХ ВТОРОЙ МИРОВОЙ.</a:t>
            </a:r>
          </a:p>
        </p:txBody>
      </p:sp>
      <p:pic>
        <p:nvPicPr>
          <p:cNvPr id="4098" name="Picture 2" descr="http://r256-chaplygin.omsu48.ru/upload/files/r256-chaplygin.omsu48.ru/informatsiya/pobede-posvyashchaetsya/9%20%D0%BC%D0%B0%D1%8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646" y="4779362"/>
            <a:ext cx="4176464" cy="1876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561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10kor.r-fix.ru/upload/medialibrary/6ae/6ae9474adcf8827d0db1187c512f43e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942" y="4509120"/>
            <a:ext cx="2602851" cy="1779293"/>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p:nvPr/>
        </p:nvPicPr>
        <p:blipFill>
          <a:blip r:embed="rId3"/>
          <a:stretch>
            <a:fillRect/>
          </a:stretch>
        </p:blipFill>
        <p:spPr>
          <a:xfrm>
            <a:off x="255875" y="1820091"/>
            <a:ext cx="3539387" cy="1886708"/>
          </a:xfrm>
          <a:prstGeom prst="rect">
            <a:avLst/>
          </a:prstGeom>
        </p:spPr>
      </p:pic>
      <p:sp>
        <p:nvSpPr>
          <p:cNvPr id="4" name="TextBox 3"/>
          <p:cNvSpPr txBox="1"/>
          <p:nvPr/>
        </p:nvSpPr>
        <p:spPr>
          <a:xfrm>
            <a:off x="511238" y="607195"/>
            <a:ext cx="3528392" cy="523220"/>
          </a:xfrm>
          <a:prstGeom prst="rect">
            <a:avLst/>
          </a:prstGeom>
          <a:noFill/>
        </p:spPr>
        <p:txBody>
          <a:bodyPr wrap="square" rtlCol="0">
            <a:spAutoFit/>
          </a:bodyPr>
          <a:lstStyle/>
          <a:p>
            <a:r>
              <a:rPr lang="ru-RU" sz="2800" b="1" dirty="0" smtClean="0">
                <a:solidFill>
                  <a:srgbClr val="C00000"/>
                </a:solidFill>
                <a:latin typeface="Century Gothic" panose="020B0502020202020204" pitchFamily="34" charset="0"/>
              </a:rPr>
              <a:t>ВРАЧ, МЕДСЕСТРА</a:t>
            </a:r>
            <a:endParaRPr lang="ru-RU" sz="2800" b="1" dirty="0">
              <a:solidFill>
                <a:srgbClr val="C00000"/>
              </a:solidFill>
              <a:latin typeface="Century Gothic" panose="020B0502020202020204" pitchFamily="34" charset="0"/>
            </a:endParaRPr>
          </a:p>
        </p:txBody>
      </p:sp>
      <p:sp>
        <p:nvSpPr>
          <p:cNvPr id="5" name="TextBox 4"/>
          <p:cNvSpPr txBox="1"/>
          <p:nvPr/>
        </p:nvSpPr>
        <p:spPr>
          <a:xfrm>
            <a:off x="4039630" y="222880"/>
            <a:ext cx="4852850" cy="6463308"/>
          </a:xfrm>
          <a:prstGeom prst="rect">
            <a:avLst/>
          </a:prstGeom>
          <a:noFill/>
        </p:spPr>
        <p:txBody>
          <a:bodyPr wrap="square" rtlCol="0">
            <a:spAutoFit/>
          </a:bodyPr>
          <a:lstStyle/>
          <a:p>
            <a:pPr algn="just"/>
            <a:r>
              <a:rPr lang="ru-RU" dirty="0">
                <a:latin typeface="Century Gothic" panose="020B0502020202020204" pitchFamily="34" charset="0"/>
              </a:rPr>
              <a:t>Хирурги  в полевых госпиталях при отсутствии порой даже минимального набора медикаментов каким-то образом умудрялись творить чудеса, вытаскивать людей буквально с того света. Среди фронтовых медсестер - множество обладательниц высших военных наград. Их работа была не менее (а порой и более) тяжелой, чем у тех, кто шел в бой. Белорусская журналистка Светлана Алексиевич в книге "У войны не женское лицо" приводит такое воспоминание участника войны: "Что такое, например, вытащить раненого с поля боя? Я вам сейчас расскажу... Мы поднялись в атаку, а нас давай косить из пулемета. И батальона не стало. Все лежали. Они не были все убиты, много раненых. Немцы бьют, огня не прекращают. Совсем неожиданно для всех из траншеи выскакивает сначала одна девчонка, потом вторая, третья... </a:t>
            </a:r>
          </a:p>
        </p:txBody>
      </p:sp>
    </p:spTree>
    <p:extLst>
      <p:ext uri="{BB962C8B-B14F-4D97-AF65-F5344CB8AC3E}">
        <p14:creationId xmlns:p14="http://schemas.microsoft.com/office/powerpoint/2010/main" val="1918245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10kor.r-fix.ru/upload/medialibrary/6ae/6ae9474adcf8827d0db1187c512f43e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942" y="4509120"/>
            <a:ext cx="2602851" cy="1779293"/>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descr="http://i63.fastpic.ru/big/2014/0824/04/67bb40f63756fc58253c8a5afac9d20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877" y="1340768"/>
            <a:ext cx="3834308" cy="2710740"/>
          </a:xfrm>
          <a:prstGeom prst="rect">
            <a:avLst/>
          </a:prstGeom>
          <a:noFill/>
          <a:ln>
            <a:noFill/>
          </a:ln>
        </p:spPr>
      </p:pic>
      <p:sp>
        <p:nvSpPr>
          <p:cNvPr id="4" name="TextBox 3"/>
          <p:cNvSpPr txBox="1"/>
          <p:nvPr/>
        </p:nvSpPr>
        <p:spPr>
          <a:xfrm>
            <a:off x="170877" y="264031"/>
            <a:ext cx="4329115" cy="954107"/>
          </a:xfrm>
          <a:prstGeom prst="rect">
            <a:avLst/>
          </a:prstGeom>
          <a:noFill/>
        </p:spPr>
        <p:txBody>
          <a:bodyPr wrap="square" rtlCol="0">
            <a:spAutoFit/>
          </a:bodyPr>
          <a:lstStyle/>
          <a:p>
            <a:r>
              <a:rPr lang="ru-RU" sz="2800" b="1" dirty="0" smtClean="0">
                <a:solidFill>
                  <a:srgbClr val="C00000"/>
                </a:solidFill>
                <a:latin typeface="Century Gothic" panose="020B0502020202020204" pitchFamily="34" charset="0"/>
              </a:rPr>
              <a:t>ОПЕРАТОР ДЫМ-</a:t>
            </a:r>
          </a:p>
          <a:p>
            <a:r>
              <a:rPr lang="ru-RU" sz="2800" b="1" dirty="0">
                <a:solidFill>
                  <a:srgbClr val="C00000"/>
                </a:solidFill>
                <a:latin typeface="Century Gothic" panose="020B0502020202020204" pitchFamily="34" charset="0"/>
              </a:rPr>
              <a:t> </a:t>
            </a:r>
            <a:r>
              <a:rPr lang="ru-RU" sz="2800" b="1" dirty="0" smtClean="0">
                <a:solidFill>
                  <a:srgbClr val="C00000"/>
                </a:solidFill>
                <a:latin typeface="Century Gothic" panose="020B0502020202020204" pitchFamily="34" charset="0"/>
              </a:rPr>
              <a:t>                  МАШИНЫ</a:t>
            </a:r>
            <a:endParaRPr lang="ru-RU" sz="2800" b="1" dirty="0">
              <a:solidFill>
                <a:srgbClr val="C00000"/>
              </a:solidFill>
              <a:latin typeface="Century Gothic" panose="020B0502020202020204" pitchFamily="34" charset="0"/>
            </a:endParaRPr>
          </a:p>
        </p:txBody>
      </p:sp>
      <p:sp>
        <p:nvSpPr>
          <p:cNvPr id="5" name="TextBox 4"/>
          <p:cNvSpPr txBox="1"/>
          <p:nvPr/>
        </p:nvSpPr>
        <p:spPr>
          <a:xfrm>
            <a:off x="4139952" y="264031"/>
            <a:ext cx="4752528" cy="6463308"/>
          </a:xfrm>
          <a:prstGeom prst="rect">
            <a:avLst/>
          </a:prstGeom>
          <a:noFill/>
        </p:spPr>
        <p:txBody>
          <a:bodyPr wrap="square" rtlCol="0">
            <a:spAutoFit/>
          </a:bodyPr>
          <a:lstStyle/>
          <a:p>
            <a:pPr algn="just"/>
            <a:r>
              <a:rPr lang="ru-RU" dirty="0">
                <a:latin typeface="Century Gothic" panose="020B0502020202020204" pitchFamily="34" charset="0"/>
              </a:rPr>
              <a:t>Дымовое прикрытие использовалось испокон веков, и во Вторую мировую войну оно все еще оставалось важной частью боевых операций. Особенно часто и масштабно дымовые завесы использовались во время морских сражений. Но были и выдающиеся примеры во время сухопутных операций — например, 30-километровая дымовая завеса во время форсирования Днепра в октябре 1943 года.</a:t>
            </a:r>
          </a:p>
          <a:p>
            <a:pPr algn="just"/>
            <a:r>
              <a:rPr lang="ru-RU" dirty="0">
                <a:latin typeface="Century Gothic" panose="020B0502020202020204" pitchFamily="34" charset="0"/>
              </a:rPr>
              <a:t>Было бы неверно считать, что с </a:t>
            </a:r>
            <a:r>
              <a:rPr lang="ru-RU" dirty="0" err="1">
                <a:latin typeface="Century Gothic" panose="020B0502020202020204" pitchFamily="34" charset="0"/>
              </a:rPr>
              <a:t>дымогенератором</a:t>
            </a:r>
            <a:r>
              <a:rPr lang="ru-RU" dirty="0">
                <a:latin typeface="Century Gothic" panose="020B0502020202020204" pitchFamily="34" charset="0"/>
              </a:rPr>
              <a:t> может управиться любой желающий. Помимо того, что это была достаточно сложная машина, следовало еще хорошо разбираться в метеорологии, принимать во внимание направление ветра и текущую погоду. Поэтому-то эти агрегаты обслуживали специалисты — операторы </a:t>
            </a:r>
            <a:r>
              <a:rPr lang="ru-RU" dirty="0" err="1">
                <a:latin typeface="Century Gothic" panose="020B0502020202020204" pitchFamily="34" charset="0"/>
              </a:rPr>
              <a:t>дымогенераторов</a:t>
            </a:r>
            <a:r>
              <a:rPr lang="ru-RU" dirty="0" smtClean="0">
                <a:latin typeface="Century Gothic" panose="020B0502020202020204" pitchFamily="34" charset="0"/>
              </a:rPr>
              <a:t>.</a:t>
            </a:r>
            <a:endParaRPr lang="ru-RU" dirty="0">
              <a:latin typeface="Century Gothic" panose="020B0502020202020204" pitchFamily="34" charset="0"/>
            </a:endParaRPr>
          </a:p>
        </p:txBody>
      </p:sp>
    </p:spTree>
    <p:extLst>
      <p:ext uri="{BB962C8B-B14F-4D97-AF65-F5344CB8AC3E}">
        <p14:creationId xmlns:p14="http://schemas.microsoft.com/office/powerpoint/2010/main" val="3097190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10kor.r-fix.ru/upload/medialibrary/6ae/6ae9474adcf8827d0db1187c512f43e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942" y="4509120"/>
            <a:ext cx="2602851" cy="1779293"/>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descr="https://3.bp.blogspot.com/-LnmMO1yB0os/WfnPQCS33jI/AAAAAAACj8E/9nTwrzNhQFwRaAOzpGKmmU0M8h9cDlC5QCLcBGAs/s1600/ww2-releasing-carrier-pigeons.jpg"/>
          <p:cNvPicPr/>
          <p:nvPr/>
        </p:nvPicPr>
        <p:blipFill rotWithShape="1">
          <a:blip r:embed="rId3">
            <a:extLst>
              <a:ext uri="{28A0092B-C50C-407E-A947-70E740481C1C}">
                <a14:useLocalDpi xmlns:a14="http://schemas.microsoft.com/office/drawing/2010/main" val="0"/>
              </a:ext>
            </a:extLst>
          </a:blip>
          <a:srcRect l="3325" t="3112" r="2084" b="3784"/>
          <a:stretch/>
        </p:blipFill>
        <p:spPr bwMode="auto">
          <a:xfrm>
            <a:off x="467544" y="1268760"/>
            <a:ext cx="3456384" cy="3024336"/>
          </a:xfrm>
          <a:prstGeom prst="rect">
            <a:avLst/>
          </a:prstGeom>
          <a:noFill/>
          <a:ln>
            <a:noFill/>
          </a:ln>
        </p:spPr>
      </p:pic>
      <p:sp>
        <p:nvSpPr>
          <p:cNvPr id="4" name="TextBox 3"/>
          <p:cNvSpPr txBox="1"/>
          <p:nvPr/>
        </p:nvSpPr>
        <p:spPr>
          <a:xfrm>
            <a:off x="809582" y="561509"/>
            <a:ext cx="2772308" cy="523220"/>
          </a:xfrm>
          <a:prstGeom prst="rect">
            <a:avLst/>
          </a:prstGeom>
          <a:noFill/>
        </p:spPr>
        <p:txBody>
          <a:bodyPr wrap="square" rtlCol="0">
            <a:spAutoFit/>
          </a:bodyPr>
          <a:lstStyle/>
          <a:p>
            <a:r>
              <a:rPr lang="ru-RU" sz="2800" b="1" dirty="0" smtClean="0">
                <a:solidFill>
                  <a:srgbClr val="C00000"/>
                </a:solidFill>
                <a:latin typeface="Century Gothic" panose="020B0502020202020204" pitchFamily="34" charset="0"/>
              </a:rPr>
              <a:t>ГОЛУБЕВОД</a:t>
            </a:r>
            <a:endParaRPr lang="ru-RU" sz="2800" b="1" dirty="0">
              <a:solidFill>
                <a:srgbClr val="C00000"/>
              </a:solidFill>
              <a:latin typeface="Century Gothic" panose="020B0502020202020204" pitchFamily="34" charset="0"/>
            </a:endParaRPr>
          </a:p>
        </p:txBody>
      </p:sp>
      <p:sp>
        <p:nvSpPr>
          <p:cNvPr id="5" name="TextBox 4"/>
          <p:cNvSpPr txBox="1"/>
          <p:nvPr/>
        </p:nvSpPr>
        <p:spPr>
          <a:xfrm>
            <a:off x="4005871" y="552361"/>
            <a:ext cx="4968552" cy="5909310"/>
          </a:xfrm>
          <a:prstGeom prst="rect">
            <a:avLst/>
          </a:prstGeom>
          <a:noFill/>
        </p:spPr>
        <p:txBody>
          <a:bodyPr wrap="square" rtlCol="0">
            <a:spAutoFit/>
          </a:bodyPr>
          <a:lstStyle/>
          <a:p>
            <a:pPr algn="just"/>
            <a:r>
              <a:rPr lang="ru-RU" dirty="0">
                <a:latin typeface="Century Gothic" panose="020B0502020202020204" pitchFamily="34" charset="0"/>
              </a:rPr>
              <a:t>Если радиограмму можно перехватить, телефонный кабель — перерезать, отправившегося восстанавливать провод связиста — застрелить, то поймать почтового голубя можно, лишь захватив пункт его назначения, — попасть в него не так-то легко.</a:t>
            </a:r>
          </a:p>
          <a:p>
            <a:pPr algn="just"/>
            <a:r>
              <a:rPr lang="ru-RU" dirty="0">
                <a:latin typeface="Century Gothic" panose="020B0502020202020204" pitchFamily="34" charset="0"/>
              </a:rPr>
              <a:t>Воюющие стороны понимали значение почтовых голубей, поэтому этот вид связи не был таким уж экзотическим. </a:t>
            </a:r>
            <a:r>
              <a:rPr lang="ru-RU" dirty="0" smtClean="0">
                <a:latin typeface="Century Gothic" panose="020B0502020202020204" pitchFamily="34" charset="0"/>
              </a:rPr>
              <a:t>Неизвестно</a:t>
            </a:r>
            <a:r>
              <a:rPr lang="ru-RU" dirty="0">
                <a:latin typeface="Century Gothic" panose="020B0502020202020204" pitchFamily="34" charset="0"/>
              </a:rPr>
              <a:t>, сколько голубеводов и их подопечных было в Красной Армии, но только за участие в обороне Москвы около 30 голубеводов были награждены орденами и медалями.</a:t>
            </a:r>
          </a:p>
          <a:p>
            <a:pPr algn="just"/>
            <a:r>
              <a:rPr lang="ru-RU" dirty="0" smtClean="0">
                <a:latin typeface="Century Gothic" panose="020B0502020202020204" pitchFamily="34" charset="0"/>
              </a:rPr>
              <a:t>Немецкие захватчики для </a:t>
            </a:r>
            <a:r>
              <a:rPr lang="ru-RU" dirty="0">
                <a:latin typeface="Century Gothic" panose="020B0502020202020204" pitchFamily="34" charset="0"/>
              </a:rPr>
              <a:t>перехвата почтовых голубей </a:t>
            </a:r>
            <a:r>
              <a:rPr lang="ru-RU" dirty="0" smtClean="0">
                <a:latin typeface="Century Gothic" panose="020B0502020202020204" pitchFamily="34" charset="0"/>
              </a:rPr>
              <a:t>имели </a:t>
            </a:r>
            <a:r>
              <a:rPr lang="ru-RU" dirty="0">
                <a:latin typeface="Century Gothic" panose="020B0502020202020204" pitchFamily="34" charset="0"/>
              </a:rPr>
              <a:t>специально </a:t>
            </a:r>
            <a:r>
              <a:rPr lang="ru-RU" dirty="0" smtClean="0">
                <a:latin typeface="Century Gothic" panose="020B0502020202020204" pitchFamily="34" charset="0"/>
              </a:rPr>
              <a:t>обученных соколов </a:t>
            </a:r>
            <a:r>
              <a:rPr lang="ru-RU" dirty="0">
                <a:latin typeface="Century Gothic" panose="020B0502020202020204" pitchFamily="34" charset="0"/>
              </a:rPr>
              <a:t>и </a:t>
            </a:r>
            <a:r>
              <a:rPr lang="ru-RU" dirty="0" smtClean="0">
                <a:latin typeface="Century Gothic" panose="020B0502020202020204" pitchFamily="34" charset="0"/>
              </a:rPr>
              <a:t>ястребов. </a:t>
            </a:r>
          </a:p>
          <a:p>
            <a:pPr algn="just"/>
            <a:r>
              <a:rPr lang="ru-RU" dirty="0" smtClean="0">
                <a:latin typeface="Century Gothic" panose="020B0502020202020204" pitchFamily="34" charset="0"/>
              </a:rPr>
              <a:t>Интересный факт! В годы войны медаль получили 32  голубя, 18 собак, 3 лошади и 1 кот.</a:t>
            </a:r>
            <a:endParaRPr lang="ru-RU" dirty="0">
              <a:latin typeface="Century Gothic" panose="020B0502020202020204" pitchFamily="34" charset="0"/>
            </a:endParaRPr>
          </a:p>
        </p:txBody>
      </p:sp>
    </p:spTree>
    <p:extLst>
      <p:ext uri="{BB962C8B-B14F-4D97-AF65-F5344CB8AC3E}">
        <p14:creationId xmlns:p14="http://schemas.microsoft.com/office/powerpoint/2010/main" val="2092352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10kor.r-fix.ru/upload/medialibrary/6ae/6ae9474adcf8827d0db1187c512f43e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942" y="4509120"/>
            <a:ext cx="2602851" cy="1779293"/>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descr="https://kuaza.com/wp-content/uploads/2015/02/tumblr_l5hk17XPhi1qcaiw9o1_128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494" y="1196752"/>
            <a:ext cx="3186236" cy="2629019"/>
          </a:xfrm>
          <a:prstGeom prst="rect">
            <a:avLst/>
          </a:prstGeom>
          <a:noFill/>
          <a:ln>
            <a:noFill/>
          </a:ln>
        </p:spPr>
      </p:pic>
      <p:sp>
        <p:nvSpPr>
          <p:cNvPr id="4" name="TextBox 3"/>
          <p:cNvSpPr txBox="1"/>
          <p:nvPr/>
        </p:nvSpPr>
        <p:spPr>
          <a:xfrm>
            <a:off x="736359" y="224934"/>
            <a:ext cx="2510506" cy="954107"/>
          </a:xfrm>
          <a:prstGeom prst="rect">
            <a:avLst/>
          </a:prstGeom>
          <a:noFill/>
        </p:spPr>
        <p:txBody>
          <a:bodyPr wrap="square" rtlCol="0">
            <a:spAutoFit/>
          </a:bodyPr>
          <a:lstStyle/>
          <a:p>
            <a:pPr algn="ctr"/>
            <a:r>
              <a:rPr lang="ru-RU" sz="2800" b="1" dirty="0" smtClean="0">
                <a:solidFill>
                  <a:srgbClr val="C00000"/>
                </a:solidFill>
                <a:latin typeface="Century Gothic" panose="020B0502020202020204" pitchFamily="34" charset="0"/>
              </a:rPr>
              <a:t>ЗВУКОВОЙ</a:t>
            </a:r>
          </a:p>
          <a:p>
            <a:pPr algn="ctr"/>
            <a:r>
              <a:rPr lang="ru-RU" sz="2800" b="1" dirty="0" smtClean="0">
                <a:solidFill>
                  <a:srgbClr val="C00000"/>
                </a:solidFill>
                <a:latin typeface="Century Gothic" panose="020B0502020202020204" pitchFamily="34" charset="0"/>
              </a:rPr>
              <a:t> РАЗВЕДЧИК</a:t>
            </a:r>
            <a:endParaRPr lang="ru-RU" sz="2800" b="1" dirty="0">
              <a:solidFill>
                <a:srgbClr val="C00000"/>
              </a:solidFill>
              <a:latin typeface="Century Gothic" panose="020B0502020202020204" pitchFamily="34" charset="0"/>
            </a:endParaRPr>
          </a:p>
        </p:txBody>
      </p:sp>
      <p:sp>
        <p:nvSpPr>
          <p:cNvPr id="5" name="TextBox 4"/>
          <p:cNvSpPr txBox="1"/>
          <p:nvPr/>
        </p:nvSpPr>
        <p:spPr>
          <a:xfrm>
            <a:off x="3835458" y="224934"/>
            <a:ext cx="5112568" cy="6740307"/>
          </a:xfrm>
          <a:prstGeom prst="rect">
            <a:avLst/>
          </a:prstGeom>
          <a:noFill/>
        </p:spPr>
        <p:txBody>
          <a:bodyPr wrap="square" rtlCol="0">
            <a:spAutoFit/>
          </a:bodyPr>
          <a:lstStyle/>
          <a:p>
            <a:pPr algn="just"/>
            <a:r>
              <a:rPr lang="ru-RU" dirty="0">
                <a:latin typeface="Century Gothic" panose="020B0502020202020204" pitchFamily="34" charset="0"/>
              </a:rPr>
              <a:t>В задачу этих специфических воинов входило обнаружение вражеских батарей. </a:t>
            </a:r>
            <a:r>
              <a:rPr lang="ru-RU" dirty="0" smtClean="0">
                <a:latin typeface="Century Gothic" panose="020B0502020202020204" pitchFamily="34" charset="0"/>
              </a:rPr>
              <a:t>Разведчики, вооруженные </a:t>
            </a:r>
            <a:r>
              <a:rPr lang="ru-RU" dirty="0">
                <a:latin typeface="Century Gothic" panose="020B0502020202020204" pitchFamily="34" charset="0"/>
              </a:rPr>
              <a:t>хитроумной техникой, </a:t>
            </a:r>
            <a:r>
              <a:rPr lang="ru-RU" dirty="0" smtClean="0">
                <a:latin typeface="Century Gothic" panose="020B0502020202020204" pitchFamily="34" charset="0"/>
              </a:rPr>
              <a:t>могли </a:t>
            </a:r>
            <a:r>
              <a:rPr lang="ru-RU" dirty="0">
                <a:latin typeface="Century Gothic" panose="020B0502020202020204" pitchFamily="34" charset="0"/>
              </a:rPr>
              <a:t>не только определить, где находилась вражеская артиллерия, но и распознать тип и калибр орудий.</a:t>
            </a:r>
          </a:p>
          <a:p>
            <a:pPr algn="just"/>
            <a:r>
              <a:rPr lang="ru-RU" dirty="0" smtClean="0">
                <a:latin typeface="Century Gothic" panose="020B0502020202020204" pitchFamily="34" charset="0"/>
              </a:rPr>
              <a:t>Обладая </a:t>
            </a:r>
            <a:r>
              <a:rPr lang="ru-RU" dirty="0">
                <a:latin typeface="Century Gothic" panose="020B0502020202020204" pitchFamily="34" charset="0"/>
              </a:rPr>
              <a:t>исключительно развитым слухом, они в ночной темноте определяли, откуда летят вражеские самолеты. Неудивительно, что в такие «слухачи» часто брали выпускников музыкальных школ и консерваторий, певцов и музыкантов. Противовоздушные </a:t>
            </a:r>
            <a:r>
              <a:rPr lang="ru-RU" dirty="0" err="1">
                <a:latin typeface="Century Gothic" panose="020B0502020202020204" pitchFamily="34" charset="0"/>
              </a:rPr>
              <a:t>звукоразведчики</a:t>
            </a:r>
            <a:r>
              <a:rPr lang="ru-RU" dirty="0">
                <a:latin typeface="Century Gothic" panose="020B0502020202020204" pitchFamily="34" charset="0"/>
              </a:rPr>
              <a:t> «прочесывали» ночное небо при помощи многотонной установки. И когда звук в вертикальной и горизонтальной частях агрегата оказывался одинаковой силы, там и был вражеский самолет. </a:t>
            </a:r>
            <a:r>
              <a:rPr lang="ru-RU" dirty="0" smtClean="0">
                <a:latin typeface="Century Gothic" panose="020B0502020202020204" pitchFamily="34" charset="0"/>
              </a:rPr>
              <a:t>После </a:t>
            </a:r>
            <a:r>
              <a:rPr lang="ru-RU" dirty="0">
                <a:latin typeface="Century Gothic" panose="020B0502020202020204" pitchFamily="34" charset="0"/>
              </a:rPr>
              <a:t>этого оставалось только навести мощный прожектор и зенитки в направлении, указанном «слухачом».</a:t>
            </a:r>
          </a:p>
          <a:p>
            <a:endParaRPr lang="ru-RU" dirty="0"/>
          </a:p>
        </p:txBody>
      </p:sp>
    </p:spTree>
    <p:extLst>
      <p:ext uri="{BB962C8B-B14F-4D97-AF65-F5344CB8AC3E}">
        <p14:creationId xmlns:p14="http://schemas.microsoft.com/office/powerpoint/2010/main" val="1328951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10kor.r-fix.ru/upload/medialibrary/6ae/6ae9474adcf8827d0db1187c512f43e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942" y="4509120"/>
            <a:ext cx="2602851" cy="1779293"/>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descr="1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822" y="1340768"/>
            <a:ext cx="3801547" cy="2520280"/>
          </a:xfrm>
          <a:prstGeom prst="rect">
            <a:avLst/>
          </a:prstGeom>
          <a:noFill/>
          <a:ln>
            <a:noFill/>
          </a:ln>
        </p:spPr>
      </p:pic>
      <p:sp>
        <p:nvSpPr>
          <p:cNvPr id="4" name="TextBox 3"/>
          <p:cNvSpPr txBox="1"/>
          <p:nvPr/>
        </p:nvSpPr>
        <p:spPr>
          <a:xfrm>
            <a:off x="944899" y="476672"/>
            <a:ext cx="2030804" cy="523220"/>
          </a:xfrm>
          <a:prstGeom prst="rect">
            <a:avLst/>
          </a:prstGeom>
          <a:noFill/>
        </p:spPr>
        <p:txBody>
          <a:bodyPr wrap="square" rtlCol="0">
            <a:spAutoFit/>
          </a:bodyPr>
          <a:lstStyle/>
          <a:p>
            <a:r>
              <a:rPr lang="ru-RU" sz="2800" b="1" dirty="0" smtClean="0">
                <a:solidFill>
                  <a:srgbClr val="C00000"/>
                </a:solidFill>
                <a:latin typeface="Century Gothic" panose="020B0502020202020204" pitchFamily="34" charset="0"/>
              </a:rPr>
              <a:t>ПОРТНОЙ</a:t>
            </a:r>
            <a:endParaRPr lang="ru-RU" sz="2800" b="1" dirty="0">
              <a:solidFill>
                <a:srgbClr val="C00000"/>
              </a:solidFill>
              <a:latin typeface="Century Gothic" panose="020B0502020202020204" pitchFamily="34" charset="0"/>
            </a:endParaRPr>
          </a:p>
        </p:txBody>
      </p:sp>
      <p:sp>
        <p:nvSpPr>
          <p:cNvPr id="5" name="TextBox 4"/>
          <p:cNvSpPr txBox="1"/>
          <p:nvPr/>
        </p:nvSpPr>
        <p:spPr>
          <a:xfrm>
            <a:off x="4283968" y="908720"/>
            <a:ext cx="4464496" cy="2031325"/>
          </a:xfrm>
          <a:prstGeom prst="rect">
            <a:avLst/>
          </a:prstGeom>
          <a:noFill/>
        </p:spPr>
        <p:txBody>
          <a:bodyPr wrap="square" rtlCol="0">
            <a:spAutoFit/>
          </a:bodyPr>
          <a:lstStyle/>
          <a:p>
            <a:pPr algn="just"/>
            <a:r>
              <a:rPr lang="ru-RU" dirty="0">
                <a:latin typeface="Century Gothic" panose="020B0502020202020204" pitchFamily="34" charset="0"/>
              </a:rPr>
              <a:t>Конечно, обмундирование для солдат шилось в тылу. Но ремонтировать порвавшуюся одежду приходилось прямо на передовых позициях. Этим и занимались солдаты-портные в промежутках между боями.</a:t>
            </a:r>
          </a:p>
        </p:txBody>
      </p:sp>
      <p:pic>
        <p:nvPicPr>
          <p:cNvPr id="3074" name="Picture 2" descr="https://avatars.mds.yandex.net/get-pdb/2265897/04e0bc1c-224d-4bfc-9a16-a0db69671fe0/s1200?webp=fal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3090" y="3212976"/>
            <a:ext cx="4026252" cy="2787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763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10kor.r-fix.ru/upload/medialibrary/6ae/6ae9474adcf8827d0db1187c512f43e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942" y="4509120"/>
            <a:ext cx="2602851" cy="1779293"/>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descr="19"/>
          <p:cNvPicPr/>
          <p:nvPr/>
        </p:nvPicPr>
        <p:blipFill>
          <a:blip r:embed="rId3">
            <a:extLst>
              <a:ext uri="{28A0092B-C50C-407E-A947-70E740481C1C}">
                <a14:useLocalDpi xmlns:a14="http://schemas.microsoft.com/office/drawing/2010/main" val="0"/>
              </a:ext>
            </a:extLst>
          </a:blip>
          <a:srcRect/>
          <a:stretch>
            <a:fillRect/>
          </a:stretch>
        </p:blipFill>
        <p:spPr bwMode="auto">
          <a:xfrm>
            <a:off x="250623" y="1700808"/>
            <a:ext cx="3872865" cy="2377440"/>
          </a:xfrm>
          <a:prstGeom prst="rect">
            <a:avLst/>
          </a:prstGeom>
          <a:noFill/>
          <a:ln>
            <a:noFill/>
          </a:ln>
        </p:spPr>
      </p:pic>
      <p:sp>
        <p:nvSpPr>
          <p:cNvPr id="4" name="TextBox 3"/>
          <p:cNvSpPr txBox="1"/>
          <p:nvPr/>
        </p:nvSpPr>
        <p:spPr>
          <a:xfrm>
            <a:off x="1050061" y="620688"/>
            <a:ext cx="2520280" cy="523220"/>
          </a:xfrm>
          <a:prstGeom prst="rect">
            <a:avLst/>
          </a:prstGeom>
          <a:noFill/>
        </p:spPr>
        <p:txBody>
          <a:bodyPr wrap="square" rtlCol="0">
            <a:spAutoFit/>
          </a:bodyPr>
          <a:lstStyle/>
          <a:p>
            <a:r>
              <a:rPr lang="ru-RU" sz="2800" b="1" dirty="0" smtClean="0">
                <a:solidFill>
                  <a:srgbClr val="C00000"/>
                </a:solidFill>
                <a:latin typeface="Century Gothic" panose="020B0502020202020204" pitchFamily="34" charset="0"/>
              </a:rPr>
              <a:t>ТРОФЕЙЩИК</a:t>
            </a:r>
            <a:endParaRPr lang="ru-RU" sz="2800" b="1" dirty="0">
              <a:solidFill>
                <a:srgbClr val="C00000"/>
              </a:solidFill>
              <a:latin typeface="Century Gothic" panose="020B0502020202020204" pitchFamily="34" charset="0"/>
            </a:endParaRPr>
          </a:p>
        </p:txBody>
      </p:sp>
      <p:sp>
        <p:nvSpPr>
          <p:cNvPr id="5" name="TextBox 4"/>
          <p:cNvSpPr txBox="1"/>
          <p:nvPr/>
        </p:nvSpPr>
        <p:spPr>
          <a:xfrm>
            <a:off x="4231073" y="1042868"/>
            <a:ext cx="4752528" cy="3693319"/>
          </a:xfrm>
          <a:prstGeom prst="rect">
            <a:avLst/>
          </a:prstGeom>
          <a:noFill/>
        </p:spPr>
        <p:txBody>
          <a:bodyPr wrap="square" rtlCol="0">
            <a:spAutoFit/>
          </a:bodyPr>
          <a:lstStyle/>
          <a:p>
            <a:pPr algn="just"/>
            <a:r>
              <a:rPr lang="ru-RU" dirty="0">
                <a:latin typeface="Century Gothic" panose="020B0502020202020204" pitchFamily="34" charset="0"/>
              </a:rPr>
              <a:t>Мало кто знает, что в составе Красной армии существовала трофейная служба. Трофейные батальоны занимались сбором, охраной и вывозом оружия, имущества и металлолома из армейского тыла. В конце войны важной задачей </a:t>
            </a:r>
            <a:r>
              <a:rPr lang="ru-RU" dirty="0" err="1">
                <a:latin typeface="Century Gothic" panose="020B0502020202020204" pitchFamily="34" charset="0"/>
              </a:rPr>
              <a:t>трофейщиков</a:t>
            </a:r>
            <a:r>
              <a:rPr lang="ru-RU" dirty="0">
                <a:latin typeface="Century Gothic" panose="020B0502020202020204" pitchFamily="34" charset="0"/>
              </a:rPr>
              <a:t> стала охрана исторических и культурных ценностей (музеев, картинных галерей и прочее) на освобожденной от врага территории. Конечно, профессия эта существовала только во время войны</a:t>
            </a:r>
            <a:r>
              <a:rPr lang="ru-RU" dirty="0" smtClean="0">
                <a:latin typeface="Century Gothic" panose="020B0502020202020204" pitchFamily="34" charset="0"/>
              </a:rPr>
              <a:t>.</a:t>
            </a:r>
            <a:endParaRPr lang="ru-RU" dirty="0">
              <a:latin typeface="Century Gothic" panose="020B0502020202020204" pitchFamily="34" charset="0"/>
            </a:endParaRPr>
          </a:p>
        </p:txBody>
      </p:sp>
    </p:spTree>
    <p:extLst>
      <p:ext uri="{BB962C8B-B14F-4D97-AF65-F5344CB8AC3E}">
        <p14:creationId xmlns:p14="http://schemas.microsoft.com/office/powerpoint/2010/main" val="472008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692696"/>
            <a:ext cx="8424936" cy="3416320"/>
          </a:xfrm>
          <a:prstGeom prst="rect">
            <a:avLst/>
          </a:prstGeom>
          <a:noFill/>
        </p:spPr>
        <p:txBody>
          <a:bodyPr wrap="square" rtlCol="0">
            <a:spAutoFit/>
          </a:bodyPr>
          <a:lstStyle/>
          <a:p>
            <a:pPr algn="just"/>
            <a:r>
              <a:rPr lang="ru-RU" sz="2400" b="1" dirty="0">
                <a:latin typeface="Century Gothic" panose="020B0502020202020204" pitchFamily="34" charset="0"/>
              </a:rPr>
              <a:t>Главная профессия на фронте - разумеется, </a:t>
            </a:r>
            <a:r>
              <a:rPr lang="ru-RU" sz="2400" b="1" dirty="0" smtClean="0">
                <a:latin typeface="Century Gothic" panose="020B0502020202020204" pitchFamily="34" charset="0"/>
              </a:rPr>
              <a:t>военный</a:t>
            </a:r>
            <a:r>
              <a:rPr lang="ru-RU" sz="2400" b="1" dirty="0">
                <a:latin typeface="Century Gothic" panose="020B0502020202020204" pitchFamily="34" charset="0"/>
              </a:rPr>
              <a:t>, солдат. Однако чтобы армия нормально функционировала, чтобы все организационные и прочие сопутствующие вопросы решались максимально незаметно и вовремя, силами одних только военных не обойтись. </a:t>
            </a:r>
            <a:r>
              <a:rPr lang="ru-RU" sz="2400" b="1" dirty="0" smtClean="0">
                <a:latin typeface="Century Gothic" panose="020B0502020202020204" pitchFamily="34" charset="0"/>
              </a:rPr>
              <a:t>Предлагаем вам вспомнить </a:t>
            </a:r>
            <a:r>
              <a:rPr lang="ru-RU" sz="2400" b="1" dirty="0">
                <a:latin typeface="Century Gothic" panose="020B0502020202020204" pitchFamily="34" charset="0"/>
              </a:rPr>
              <a:t>хотя бы несколько фронтовых профессий, слаженная работа представителей которых внесла огромный вклад в дело победы. </a:t>
            </a:r>
          </a:p>
        </p:txBody>
      </p:sp>
      <p:pic>
        <p:nvPicPr>
          <p:cNvPr id="3" name="Picture 2" descr="http://10kor.r-fix.ru/upload/medialibrary/6ae/6ae9474adcf8827d0db1187c512f43e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509119"/>
            <a:ext cx="2602851" cy="1779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211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10kor.r-fix.ru/upload/medialibrary/6ae/6ae9474adcf8827d0db1187c512f43e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086" y="4365104"/>
            <a:ext cx="2602851" cy="177929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55976" y="260648"/>
            <a:ext cx="4420270" cy="6186309"/>
          </a:xfrm>
          <a:prstGeom prst="rect">
            <a:avLst/>
          </a:prstGeom>
          <a:noFill/>
        </p:spPr>
        <p:txBody>
          <a:bodyPr wrap="square" rtlCol="0">
            <a:spAutoFit/>
          </a:bodyPr>
          <a:lstStyle/>
          <a:p>
            <a:pPr algn="just"/>
            <a:r>
              <a:rPr lang="ru-RU" dirty="0" smtClean="0">
                <a:latin typeface="Century Gothic" panose="020B0502020202020204" pitchFamily="34" charset="0"/>
              </a:rPr>
              <a:t>Заслугу </a:t>
            </a:r>
            <a:r>
              <a:rPr lang="ru-RU" dirty="0">
                <a:latin typeface="Century Gothic" panose="020B0502020202020204" pitchFamily="34" charset="0"/>
              </a:rPr>
              <a:t>военных переводчиков </a:t>
            </a:r>
            <a:r>
              <a:rPr lang="ru-RU" dirty="0" smtClean="0">
                <a:latin typeface="Century Gothic" panose="020B0502020202020204" pitchFamily="34" charset="0"/>
              </a:rPr>
              <a:t>сложно </a:t>
            </a:r>
            <a:r>
              <a:rPr lang="ru-RU" dirty="0">
                <a:latin typeface="Century Gothic" panose="020B0502020202020204" pitchFamily="34" charset="0"/>
              </a:rPr>
              <a:t>переоценить. Военному переводчику мало было просто владеть иностранным языком </a:t>
            </a:r>
            <a:r>
              <a:rPr lang="ru-RU" dirty="0" smtClean="0">
                <a:latin typeface="Century Gothic" panose="020B0502020202020204" pitchFamily="34" charset="0"/>
              </a:rPr>
              <a:t>- </a:t>
            </a:r>
            <a:r>
              <a:rPr lang="ru-RU" dirty="0">
                <a:latin typeface="Century Gothic" panose="020B0502020202020204" pitchFamily="34" charset="0"/>
              </a:rPr>
              <a:t>нужны были </a:t>
            </a:r>
            <a:r>
              <a:rPr lang="ru-RU" dirty="0" smtClean="0">
                <a:latin typeface="Century Gothic" panose="020B0502020202020204" pitchFamily="34" charset="0"/>
              </a:rPr>
              <a:t>специализированные «военные знания». Обязанности переводчиков включали: участие </a:t>
            </a:r>
            <a:r>
              <a:rPr lang="ru-RU" dirty="0">
                <a:latin typeface="Century Gothic" panose="020B0502020202020204" pitchFamily="34" charset="0"/>
              </a:rPr>
              <a:t>в допросах военнопленных, ведение протоколов этих допросов, учет и перевод трофейных документов, </a:t>
            </a:r>
            <a:r>
              <a:rPr lang="ru-RU" dirty="0" smtClean="0">
                <a:latin typeface="Century Gothic" panose="020B0502020202020204" pitchFamily="34" charset="0"/>
              </a:rPr>
              <a:t>и т.д. Переводчики </a:t>
            </a:r>
            <a:r>
              <a:rPr lang="ru-RU" dirty="0">
                <a:latin typeface="Century Gothic" panose="020B0502020202020204" pitchFamily="34" charset="0"/>
              </a:rPr>
              <a:t>входили в группы парламентеров, направляемых в стан врага для вручения ультиматума или для переговоров с ответственными представителями командования противника. </a:t>
            </a:r>
          </a:p>
          <a:p>
            <a:pPr algn="just"/>
            <a:r>
              <a:rPr lang="ru-RU" dirty="0" smtClean="0">
                <a:latin typeface="Century Gothic" panose="020B0502020202020204" pitchFamily="34" charset="0"/>
              </a:rPr>
              <a:t>За </a:t>
            </a:r>
            <a:r>
              <a:rPr lang="ru-RU" dirty="0">
                <a:latin typeface="Century Gothic" panose="020B0502020202020204" pitchFamily="34" charset="0"/>
              </a:rPr>
              <a:t>боевые заслуги перед родиной многие из них награждены орденами и медалями, а отдельные удостоены самого высокого звания Героя Советского Союза. </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086" y="1340768"/>
            <a:ext cx="4172730" cy="2724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71600" y="597156"/>
            <a:ext cx="2664296" cy="523220"/>
          </a:xfrm>
          <a:prstGeom prst="rect">
            <a:avLst/>
          </a:prstGeom>
          <a:noFill/>
        </p:spPr>
        <p:txBody>
          <a:bodyPr wrap="square" rtlCol="0">
            <a:spAutoFit/>
          </a:bodyPr>
          <a:lstStyle/>
          <a:p>
            <a:r>
              <a:rPr lang="ru-RU" sz="2800" b="1" dirty="0" smtClean="0">
                <a:solidFill>
                  <a:srgbClr val="C00000"/>
                </a:solidFill>
                <a:latin typeface="Century Gothic" panose="020B0502020202020204" pitchFamily="34" charset="0"/>
              </a:rPr>
              <a:t>ПЕРЕВОДЧИК</a:t>
            </a:r>
            <a:endParaRPr lang="ru-RU" sz="2800" b="1"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val="2704981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10kor.r-fix.ru/upload/medialibrary/6ae/6ae9474adcf8827d0db1187c512f43e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581128"/>
            <a:ext cx="2602851" cy="177929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79454" y="476672"/>
            <a:ext cx="4464496" cy="5632311"/>
          </a:xfrm>
          <a:prstGeom prst="rect">
            <a:avLst/>
          </a:prstGeom>
          <a:noFill/>
        </p:spPr>
        <p:txBody>
          <a:bodyPr wrap="square" rtlCol="0">
            <a:spAutoFit/>
          </a:bodyPr>
          <a:lstStyle/>
          <a:p>
            <a:pPr algn="just"/>
            <a:r>
              <a:rPr lang="ru-RU" dirty="0">
                <a:latin typeface="Century Gothic" panose="020B0502020202020204" pitchFamily="34" charset="0"/>
              </a:rPr>
              <a:t>Поговорку </a:t>
            </a:r>
            <a:r>
              <a:rPr lang="ru-RU" b="1" dirty="0">
                <a:latin typeface="Century Gothic" panose="020B0502020202020204" pitchFamily="34" charset="0"/>
              </a:rPr>
              <a:t>"Война войной, а обед по расписанию" </a:t>
            </a:r>
            <a:r>
              <a:rPr lang="ru-RU" dirty="0">
                <a:latin typeface="Century Gothic" panose="020B0502020202020204" pitchFamily="34" charset="0"/>
              </a:rPr>
              <a:t>можно счесть </a:t>
            </a:r>
            <a:r>
              <a:rPr lang="ru-RU" dirty="0" smtClean="0">
                <a:latin typeface="Century Gothic" panose="020B0502020202020204" pitchFamily="34" charset="0"/>
              </a:rPr>
              <a:t>несерьезной. Однако </a:t>
            </a:r>
            <a:r>
              <a:rPr lang="ru-RU" dirty="0">
                <a:latin typeface="Century Gothic" panose="020B0502020202020204" pitchFamily="34" charset="0"/>
              </a:rPr>
              <a:t>воевать </a:t>
            </a:r>
            <a:r>
              <a:rPr lang="ru-RU" dirty="0" smtClean="0">
                <a:latin typeface="Century Gothic" panose="020B0502020202020204" pitchFamily="34" charset="0"/>
              </a:rPr>
              <a:t>на </a:t>
            </a:r>
            <a:r>
              <a:rPr lang="ru-RU" dirty="0">
                <a:latin typeface="Century Gothic" panose="020B0502020202020204" pitchFamily="34" charset="0"/>
              </a:rPr>
              <a:t>пустой желудок мало у кого получается, поэтому поваров на фронте очень берегли. Не зря повара именовали вторым человеком, после командира. В начале войны больше половины поваров на передовой были женщины. Готовить, как нетрудно догадаться, приходилось порой буквально под обстрелом. И не только готовить, а еще и доставлять пищу солдатам на передовую. Как отмечают военные историки, любимыми блюдами солдат были кулеш (жидкая каша с мясом), борщ, щи, тушеный картофель и гречка с мясом. </a:t>
            </a:r>
          </a:p>
        </p:txBody>
      </p:sp>
      <p:pic>
        <p:nvPicPr>
          <p:cNvPr id="5" name="Рисунок 4" descr="16"/>
          <p:cNvPicPr/>
          <p:nvPr/>
        </p:nvPicPr>
        <p:blipFill>
          <a:blip r:embed="rId3">
            <a:extLst>
              <a:ext uri="{28A0092B-C50C-407E-A947-70E740481C1C}">
                <a14:useLocalDpi xmlns:a14="http://schemas.microsoft.com/office/drawing/2010/main" val="0"/>
              </a:ext>
            </a:extLst>
          </a:blip>
          <a:srcRect/>
          <a:stretch>
            <a:fillRect/>
          </a:stretch>
        </p:blipFill>
        <p:spPr bwMode="auto">
          <a:xfrm>
            <a:off x="523030" y="1268760"/>
            <a:ext cx="3744416" cy="2808312"/>
          </a:xfrm>
          <a:prstGeom prst="rect">
            <a:avLst/>
          </a:prstGeom>
          <a:noFill/>
          <a:ln>
            <a:noFill/>
          </a:ln>
        </p:spPr>
      </p:pic>
      <p:sp>
        <p:nvSpPr>
          <p:cNvPr id="4" name="TextBox 3"/>
          <p:cNvSpPr txBox="1"/>
          <p:nvPr/>
        </p:nvSpPr>
        <p:spPr>
          <a:xfrm>
            <a:off x="1533782" y="492676"/>
            <a:ext cx="1579014" cy="523220"/>
          </a:xfrm>
          <a:prstGeom prst="rect">
            <a:avLst/>
          </a:prstGeom>
          <a:noFill/>
        </p:spPr>
        <p:txBody>
          <a:bodyPr wrap="square" rtlCol="0">
            <a:spAutoFit/>
          </a:bodyPr>
          <a:lstStyle/>
          <a:p>
            <a:r>
              <a:rPr lang="ru-RU" sz="2800" b="1" dirty="0" smtClean="0">
                <a:solidFill>
                  <a:srgbClr val="C00000"/>
                </a:solidFill>
                <a:latin typeface="Century Gothic" panose="020B0502020202020204" pitchFamily="34" charset="0"/>
              </a:rPr>
              <a:t>ПОВАР</a:t>
            </a:r>
            <a:endParaRPr lang="ru-RU" sz="2800" b="1"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val="758090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10kor.r-fix.ru/upload/medialibrary/6ae/6ae9474adcf8827d0db1187c512f43e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7" y="4989339"/>
            <a:ext cx="2602851" cy="17792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59632" y="497239"/>
            <a:ext cx="1872208" cy="523220"/>
          </a:xfrm>
          <a:prstGeom prst="rect">
            <a:avLst/>
          </a:prstGeom>
          <a:noFill/>
        </p:spPr>
        <p:txBody>
          <a:bodyPr wrap="square" rtlCol="0">
            <a:spAutoFit/>
          </a:bodyPr>
          <a:lstStyle/>
          <a:p>
            <a:r>
              <a:rPr lang="ru-RU" sz="2800" b="1" dirty="0" smtClean="0">
                <a:solidFill>
                  <a:srgbClr val="C00000"/>
                </a:solidFill>
                <a:latin typeface="Century Gothic" panose="020B0502020202020204" pitchFamily="34" charset="0"/>
              </a:rPr>
              <a:t>СВЯЗИСТ</a:t>
            </a:r>
            <a:endParaRPr lang="ru-RU" sz="2800" b="1" dirty="0">
              <a:solidFill>
                <a:srgbClr val="C00000"/>
              </a:solidFill>
              <a:latin typeface="Century Gothic" panose="020B0502020202020204" pitchFamily="34" charset="0"/>
            </a:endParaRPr>
          </a:p>
        </p:txBody>
      </p:sp>
      <p:sp>
        <p:nvSpPr>
          <p:cNvPr id="5" name="TextBox 4"/>
          <p:cNvSpPr txBox="1"/>
          <p:nvPr/>
        </p:nvSpPr>
        <p:spPr>
          <a:xfrm>
            <a:off x="4283968" y="512386"/>
            <a:ext cx="4536504" cy="5909310"/>
          </a:xfrm>
          <a:prstGeom prst="rect">
            <a:avLst/>
          </a:prstGeom>
          <a:noFill/>
        </p:spPr>
        <p:txBody>
          <a:bodyPr wrap="square" rtlCol="0">
            <a:spAutoFit/>
          </a:bodyPr>
          <a:lstStyle/>
          <a:p>
            <a:pPr algn="just"/>
            <a:r>
              <a:rPr lang="ru-RU" dirty="0">
                <a:latin typeface="Century Gothic" panose="020B0502020202020204" pitchFamily="34" charset="0"/>
              </a:rPr>
              <a:t>В начале Великой Отечественной вопросы связи в советской армии были решены отнюдь не на самом высшем уровне - рации и системы серьезно дорабатывались уже в ходе войны. Тем труднее была важная работа связистов: носить тяжелые, старого образца рации и блоки питания к ним, раскладывать провода, следить за их состоянием. </a:t>
            </a:r>
            <a:r>
              <a:rPr lang="ru-RU" dirty="0" smtClean="0">
                <a:latin typeface="Century Gothic" panose="020B0502020202020204" pitchFamily="34" charset="0"/>
              </a:rPr>
              <a:t>"У полевых связистов всегда до костей изорваны ладони: их беспощадно выбивали снайперы, рубило из пулемета, секло осколками [...]. По </a:t>
            </a:r>
            <a:r>
              <a:rPr lang="ru-RU" dirty="0">
                <a:latin typeface="Century Gothic" panose="020B0502020202020204" pitchFamily="34" charset="0"/>
              </a:rPr>
              <a:t>причине худой связи артиллерия наша, да и авиация, лупили по своим почем зря", - писал Астафьев. Но даже в таких условиях связисты совершали подвиги - многие были удостоены высших военных наград. </a:t>
            </a:r>
          </a:p>
        </p:txBody>
      </p:sp>
      <p:pic>
        <p:nvPicPr>
          <p:cNvPr id="6" name="Рисунок 5"/>
          <p:cNvPicPr/>
          <p:nvPr/>
        </p:nvPicPr>
        <p:blipFill>
          <a:blip r:embed="rId3"/>
          <a:stretch>
            <a:fillRect/>
          </a:stretch>
        </p:blipFill>
        <p:spPr>
          <a:xfrm>
            <a:off x="971600" y="1044316"/>
            <a:ext cx="2682428" cy="3810000"/>
          </a:xfrm>
          <a:prstGeom prst="rect">
            <a:avLst/>
          </a:prstGeom>
        </p:spPr>
      </p:pic>
    </p:spTree>
    <p:extLst>
      <p:ext uri="{BB962C8B-B14F-4D97-AF65-F5344CB8AC3E}">
        <p14:creationId xmlns:p14="http://schemas.microsoft.com/office/powerpoint/2010/main" val="503549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10kor.r-fix.ru/upload/medialibrary/6ae/6ae9474adcf8827d0db1187c512f43e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5" y="4883688"/>
            <a:ext cx="2602851" cy="17792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260570" y="476672"/>
            <a:ext cx="4608512" cy="6186309"/>
          </a:xfrm>
          <a:prstGeom prst="rect">
            <a:avLst/>
          </a:prstGeom>
          <a:noFill/>
        </p:spPr>
        <p:txBody>
          <a:bodyPr wrap="square" rtlCol="0">
            <a:spAutoFit/>
          </a:bodyPr>
          <a:lstStyle/>
          <a:p>
            <a:pPr algn="just"/>
            <a:r>
              <a:rPr lang="ru-RU" dirty="0">
                <a:latin typeface="Century Gothic" panose="020B0502020202020204" pitchFamily="34" charset="0"/>
              </a:rPr>
              <a:t>Многие актеры советского кино, которых все знают и любят, были на фронте непосредственно в качестве военных. Сергей Бондарчук, Зиновий Гердт, Юрий Никулин, Владимир Басов, Алексей Смирнов, Анатолий Папанов, Михаил Пуговкин, Иннокентий Смоктуновский, Николай Трофимов, Владимир Этуш, Георгий </a:t>
            </a:r>
            <a:r>
              <a:rPr lang="ru-RU" dirty="0" err="1">
                <a:latin typeface="Century Gothic" panose="020B0502020202020204" pitchFamily="34" charset="0"/>
              </a:rPr>
              <a:t>Юматов</a:t>
            </a:r>
            <a:r>
              <a:rPr lang="ru-RU" dirty="0">
                <a:latin typeface="Century Gothic" panose="020B0502020202020204" pitchFamily="34" charset="0"/>
              </a:rPr>
              <a:t> - все участвовали в </a:t>
            </a:r>
            <a:r>
              <a:rPr lang="ru-RU" dirty="0" smtClean="0">
                <a:latin typeface="Century Gothic" panose="020B0502020202020204" pitchFamily="34" charset="0"/>
              </a:rPr>
              <a:t>боях. Но </a:t>
            </a:r>
            <a:r>
              <a:rPr lang="ru-RU" dirty="0">
                <a:latin typeface="Century Gothic" panose="020B0502020202020204" pitchFamily="34" charset="0"/>
              </a:rPr>
              <a:t>были на фронте и другие артисты - выступающие с концертными и другими программами, чтобы поддержать боевой дух солдат. По некоторым данным, в составе фронтовых бригад были певцы, музыканты, актеры, чтецы и даже артисты цирка. Они дали в тылу и на передовой 1,5 миллиона концертов. Певица Лидия Русланова, например, участвовала в 1 120 концертах за </a:t>
            </a:r>
            <a:endParaRPr lang="ru-RU" dirty="0" smtClean="0">
              <a:latin typeface="Century Gothic" panose="020B0502020202020204" pitchFamily="34" charset="0"/>
            </a:endParaRPr>
          </a:p>
          <a:p>
            <a:pPr algn="just"/>
            <a:r>
              <a:rPr lang="ru-RU" dirty="0" smtClean="0">
                <a:latin typeface="Century Gothic" panose="020B0502020202020204" pitchFamily="34" charset="0"/>
              </a:rPr>
              <a:t>1 </a:t>
            </a:r>
            <a:r>
              <a:rPr lang="ru-RU" dirty="0">
                <a:latin typeface="Century Gothic" panose="020B0502020202020204" pitchFamily="34" charset="0"/>
              </a:rPr>
              <a:t>418 дней войны. </a:t>
            </a:r>
          </a:p>
        </p:txBody>
      </p:sp>
      <p:sp>
        <p:nvSpPr>
          <p:cNvPr id="6" name="TextBox 5"/>
          <p:cNvSpPr txBox="1"/>
          <p:nvPr/>
        </p:nvSpPr>
        <p:spPr>
          <a:xfrm>
            <a:off x="1111983" y="510892"/>
            <a:ext cx="2160240" cy="523220"/>
          </a:xfrm>
          <a:prstGeom prst="rect">
            <a:avLst/>
          </a:prstGeom>
          <a:noFill/>
        </p:spPr>
        <p:txBody>
          <a:bodyPr wrap="square" rtlCol="0">
            <a:spAutoFit/>
          </a:bodyPr>
          <a:lstStyle/>
          <a:p>
            <a:r>
              <a:rPr lang="ru-RU" sz="2800" b="1" dirty="0" smtClean="0">
                <a:solidFill>
                  <a:srgbClr val="C00000"/>
                </a:solidFill>
                <a:latin typeface="Century Gothic" panose="020B0502020202020204" pitchFamily="34" charset="0"/>
              </a:rPr>
              <a:t>АРТИСТ</a:t>
            </a:r>
            <a:endParaRPr lang="ru-RU" sz="2800" b="1" dirty="0">
              <a:solidFill>
                <a:srgbClr val="C00000"/>
              </a:solidFill>
              <a:latin typeface="Century Gothic" panose="020B0502020202020204" pitchFamily="34" charset="0"/>
            </a:endParaRPr>
          </a:p>
        </p:txBody>
      </p:sp>
      <p:pic>
        <p:nvPicPr>
          <p:cNvPr id="7" name="Рисунок 6"/>
          <p:cNvPicPr/>
          <p:nvPr/>
        </p:nvPicPr>
        <p:blipFill>
          <a:blip r:embed="rId3"/>
          <a:stretch>
            <a:fillRect/>
          </a:stretch>
        </p:blipFill>
        <p:spPr>
          <a:xfrm>
            <a:off x="732140" y="1061436"/>
            <a:ext cx="2540083" cy="3822252"/>
          </a:xfrm>
          <a:prstGeom prst="rect">
            <a:avLst/>
          </a:prstGeom>
        </p:spPr>
      </p:pic>
    </p:spTree>
    <p:extLst>
      <p:ext uri="{BB962C8B-B14F-4D97-AF65-F5344CB8AC3E}">
        <p14:creationId xmlns:p14="http://schemas.microsoft.com/office/powerpoint/2010/main" val="1526456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10kor.r-fix.ru/upload/medialibrary/6ae/6ae9474adcf8827d0db1187c512f43e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5" y="4883688"/>
            <a:ext cx="2602851" cy="17792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054949" y="620688"/>
            <a:ext cx="4680520" cy="5078313"/>
          </a:xfrm>
          <a:prstGeom prst="rect">
            <a:avLst/>
          </a:prstGeom>
          <a:noFill/>
        </p:spPr>
        <p:txBody>
          <a:bodyPr wrap="square" rtlCol="0">
            <a:spAutoFit/>
          </a:bodyPr>
          <a:lstStyle/>
          <a:p>
            <a:pPr algn="just"/>
            <a:r>
              <a:rPr lang="ru-RU" dirty="0">
                <a:latin typeface="Century Gothic" panose="020B0502020202020204" pitchFamily="34" charset="0"/>
              </a:rPr>
              <a:t>Без этих людей не было бы кадров военной кинохроники, не сохранилось бы тех удивительных пронзительных фотографий, на которые в преддверии праздника смотрит вся Россия, без них в тылу не могли бы узнавать о том, как проходят бои. Помимо выполнения своих прямых "оперативных" обязанностей, они сохранили для историков (и, разумеется, для потомков) многие детали войны, многие бесценные данные. </a:t>
            </a:r>
            <a:r>
              <a:rPr lang="ru-RU" dirty="0" smtClean="0">
                <a:latin typeface="Century Gothic" panose="020B0502020202020204" pitchFamily="34" charset="0"/>
              </a:rPr>
              <a:t>Большинство известных советских </a:t>
            </a:r>
            <a:r>
              <a:rPr lang="ru-RU" dirty="0">
                <a:latin typeface="Century Gothic" panose="020B0502020202020204" pitchFamily="34" charset="0"/>
              </a:rPr>
              <a:t>и </a:t>
            </a:r>
            <a:r>
              <a:rPr lang="ru-RU" dirty="0" smtClean="0">
                <a:latin typeface="Century Gothic" panose="020B0502020202020204" pitchFamily="34" charset="0"/>
              </a:rPr>
              <a:t>российских поэтов </a:t>
            </a:r>
            <a:r>
              <a:rPr lang="ru-RU" dirty="0">
                <a:latin typeface="Century Gothic" panose="020B0502020202020204" pitchFamily="34" charset="0"/>
              </a:rPr>
              <a:t>и </a:t>
            </a:r>
            <a:r>
              <a:rPr lang="ru-RU" dirty="0" smtClean="0">
                <a:latin typeface="Century Gothic" panose="020B0502020202020204" pitchFamily="34" charset="0"/>
              </a:rPr>
              <a:t>прозаиков </a:t>
            </a:r>
            <a:r>
              <a:rPr lang="ru-RU" dirty="0">
                <a:latin typeface="Century Gothic" panose="020B0502020202020204" pitchFamily="34" charset="0"/>
              </a:rPr>
              <a:t>во время войны трудились в качестве </a:t>
            </a:r>
            <a:r>
              <a:rPr lang="ru-RU" dirty="0" smtClean="0">
                <a:latin typeface="Century Gothic" panose="020B0502020202020204" pitchFamily="34" charset="0"/>
              </a:rPr>
              <a:t>военкоров, например, поэт </a:t>
            </a:r>
            <a:r>
              <a:rPr lang="ru-RU" dirty="0">
                <a:latin typeface="Century Gothic" panose="020B0502020202020204" pitchFamily="34" charset="0"/>
              </a:rPr>
              <a:t>Константин </a:t>
            </a:r>
            <a:r>
              <a:rPr lang="ru-RU" dirty="0" smtClean="0">
                <a:latin typeface="Century Gothic" panose="020B0502020202020204" pitchFamily="34" charset="0"/>
              </a:rPr>
              <a:t>Симонов, Михаил </a:t>
            </a:r>
            <a:r>
              <a:rPr lang="ru-RU" dirty="0">
                <a:latin typeface="Century Gothic" panose="020B0502020202020204" pitchFamily="34" charset="0"/>
              </a:rPr>
              <a:t>Шолохов, </a:t>
            </a:r>
            <a:r>
              <a:rPr lang="ru-RU" dirty="0" smtClean="0">
                <a:latin typeface="Century Gothic" panose="020B0502020202020204" pitchFamily="34" charset="0"/>
              </a:rPr>
              <a:t>Василий </a:t>
            </a:r>
            <a:r>
              <a:rPr lang="ru-RU" dirty="0" err="1">
                <a:latin typeface="Century Gothic" panose="020B0502020202020204" pitchFamily="34" charset="0"/>
              </a:rPr>
              <a:t>Гроссман</a:t>
            </a:r>
            <a:r>
              <a:rPr lang="ru-RU" dirty="0">
                <a:latin typeface="Century Gothic" panose="020B0502020202020204" pitchFamily="34" charset="0"/>
              </a:rPr>
              <a:t> и </a:t>
            </a:r>
            <a:r>
              <a:rPr lang="ru-RU" dirty="0" smtClean="0">
                <a:latin typeface="Century Gothic" panose="020B0502020202020204" pitchFamily="34" charset="0"/>
              </a:rPr>
              <a:t>др.</a:t>
            </a:r>
            <a:endParaRPr lang="ru-RU" dirty="0">
              <a:latin typeface="Century Gothic" panose="020B0502020202020204" pitchFamily="34" charset="0"/>
            </a:endParaRPr>
          </a:p>
        </p:txBody>
      </p:sp>
      <p:pic>
        <p:nvPicPr>
          <p:cNvPr id="4" name="Рисунок 3" descr="https://avatars.mds.yandex.net/get-zen_doc/114944/pub_5d689a51fbe6e700aea69f61_5d693a9cc6e2a400add9f5f4/scale_1200"/>
          <p:cNvPicPr/>
          <p:nvPr/>
        </p:nvPicPr>
        <p:blipFill>
          <a:blip r:embed="rId3">
            <a:extLst>
              <a:ext uri="{28A0092B-C50C-407E-A947-70E740481C1C}">
                <a14:useLocalDpi xmlns:a14="http://schemas.microsoft.com/office/drawing/2010/main" val="0"/>
              </a:ext>
            </a:extLst>
          </a:blip>
          <a:srcRect/>
          <a:stretch>
            <a:fillRect/>
          </a:stretch>
        </p:blipFill>
        <p:spPr bwMode="auto">
          <a:xfrm>
            <a:off x="188432" y="1583903"/>
            <a:ext cx="3744416" cy="2796540"/>
          </a:xfrm>
          <a:prstGeom prst="rect">
            <a:avLst/>
          </a:prstGeom>
          <a:noFill/>
          <a:ln>
            <a:noFill/>
          </a:ln>
        </p:spPr>
      </p:pic>
      <p:sp>
        <p:nvSpPr>
          <p:cNvPr id="5" name="TextBox 4"/>
          <p:cNvSpPr txBox="1"/>
          <p:nvPr/>
        </p:nvSpPr>
        <p:spPr>
          <a:xfrm>
            <a:off x="316530" y="404664"/>
            <a:ext cx="3384379" cy="954107"/>
          </a:xfrm>
          <a:prstGeom prst="rect">
            <a:avLst/>
          </a:prstGeom>
          <a:noFill/>
        </p:spPr>
        <p:txBody>
          <a:bodyPr wrap="square" rtlCol="0">
            <a:spAutoFit/>
          </a:bodyPr>
          <a:lstStyle/>
          <a:p>
            <a:r>
              <a:rPr lang="ru-RU" sz="2800" b="1" dirty="0" smtClean="0">
                <a:solidFill>
                  <a:srgbClr val="C00000"/>
                </a:solidFill>
                <a:latin typeface="Century Gothic" panose="020B0502020202020204" pitchFamily="34" charset="0"/>
              </a:rPr>
              <a:t>ВОЕННЫЙ КОРРЕСПОНДЕНТ</a:t>
            </a:r>
            <a:endParaRPr lang="ru-RU" sz="2800" b="1"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val="569839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10kor.r-fix.ru/upload/medialibrary/6ae/6ae9474adcf8827d0db1187c512f43e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942" y="4795399"/>
            <a:ext cx="2602851" cy="17792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067944" y="388383"/>
            <a:ext cx="4680520" cy="6186309"/>
          </a:xfrm>
          <a:prstGeom prst="rect">
            <a:avLst/>
          </a:prstGeom>
          <a:noFill/>
        </p:spPr>
        <p:txBody>
          <a:bodyPr wrap="square" rtlCol="0">
            <a:spAutoFit/>
          </a:bodyPr>
          <a:lstStyle/>
          <a:p>
            <a:pPr algn="just"/>
            <a:r>
              <a:rPr lang="ru-RU" dirty="0" smtClean="0">
                <a:latin typeface="Century Gothic" panose="020B0502020202020204" pitchFamily="34" charset="0"/>
              </a:rPr>
              <a:t>Как </a:t>
            </a:r>
            <a:r>
              <a:rPr lang="ru-RU" dirty="0">
                <a:latin typeface="Century Gothic" panose="020B0502020202020204" pitchFamily="34" charset="0"/>
              </a:rPr>
              <a:t>говорили многие ветераны, письмо из дома было порой важнее работы полевой кухни и возможности поспать. Но чтобы письма находили своих адресатов, необходима была хорошо работающая почта. Руководство страны понимало необходимость максимально хорошо наладить работу почтовых служб. Как бы ни была загружена железная дорога, почтовые эшелоны пропускались в первую очередь - этим грузам, наравне с боевым обеспечением, был присвоен приоритетный характер. Вообще почту перевозили всеми доступными видами транспорта. Почтальонами на фронте (или, как их тогда называли, экспедиторами) были в основном мужчины. Никакой дискриминации: груз, который они несли на себе, примерно равнялся весу </a:t>
            </a:r>
            <a:r>
              <a:rPr lang="ru-RU" dirty="0" smtClean="0">
                <a:latin typeface="Century Gothic" panose="020B0502020202020204" pitchFamily="34" charset="0"/>
              </a:rPr>
              <a:t>пулемета.</a:t>
            </a:r>
            <a:endParaRPr lang="ru-RU" dirty="0">
              <a:latin typeface="Century Gothic" panose="020B0502020202020204" pitchFamily="34" charset="0"/>
            </a:endParaRPr>
          </a:p>
        </p:txBody>
      </p:sp>
      <p:pic>
        <p:nvPicPr>
          <p:cNvPr id="4" name="Рисунок 3" descr="15"/>
          <p:cNvPicPr/>
          <p:nvPr/>
        </p:nvPicPr>
        <p:blipFill>
          <a:blip r:embed="rId3">
            <a:extLst>
              <a:ext uri="{28A0092B-C50C-407E-A947-70E740481C1C}">
                <a14:useLocalDpi xmlns:a14="http://schemas.microsoft.com/office/drawing/2010/main" val="0"/>
              </a:ext>
            </a:extLst>
          </a:blip>
          <a:srcRect/>
          <a:stretch>
            <a:fillRect/>
          </a:stretch>
        </p:blipFill>
        <p:spPr bwMode="auto">
          <a:xfrm>
            <a:off x="244072" y="1484784"/>
            <a:ext cx="3708863" cy="2639604"/>
          </a:xfrm>
          <a:prstGeom prst="rect">
            <a:avLst/>
          </a:prstGeom>
          <a:noFill/>
          <a:ln>
            <a:noFill/>
          </a:ln>
        </p:spPr>
      </p:pic>
      <p:sp>
        <p:nvSpPr>
          <p:cNvPr id="5" name="TextBox 4"/>
          <p:cNvSpPr txBox="1"/>
          <p:nvPr/>
        </p:nvSpPr>
        <p:spPr>
          <a:xfrm>
            <a:off x="323525" y="476672"/>
            <a:ext cx="3549959" cy="523220"/>
          </a:xfrm>
          <a:prstGeom prst="rect">
            <a:avLst/>
          </a:prstGeom>
          <a:noFill/>
        </p:spPr>
        <p:txBody>
          <a:bodyPr wrap="square" rtlCol="0">
            <a:spAutoFit/>
          </a:bodyPr>
          <a:lstStyle/>
          <a:p>
            <a:r>
              <a:rPr lang="ru-RU" sz="2800" b="1" dirty="0" smtClean="0">
                <a:solidFill>
                  <a:srgbClr val="C00000"/>
                </a:solidFill>
                <a:latin typeface="Century Gothic" panose="020B0502020202020204" pitchFamily="34" charset="0"/>
              </a:rPr>
              <a:t>РАБОТНИК ПОЧТЫ</a:t>
            </a:r>
            <a:endParaRPr lang="ru-RU" sz="2800" b="1"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val="1932681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10kor.r-fix.ru/upload/medialibrary/6ae/6ae9474adcf8827d0db1187c512f43e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942" y="4783720"/>
            <a:ext cx="2602851" cy="17792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63762" y="656402"/>
            <a:ext cx="2698402" cy="523220"/>
          </a:xfrm>
          <a:prstGeom prst="rect">
            <a:avLst/>
          </a:prstGeom>
          <a:noFill/>
        </p:spPr>
        <p:txBody>
          <a:bodyPr wrap="square" rtlCol="0">
            <a:spAutoFit/>
          </a:bodyPr>
          <a:lstStyle/>
          <a:p>
            <a:r>
              <a:rPr lang="ru-RU" sz="2800" b="1" dirty="0" smtClean="0">
                <a:solidFill>
                  <a:srgbClr val="C00000"/>
                </a:solidFill>
                <a:latin typeface="Century Gothic" panose="020B0502020202020204" pitchFamily="34" charset="0"/>
              </a:rPr>
              <a:t>МЕТЕОРОЛОГ</a:t>
            </a:r>
            <a:endParaRPr lang="ru-RU" sz="2800" b="1" dirty="0">
              <a:solidFill>
                <a:srgbClr val="C00000"/>
              </a:solidFill>
              <a:latin typeface="Century Gothic" panose="020B0502020202020204" pitchFamily="34" charset="0"/>
            </a:endParaRPr>
          </a:p>
        </p:txBody>
      </p:sp>
      <p:pic>
        <p:nvPicPr>
          <p:cNvPr id="4" name="Рисунок 3" descr="14"/>
          <p:cNvPicPr/>
          <p:nvPr/>
        </p:nvPicPr>
        <p:blipFill>
          <a:blip r:embed="rId3">
            <a:extLst>
              <a:ext uri="{28A0092B-C50C-407E-A947-70E740481C1C}">
                <a14:useLocalDpi xmlns:a14="http://schemas.microsoft.com/office/drawing/2010/main" val="0"/>
              </a:ext>
            </a:extLst>
          </a:blip>
          <a:srcRect/>
          <a:stretch>
            <a:fillRect/>
          </a:stretch>
        </p:blipFill>
        <p:spPr bwMode="auto">
          <a:xfrm>
            <a:off x="324282" y="1844824"/>
            <a:ext cx="3777362" cy="2232248"/>
          </a:xfrm>
          <a:prstGeom prst="rect">
            <a:avLst/>
          </a:prstGeom>
          <a:noFill/>
          <a:ln>
            <a:noFill/>
          </a:ln>
        </p:spPr>
      </p:pic>
      <p:sp>
        <p:nvSpPr>
          <p:cNvPr id="6" name="TextBox 5"/>
          <p:cNvSpPr txBox="1"/>
          <p:nvPr/>
        </p:nvSpPr>
        <p:spPr>
          <a:xfrm>
            <a:off x="4499992" y="548680"/>
            <a:ext cx="4464496" cy="369332"/>
          </a:xfrm>
          <a:prstGeom prst="rect">
            <a:avLst/>
          </a:prstGeom>
          <a:noFill/>
        </p:spPr>
        <p:txBody>
          <a:bodyPr wrap="square" rtlCol="0">
            <a:spAutoFit/>
          </a:bodyPr>
          <a:lstStyle/>
          <a:p>
            <a:endParaRPr lang="ru-RU" dirty="0"/>
          </a:p>
        </p:txBody>
      </p:sp>
      <p:sp>
        <p:nvSpPr>
          <p:cNvPr id="5" name="TextBox 4"/>
          <p:cNvSpPr txBox="1"/>
          <p:nvPr/>
        </p:nvSpPr>
        <p:spPr>
          <a:xfrm>
            <a:off x="4499992" y="376704"/>
            <a:ext cx="4464496" cy="6186309"/>
          </a:xfrm>
          <a:prstGeom prst="rect">
            <a:avLst/>
          </a:prstGeom>
          <a:noFill/>
        </p:spPr>
        <p:txBody>
          <a:bodyPr wrap="square" rtlCol="0">
            <a:spAutoFit/>
          </a:bodyPr>
          <a:lstStyle/>
          <a:p>
            <a:pPr algn="just"/>
            <a:r>
              <a:rPr lang="ru-RU" dirty="0">
                <a:latin typeface="Century Gothic" panose="020B0502020202020204" pitchFamily="34" charset="0"/>
              </a:rPr>
              <a:t>Знать прогноз погоды во время войны куда важнее, чем знать его в мирное время. Поистине жизненно необходимой эта информация была для авиации: если пехота пройдет в любую погоду, то в авиации с этим сложнее.</a:t>
            </a:r>
          </a:p>
          <a:p>
            <a:pPr algn="just"/>
            <a:r>
              <a:rPr lang="ru-RU" dirty="0">
                <a:latin typeface="Century Gothic" panose="020B0502020202020204" pitchFamily="34" charset="0"/>
              </a:rPr>
              <a:t>И именно во время Второй мировой войны работа метеорологов оказалась крайне затруднена: </a:t>
            </a:r>
            <a:r>
              <a:rPr lang="ru-RU" dirty="0" smtClean="0">
                <a:latin typeface="Century Gothic" panose="020B0502020202020204" pitchFamily="34" charset="0"/>
              </a:rPr>
              <a:t>воюющие </a:t>
            </a:r>
            <a:r>
              <a:rPr lang="ru-RU" dirty="0">
                <a:latin typeface="Century Gothic" panose="020B0502020202020204" pitchFamily="34" charset="0"/>
              </a:rPr>
              <a:t>стороны засекретили свои метеосводки.</a:t>
            </a:r>
          </a:p>
          <a:p>
            <a:pPr algn="just"/>
            <a:r>
              <a:rPr lang="ru-RU" dirty="0">
                <a:latin typeface="Century Gothic" panose="020B0502020202020204" pitchFamily="34" charset="0"/>
              </a:rPr>
              <a:t>Тем не менее метеорологи умудрялись давать точные прогнозы, заметно влиявшие на последующие боевые действия. Так, советские метеорологи предсказали резкое похолодание, что способствовало успешному контрнаступлению под Москвой и на Южном фронте в ноябре — декабре 1941 года.</a:t>
            </a:r>
          </a:p>
          <a:p>
            <a:pPr algn="just"/>
            <a:endParaRPr lang="ru-RU" dirty="0">
              <a:latin typeface="Century Gothic" panose="020B0502020202020204" pitchFamily="34" charset="0"/>
            </a:endParaRPr>
          </a:p>
        </p:txBody>
      </p:sp>
    </p:spTree>
    <p:extLst>
      <p:ext uri="{BB962C8B-B14F-4D97-AF65-F5344CB8AC3E}">
        <p14:creationId xmlns:p14="http://schemas.microsoft.com/office/powerpoint/2010/main" val="254223720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TotalTime>
  <Words>1408</Words>
  <Application>Microsoft Office PowerPoint</Application>
  <PresentationFormat>Экран (4:3)</PresentationFormat>
  <Paragraphs>39</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Психолог</dc:creator>
  <cp:lastModifiedBy>Психолог</cp:lastModifiedBy>
  <cp:revision>20</cp:revision>
  <dcterms:created xsi:type="dcterms:W3CDTF">2020-03-30T15:36:28Z</dcterms:created>
  <dcterms:modified xsi:type="dcterms:W3CDTF">2020-03-31T11:25:42Z</dcterms:modified>
</cp:coreProperties>
</file>