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0AA"/>
    <a:srgbClr val="72A0DB"/>
    <a:srgbClr val="712703"/>
    <a:srgbClr val="251B02"/>
    <a:srgbClr val="604703"/>
    <a:srgbClr val="695109"/>
    <a:srgbClr val="F9E1BD"/>
    <a:srgbClr val="EAC485"/>
    <a:srgbClr val="F2DAB7"/>
    <a:srgbClr val="E6D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>
        <p:scale>
          <a:sx n="120" d="100"/>
          <a:sy n="120" d="100"/>
        </p:scale>
        <p:origin x="-133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103367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6590" y="545916"/>
            <a:ext cx="7970820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600"/>
              </a:lnSpc>
            </a:pPr>
            <a:r>
              <a:rPr lang="ru-RU" sz="6600" b="1" dirty="0" smtClean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60000">
                      <a:srgbClr val="0C40AA"/>
                    </a:gs>
                    <a:gs pos="100000">
                      <a:srgbClr val="72A0DB"/>
                    </a:gs>
                  </a:gsLst>
                  <a:lin ang="8100000" scaled="1"/>
                  <a:tileRect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6600" b="1" dirty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60000">
                      <a:srgbClr val="0C40AA"/>
                    </a:gs>
                    <a:gs pos="100000">
                      <a:srgbClr val="72A0DB"/>
                    </a:gs>
                  </a:gsLst>
                  <a:lin ang="8100000" scaled="1"/>
                  <a:tileRect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ru-RU" sz="6600" b="1" dirty="0" smtClean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60000">
                      <a:srgbClr val="0C40AA"/>
                    </a:gs>
                    <a:gs pos="100000">
                      <a:srgbClr val="72A0DB"/>
                    </a:gs>
                  </a:gsLst>
                  <a:lin ang="8100000" scaled="1"/>
                  <a:tileRect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имующие птицы</a:t>
            </a:r>
            <a:endParaRPr lang="ru-RU" sz="6600" b="1" dirty="0" smtClean="0">
              <a:ln w="19050">
                <a:solidFill>
                  <a:schemeClr val="bg1"/>
                </a:solidFill>
              </a:ln>
              <a:gradFill flip="none" rotWithShape="1">
                <a:gsLst>
                  <a:gs pos="60000">
                    <a:srgbClr val="0C40AA"/>
                  </a:gs>
                  <a:gs pos="100000">
                    <a:srgbClr val="72A0DB"/>
                  </a:gs>
                </a:gsLst>
                <a:lin ang="8100000" scaled="1"/>
                <a:tileRect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86590" y="1789044"/>
            <a:ext cx="7698669" cy="231383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/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Презентация</a:t>
            </a:r>
            <a:r>
              <a:rPr lang="ru-RU" sz="2400" b="1" dirty="0">
                <a:solidFill>
                  <a:srgbClr val="7030A0"/>
                </a:solidFill>
              </a:rPr>
              <a:t>( для детей с </a:t>
            </a:r>
            <a:r>
              <a:rPr lang="ru-RU" sz="2400" b="1" dirty="0" smtClean="0">
                <a:solidFill>
                  <a:srgbClr val="7030A0"/>
                </a:solidFill>
              </a:rPr>
              <a:t>ОВЗ)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к уроку «Окружающий природный мир»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Цель урока: </a:t>
            </a:r>
            <a:r>
              <a:rPr lang="ru-RU" sz="2400" dirty="0" smtClean="0">
                <a:solidFill>
                  <a:srgbClr val="7030A0"/>
                </a:solidFill>
              </a:rPr>
              <a:t>Расширить знание детей о птицах. Закрепить знание о птицах , зимующих в наших краях . Воспитывать заботливое отношение к ним.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57686" y="4556195"/>
            <a:ext cx="6858000" cy="1655762"/>
          </a:xfrm>
        </p:spPr>
        <p:txBody>
          <a:bodyPr/>
          <a:lstStyle/>
          <a:p>
            <a:r>
              <a:rPr lang="ru-RU" dirty="0" smtClean="0">
                <a:solidFill>
                  <a:srgbClr val="0C40AA"/>
                </a:solidFill>
              </a:rPr>
              <a:t>Автор: учитель коррекционного класса </a:t>
            </a:r>
          </a:p>
          <a:p>
            <a:r>
              <a:rPr lang="ru-RU" dirty="0" err="1" smtClean="0">
                <a:solidFill>
                  <a:srgbClr val="0C40AA"/>
                </a:solidFill>
              </a:rPr>
              <a:t>Билинкевич</a:t>
            </a:r>
            <a:r>
              <a:rPr lang="ru-RU" dirty="0" smtClean="0">
                <a:solidFill>
                  <a:srgbClr val="0C40AA"/>
                </a:solidFill>
              </a:rPr>
              <a:t> Игнат Игоревич</a:t>
            </a:r>
            <a:endParaRPr lang="ru-RU" dirty="0">
              <a:solidFill>
                <a:srgbClr val="0C40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1886" y="4856418"/>
            <a:ext cx="28743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/>
              </a:rPr>
              <a:t>Что за стол среди берез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  <a:latin typeface="Times New Roman"/>
              </a:rPr>
              <a:t>Под открытым небом?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  <a:latin typeface="Times New Roman"/>
              </a:rPr>
              <a:t>Угощает он в мороз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  <a:latin typeface="Times New Roman"/>
              </a:rPr>
              <a:t>Птиц зерном и хлебом.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6" y="45562"/>
            <a:ext cx="9139938" cy="6858000"/>
          </a:xfrm>
          <a:prstGeom prst="rect">
            <a:avLst/>
          </a:prstGeom>
        </p:spPr>
      </p:pic>
      <p:pic>
        <p:nvPicPr>
          <p:cNvPr id="8194" name="Picture 2" descr="https://ds03.infourok.ru/uploads/ex/0259/00061cd8-bd7ef622/hello_html_m65cf53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48" y="542391"/>
            <a:ext cx="8165990" cy="57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86685" y="755374"/>
            <a:ext cx="2711395" cy="1200329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/>
              </a:rPr>
              <a:t>Что за стол среди берез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  <a:latin typeface="Times New Roman"/>
              </a:rPr>
              <a:t>Под открытым небом?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  <a:latin typeface="Times New Roman"/>
              </a:rPr>
              <a:t>Угощает он в мороз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  <a:latin typeface="Times New Roman"/>
              </a:rPr>
              <a:t>Птиц зерном и хлебом</a:t>
            </a:r>
            <a:r>
              <a:rPr lang="ru-RU" dirty="0">
                <a:solidFill>
                  <a:srgbClr val="444444"/>
                </a:solidFill>
                <a:latin typeface="Times New Roman"/>
              </a:rPr>
              <a:t>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089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6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06563" y="503378"/>
            <a:ext cx="38046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/>
              </a:rPr>
              <a:t>Разве можно забывать: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  <a:latin typeface="Times New Roman"/>
              </a:rPr>
              <a:t>Улететь могли,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  <a:latin typeface="Times New Roman"/>
              </a:rPr>
              <a:t>А остались зимовать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  <a:latin typeface="Times New Roman"/>
              </a:rPr>
              <a:t>Заодно с людьми.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  <a:latin typeface="Times New Roman"/>
              </a:rPr>
              <a:t>Небогаты их корма,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  <a:latin typeface="Times New Roman"/>
              </a:rPr>
              <a:t>Горсть одна нужна,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  <a:latin typeface="Times New Roman"/>
              </a:rPr>
              <a:t>Горсть зерна – и не страшна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  <a:latin typeface="Times New Roman"/>
              </a:rPr>
              <a:t>Будет им зима.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9220" name="Picture 4" descr="https://b1.culture.ru/c/6609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9" y="2811702"/>
            <a:ext cx="5142827" cy="355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612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7" y="0"/>
            <a:ext cx="9211585" cy="6858000"/>
          </a:xfrm>
          <a:prstGeom prst="rect">
            <a:avLst/>
          </a:prstGeom>
        </p:spPr>
      </p:pic>
      <p:pic>
        <p:nvPicPr>
          <p:cNvPr id="9218" name="Picture 2" descr="https://st2.depositphotos.com/1028581/9665/i/950/depositphotos_96659108-stock-photo-school-girl-feeding-birds-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39" y="464475"/>
            <a:ext cx="8233052" cy="59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47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4887" y="922351"/>
            <a:ext cx="732315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0C40AA"/>
                </a:solidFill>
                <a:latin typeface="Times New Roman"/>
                <a:ea typeface="Times New Roman"/>
                <a:cs typeface="Times New Roman"/>
              </a:rPr>
              <a:t>Многие птицы на юг улетают,</a:t>
            </a:r>
            <a:br>
              <a:rPr lang="ru-RU" sz="4000" dirty="0">
                <a:solidFill>
                  <a:srgbClr val="0C40AA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4000" dirty="0">
                <a:solidFill>
                  <a:srgbClr val="0C40AA"/>
                </a:solidFill>
                <a:latin typeface="Times New Roman"/>
                <a:ea typeface="Times New Roman"/>
                <a:cs typeface="Times New Roman"/>
              </a:rPr>
              <a:t>Многие зиму у нас коротают,</a:t>
            </a:r>
            <a:br>
              <a:rPr lang="ru-RU" sz="4000" dirty="0">
                <a:solidFill>
                  <a:srgbClr val="0C40AA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4000" dirty="0" smtClean="0">
                <a:solidFill>
                  <a:srgbClr val="0C40AA"/>
                </a:solidFill>
                <a:latin typeface="Times New Roman"/>
                <a:ea typeface="Times New Roman"/>
                <a:cs typeface="Times New Roman"/>
              </a:rPr>
              <a:t>Голубь, синица, </a:t>
            </a:r>
            <a:r>
              <a:rPr lang="ru-RU" sz="4000" dirty="0">
                <a:solidFill>
                  <a:srgbClr val="0C40AA"/>
                </a:solidFill>
                <a:latin typeface="Times New Roman"/>
                <a:ea typeface="Times New Roman"/>
                <a:cs typeface="Times New Roman"/>
              </a:rPr>
              <a:t>снегирь, воробей.</a:t>
            </a:r>
            <a:br>
              <a:rPr lang="ru-RU" sz="4000" dirty="0">
                <a:solidFill>
                  <a:srgbClr val="0C40AA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4000" dirty="0">
                <a:solidFill>
                  <a:srgbClr val="0C40AA"/>
                </a:solidFill>
                <a:latin typeface="Times New Roman"/>
                <a:ea typeface="Times New Roman"/>
                <a:cs typeface="Times New Roman"/>
              </a:rPr>
              <a:t>Ну-ка, ребята, их вспомним скорей!</a:t>
            </a:r>
            <a:endParaRPr lang="ru-RU" sz="4000" dirty="0">
              <a:solidFill>
                <a:srgbClr val="0C40AA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02549" y="580446"/>
            <a:ext cx="49496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E1BFF"/>
                </a:solidFill>
                <a:latin typeface="Helvetica"/>
              </a:rPr>
              <a:t>Очень странный почтальон:</a:t>
            </a:r>
          </a:p>
          <a:p>
            <a:pPr algn="ctr"/>
            <a:r>
              <a:rPr lang="ru-RU" dirty="0">
                <a:solidFill>
                  <a:srgbClr val="1E1BFF"/>
                </a:solidFill>
                <a:latin typeface="Helvetica"/>
              </a:rPr>
              <a:t>Не маг и не волшебник он.</a:t>
            </a:r>
          </a:p>
          <a:p>
            <a:pPr algn="ctr"/>
            <a:r>
              <a:rPr lang="ru-RU" dirty="0">
                <a:solidFill>
                  <a:srgbClr val="1E1BFF"/>
                </a:solidFill>
                <a:latin typeface="Helvetica"/>
              </a:rPr>
              <a:t>Доставит письма и газеты,</a:t>
            </a:r>
          </a:p>
          <a:p>
            <a:pPr algn="ctr"/>
            <a:r>
              <a:rPr lang="ru-RU" dirty="0">
                <a:solidFill>
                  <a:srgbClr val="1E1BFF"/>
                </a:solidFill>
                <a:latin typeface="Helvetica"/>
              </a:rPr>
              <a:t>Несёт посылку на край света,</a:t>
            </a:r>
          </a:p>
          <a:p>
            <a:pPr algn="ctr"/>
            <a:r>
              <a:rPr lang="ru-RU" dirty="0">
                <a:solidFill>
                  <a:srgbClr val="1E1BFF"/>
                </a:solidFill>
                <a:latin typeface="Helvetica"/>
              </a:rPr>
              <a:t>Хранить умеет все секреты.</a:t>
            </a:r>
          </a:p>
          <a:p>
            <a:pPr algn="ctr"/>
            <a:r>
              <a:rPr lang="ru-RU" dirty="0">
                <a:solidFill>
                  <a:srgbClr val="1E1BFF"/>
                </a:solidFill>
                <a:latin typeface="Helvetica"/>
              </a:rPr>
              <a:t>Крылат и смел, и зорок он.</a:t>
            </a:r>
          </a:p>
          <a:p>
            <a:pPr algn="ctr"/>
            <a:r>
              <a:rPr lang="ru-RU" dirty="0">
                <a:solidFill>
                  <a:srgbClr val="1E1BFF"/>
                </a:solidFill>
                <a:latin typeface="Helvetica"/>
              </a:rPr>
              <a:t>Кто же этот почтальон?</a:t>
            </a:r>
            <a:endParaRPr lang="ru-RU" b="0" dirty="0">
              <a:solidFill>
                <a:srgbClr val="1E1BFF"/>
              </a:solidFill>
              <a:effectLst/>
              <a:latin typeface="Helvetica"/>
            </a:endParaRPr>
          </a:p>
        </p:txBody>
      </p:sp>
      <p:pic>
        <p:nvPicPr>
          <p:cNvPr id="1026" name="Picture 2" descr="https://image.jimcdn.com/app/cms/image/transf/dimension=493x10000:format=png/path/sf278732f8691ebec/image/iede2454ded92d4d3/version/1481129702/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59" y="1211082"/>
            <a:ext cx="5276870" cy="47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064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27944" y="723570"/>
            <a:ext cx="4667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E1BFF"/>
                </a:solidFill>
                <a:latin typeface="Helvetica"/>
              </a:rPr>
              <a:t>Ты с модницей этой, конечно знаком:</a:t>
            </a:r>
          </a:p>
          <a:p>
            <a:pPr algn="ctr"/>
            <a:r>
              <a:rPr lang="ru-RU" dirty="0">
                <a:solidFill>
                  <a:srgbClr val="1E1BFF"/>
                </a:solidFill>
                <a:latin typeface="Helvetica"/>
              </a:rPr>
              <a:t>Вертушка, на месте никак не сидится - </a:t>
            </a:r>
          </a:p>
          <a:p>
            <a:pPr algn="ctr"/>
            <a:r>
              <a:rPr lang="ru-RU" dirty="0">
                <a:solidFill>
                  <a:srgbClr val="1E1BFF"/>
                </a:solidFill>
                <a:latin typeface="Helvetica"/>
              </a:rPr>
              <a:t>Всё хвастает синим своим сюртуком</a:t>
            </a:r>
          </a:p>
          <a:p>
            <a:pPr algn="ctr"/>
            <a:r>
              <a:rPr lang="ru-RU" dirty="0">
                <a:solidFill>
                  <a:srgbClr val="1E1BFF"/>
                </a:solidFill>
                <a:latin typeface="Helvetica"/>
              </a:rPr>
              <a:t>И шапочкой синей гордится...</a:t>
            </a:r>
            <a:endParaRPr lang="ru-RU" b="0" dirty="0">
              <a:solidFill>
                <a:srgbClr val="1E1BFF"/>
              </a:solidFill>
              <a:effectLst/>
              <a:latin typeface="Helvetica"/>
            </a:endParaRPr>
          </a:p>
        </p:txBody>
      </p:sp>
      <p:pic>
        <p:nvPicPr>
          <p:cNvPr id="2050" name="Picture 2" descr="https://image.jimcdn.com/app/cms/image/transf/none/path/sf278732f8691ebec/image/i099bae95c5d0de7c/version/1481130648/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00" y="1565702"/>
            <a:ext cx="6796565" cy="425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568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40766" y="699716"/>
            <a:ext cx="5494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E1BFF"/>
                </a:solidFill>
                <a:latin typeface="Helvetica"/>
              </a:rPr>
              <a:t>Красногрудый, чернокрылый,</a:t>
            </a:r>
          </a:p>
          <a:p>
            <a:pPr algn="ctr"/>
            <a:r>
              <a:rPr lang="ru-RU" dirty="0">
                <a:solidFill>
                  <a:srgbClr val="1E1BFF"/>
                </a:solidFill>
                <a:latin typeface="Helvetica"/>
              </a:rPr>
              <a:t>Любит зёрнышки клевать,</a:t>
            </a:r>
          </a:p>
          <a:p>
            <a:pPr algn="ctr"/>
            <a:r>
              <a:rPr lang="ru-RU" dirty="0">
                <a:solidFill>
                  <a:srgbClr val="1E1BFF"/>
                </a:solidFill>
                <a:latin typeface="Helvetica"/>
              </a:rPr>
              <a:t>С первым снегом на рябине</a:t>
            </a:r>
          </a:p>
          <a:p>
            <a:pPr algn="ctr"/>
            <a:r>
              <a:rPr lang="ru-RU" dirty="0">
                <a:solidFill>
                  <a:srgbClr val="1E1BFF"/>
                </a:solidFill>
                <a:latin typeface="Helvetica"/>
              </a:rPr>
              <a:t>Он появится опять.</a:t>
            </a:r>
            <a:endParaRPr lang="ru-RU" b="0" dirty="0">
              <a:solidFill>
                <a:srgbClr val="1E1BFF"/>
              </a:solidFill>
              <a:effectLst/>
              <a:latin typeface="Helvetica"/>
            </a:endParaRPr>
          </a:p>
        </p:txBody>
      </p:sp>
      <p:pic>
        <p:nvPicPr>
          <p:cNvPr id="3074" name="Picture 2" descr="https://image.jimcdn.com/app/cms/image/transf/dimension=409x10000:format=png/path/sf278732f8691ebec/image/i8ee999cfd8ef2d73/version/1481129416/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78" y="1198658"/>
            <a:ext cx="5820859" cy="499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384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71677" y="61777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1E1BFF"/>
                </a:solidFill>
                <a:latin typeface="Helvetica"/>
              </a:rPr>
              <a:t>Птичка-невеличка</a:t>
            </a:r>
          </a:p>
          <a:p>
            <a:pPr algn="ctr"/>
            <a:r>
              <a:rPr lang="ru-RU" dirty="0">
                <a:solidFill>
                  <a:srgbClr val="1E1BFF"/>
                </a:solidFill>
                <a:latin typeface="Helvetica"/>
              </a:rPr>
              <a:t>Ножки имеет</a:t>
            </a:r>
          </a:p>
          <a:p>
            <a:pPr algn="ctr"/>
            <a:r>
              <a:rPr lang="ru-RU" dirty="0">
                <a:solidFill>
                  <a:srgbClr val="1E1BFF"/>
                </a:solidFill>
                <a:latin typeface="Helvetica"/>
              </a:rPr>
              <a:t>А ходить не умеет.</a:t>
            </a:r>
          </a:p>
          <a:p>
            <a:pPr algn="ctr"/>
            <a:r>
              <a:rPr lang="ru-RU" dirty="0">
                <a:solidFill>
                  <a:srgbClr val="1E1BFF"/>
                </a:solidFill>
                <a:latin typeface="Helvetica"/>
              </a:rPr>
              <a:t>Хочет сделать шажок</a:t>
            </a:r>
          </a:p>
          <a:p>
            <a:pPr algn="ctr"/>
            <a:r>
              <a:rPr lang="ru-RU" dirty="0">
                <a:solidFill>
                  <a:srgbClr val="1E1BFF"/>
                </a:solidFill>
                <a:latin typeface="Helvetica"/>
              </a:rPr>
              <a:t>- Получается прыжок.</a:t>
            </a:r>
            <a:endParaRPr lang="ru-RU" b="0" dirty="0">
              <a:solidFill>
                <a:srgbClr val="1E1BFF"/>
              </a:solidFill>
              <a:effectLst/>
              <a:latin typeface="Helvetica"/>
            </a:endParaRPr>
          </a:p>
        </p:txBody>
      </p:sp>
      <p:pic>
        <p:nvPicPr>
          <p:cNvPr id="4098" name="Picture 2" descr="https://image.jimcdn.com/app/cms/image/transf/dimension=371x10000:format=png/path/sf278732f8691ebec/image/ia21f3416c94d9b41/version/1481129550/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858063"/>
            <a:ext cx="6094095" cy="517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761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59140" y="65813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1E1BFF"/>
                </a:solidFill>
                <a:latin typeface="Helvetica"/>
              </a:rPr>
              <a:t>Всю ночь летает -</a:t>
            </a:r>
          </a:p>
          <a:p>
            <a:pPr algn="ctr"/>
            <a:r>
              <a:rPr lang="ru-RU" dirty="0">
                <a:solidFill>
                  <a:srgbClr val="1E1BFF"/>
                </a:solidFill>
                <a:latin typeface="Helvetica"/>
              </a:rPr>
              <a:t>Мышей добывает.</a:t>
            </a:r>
          </a:p>
          <a:p>
            <a:pPr algn="ctr"/>
            <a:r>
              <a:rPr lang="ru-RU" dirty="0">
                <a:solidFill>
                  <a:srgbClr val="1E1BFF"/>
                </a:solidFill>
                <a:latin typeface="Helvetica"/>
              </a:rPr>
              <a:t>А станет светло -</a:t>
            </a:r>
          </a:p>
          <a:p>
            <a:pPr algn="ctr"/>
            <a:r>
              <a:rPr lang="ru-RU" dirty="0">
                <a:solidFill>
                  <a:srgbClr val="1E1BFF"/>
                </a:solidFill>
                <a:latin typeface="Helvetica"/>
              </a:rPr>
              <a:t>Спать летит в дупло.</a:t>
            </a:r>
            <a:endParaRPr lang="ru-RU" b="0" dirty="0">
              <a:solidFill>
                <a:srgbClr val="1E1BFF"/>
              </a:solidFill>
              <a:effectLst/>
              <a:latin typeface="Helvetica"/>
            </a:endParaRPr>
          </a:p>
        </p:txBody>
      </p:sp>
      <p:pic>
        <p:nvPicPr>
          <p:cNvPr id="5122" name="Picture 2" descr="https://image.jimcdn.com/app/cms/image/transf/dimension=523x10000:format=png/path/sf278732f8691ebec/image/i56922ea61c6786be/version/1481132574/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91" y="658130"/>
            <a:ext cx="4241496" cy="543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01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61291" y="793940"/>
            <a:ext cx="42817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E1BFF"/>
                </a:solidFill>
                <a:latin typeface="Helvetica"/>
              </a:rPr>
              <a:t>Кто в беретке ярко-красной,</a:t>
            </a:r>
          </a:p>
          <a:p>
            <a:pPr algn="ctr"/>
            <a:r>
              <a:rPr lang="ru-RU" dirty="0">
                <a:solidFill>
                  <a:srgbClr val="1E1BFF"/>
                </a:solidFill>
                <a:latin typeface="Helvetica"/>
              </a:rPr>
              <a:t>В черной курточке атласной?</a:t>
            </a:r>
          </a:p>
          <a:p>
            <a:pPr algn="ctr"/>
            <a:r>
              <a:rPr lang="ru-RU" dirty="0">
                <a:solidFill>
                  <a:srgbClr val="1E1BFF"/>
                </a:solidFill>
                <a:latin typeface="Helvetica"/>
              </a:rPr>
              <a:t>На меня он не глядит,</a:t>
            </a:r>
          </a:p>
          <a:p>
            <a:pPr algn="ctr"/>
            <a:r>
              <a:rPr lang="ru-RU" dirty="0">
                <a:solidFill>
                  <a:srgbClr val="1E1BFF"/>
                </a:solidFill>
                <a:latin typeface="Helvetica"/>
              </a:rPr>
              <a:t>Всё стучит, стучит, стучит.</a:t>
            </a:r>
            <a:endParaRPr lang="ru-RU" b="0" dirty="0">
              <a:solidFill>
                <a:srgbClr val="1E1BFF"/>
              </a:solidFill>
              <a:effectLst/>
              <a:latin typeface="Helvetica"/>
            </a:endParaRPr>
          </a:p>
        </p:txBody>
      </p:sp>
      <p:pic>
        <p:nvPicPr>
          <p:cNvPr id="6146" name="Picture 2" descr="https://image.jimcdn.com/app/cms/image/transf/dimension=431x10000:format=png/path/sf278732f8691ebec/image/ifc60a0f99ffed18f/version/1481132211/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18" y="143224"/>
            <a:ext cx="4424376" cy="612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726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43238" y="61433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1E1BFF"/>
                </a:solidFill>
                <a:latin typeface="Helvetica"/>
              </a:rPr>
              <a:t>Непоседа пёстрая,</a:t>
            </a:r>
          </a:p>
          <a:p>
            <a:pPr algn="ctr"/>
            <a:r>
              <a:rPr lang="ru-RU" dirty="0">
                <a:solidFill>
                  <a:srgbClr val="1E1BFF"/>
                </a:solidFill>
                <a:latin typeface="Helvetica"/>
              </a:rPr>
              <a:t>Птица длиннохвостая,</a:t>
            </a:r>
          </a:p>
          <a:p>
            <a:pPr algn="ctr"/>
            <a:r>
              <a:rPr lang="ru-RU" dirty="0">
                <a:solidFill>
                  <a:srgbClr val="1E1BFF"/>
                </a:solidFill>
                <a:latin typeface="Helvetica"/>
              </a:rPr>
              <a:t>Птица говорливая,</a:t>
            </a:r>
          </a:p>
          <a:p>
            <a:pPr algn="ctr"/>
            <a:r>
              <a:rPr lang="ru-RU" dirty="0">
                <a:solidFill>
                  <a:srgbClr val="1E1BFF"/>
                </a:solidFill>
                <a:latin typeface="Helvetica"/>
              </a:rPr>
              <a:t>Самая болтливая.</a:t>
            </a:r>
          </a:p>
          <a:p>
            <a:pPr algn="ctr"/>
            <a:r>
              <a:rPr lang="ru-RU" dirty="0">
                <a:solidFill>
                  <a:srgbClr val="1E1BFF"/>
                </a:solidFill>
                <a:latin typeface="Helvetica"/>
              </a:rPr>
              <a:t>Вещунья белобока,</a:t>
            </a:r>
          </a:p>
          <a:p>
            <a:pPr algn="ctr"/>
            <a:r>
              <a:rPr lang="ru-RU" dirty="0">
                <a:solidFill>
                  <a:srgbClr val="1E1BFF"/>
                </a:solidFill>
                <a:latin typeface="Helvetica"/>
              </a:rPr>
              <a:t>А зовут её ...</a:t>
            </a:r>
            <a:endParaRPr lang="ru-RU" b="0" dirty="0">
              <a:solidFill>
                <a:srgbClr val="1E1BFF"/>
              </a:solidFill>
              <a:effectLst/>
              <a:latin typeface="Helvetica"/>
            </a:endParaRPr>
          </a:p>
        </p:txBody>
      </p:sp>
      <p:pic>
        <p:nvPicPr>
          <p:cNvPr id="7170" name="Picture 2" descr="https://image.jimcdn.com/app/cms/image/transf/dimension=401x10000:format=png/path/sf278732f8691ebec/image/i321e9d6278d1ad72/version/1481138851/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330" y="417761"/>
            <a:ext cx="3160119" cy="583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5953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</TotalTime>
  <Words>177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Презентация( для детей с ОВЗ)  к уроку «Окружающий природный мир» Цель урока: Расширить знание детей о птицах. Закрепить знание о птицах , зимующих в наших краях . Воспитывать заботливое отношение к ним.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Пользователь Windows</cp:lastModifiedBy>
  <cp:revision>44</cp:revision>
  <dcterms:created xsi:type="dcterms:W3CDTF">2013-11-19T05:52:05Z</dcterms:created>
  <dcterms:modified xsi:type="dcterms:W3CDTF">2019-10-04T20:09:04Z</dcterms:modified>
</cp:coreProperties>
</file>