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7" r:id="rId2"/>
    <p:sldId id="258" r:id="rId3"/>
    <p:sldId id="260" r:id="rId4"/>
    <p:sldId id="261" r:id="rId5"/>
    <p:sldId id="262" r:id="rId6"/>
    <p:sldId id="295" r:id="rId7"/>
    <p:sldId id="263" r:id="rId8"/>
    <p:sldId id="266" r:id="rId9"/>
    <p:sldId id="265" r:id="rId10"/>
    <p:sldId id="268" r:id="rId11"/>
    <p:sldId id="264" r:id="rId12"/>
    <p:sldId id="292" r:id="rId13"/>
    <p:sldId id="284" r:id="rId14"/>
    <p:sldId id="271" r:id="rId15"/>
    <p:sldId id="274" r:id="rId16"/>
    <p:sldId id="285" r:id="rId17"/>
    <p:sldId id="279" r:id="rId18"/>
    <p:sldId id="275" r:id="rId19"/>
    <p:sldId id="277" r:id="rId20"/>
    <p:sldId id="273" r:id="rId21"/>
    <p:sldId id="278" r:id="rId22"/>
    <p:sldId id="281" r:id="rId23"/>
    <p:sldId id="267" r:id="rId24"/>
    <p:sldId id="283" r:id="rId25"/>
    <p:sldId id="269" r:id="rId26"/>
    <p:sldId id="270" r:id="rId27"/>
    <p:sldId id="290" r:id="rId28"/>
    <p:sldId id="288" r:id="rId29"/>
    <p:sldId id="293" r:id="rId30"/>
    <p:sldId id="276" r:id="rId31"/>
    <p:sldId id="286" r:id="rId32"/>
    <p:sldId id="289" r:id="rId33"/>
    <p:sldId id="282" r:id="rId34"/>
    <p:sldId id="294" r:id="rId35"/>
    <p:sldId id="287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14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муза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611560" y="764704"/>
            <a:ext cx="2476229" cy="53285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C:\Documents and Settings\Ирина Алексеевна\Мои документы\Мои рисунки\Акрополь стилизов. 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548680"/>
            <a:ext cx="157857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1" descr="C:\Documents and Settings\Ирина Алексеевна\Мои документы\Мои рисунки\Акрополь стилизов. 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1" y="548680"/>
            <a:ext cx="245556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6165304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Олифирова</a:t>
            </a:r>
            <a:r>
              <a:rPr lang="ru-RU" sz="1100" b="0" dirty="0" smtClean="0">
                <a:solidFill>
                  <a:srgbClr val="542804"/>
                </a:solidFill>
                <a:latin typeface="Monotype Corsiva" pitchFamily="66" charset="0"/>
              </a:rPr>
              <a:t> </a:t>
            </a:r>
            <a:r>
              <a:rPr lang="ru-RU" sz="1100" b="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Т.И. </a:t>
            </a:r>
            <a:endParaRPr lang="ru-RU" sz="1100" b="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http://img0.liveinternet.ru/images/attach/b/4/104/210/104210872_large_olivka03.png"/>
          <p:cNvPicPr/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596336" y="5733256"/>
            <a:ext cx="1008112" cy="60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G:\&#1089;&#1077;&#1084;&#1080;&#1085;&#1072;&#1088;%20%20&#1091;&#1095;&#1080;&#1090;&#1077;&#1083;&#1077;&#1081;%20&#1080;&#1079;&#1086;\&#1084;%20&#1089;&#1080;&#1090;&#1072;&#1082;&#1080;.mp3" TargetMode="Externa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Relationship Id="rId9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89;&#1077;&#1084;&#1080;&#1085;&#1072;&#1088;%20%20&#1091;&#1095;&#1080;&#1090;&#1077;&#1083;&#1077;&#1081;%20&#1080;&#1079;&#1086;\&#1073;&#1091;&#1079;&#1091;&#1082;&#1080;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3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261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Палитра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 хорошего  настроения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1028" name="Picture 4" descr="http://tapenik.ru/dizain/izo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08452">
            <a:off x="2220063" y="2358835"/>
            <a:ext cx="4917579" cy="3393131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6012160" y="4077072"/>
            <a:ext cx="648072" cy="64807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436096" y="3068960"/>
            <a:ext cx="648072" cy="64807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427984" y="2564904"/>
            <a:ext cx="648072" cy="6480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16016" y="5301208"/>
            <a:ext cx="648072" cy="648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275856" y="2420888"/>
            <a:ext cx="648072" cy="64807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843808" y="3429000"/>
            <a:ext cx="648072" cy="648072"/>
          </a:xfrm>
          <a:prstGeom prst="ellipse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491880" y="4509120"/>
            <a:ext cx="648072" cy="648072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772816"/>
            <a:ext cx="8686800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Как называется искусство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 росписи ваз?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Где изготавливали вазы? 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3082354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Искусство вазописи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 Древней Греции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33794" name="Picture 2" descr="http://100grt.ru/wp-content/uploads/2011/08/002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2564904"/>
            <a:ext cx="2304256" cy="290994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3796" name="Picture 4" descr="http://1.bp.blogspot.com/-11QKILIeWWo/VbA1elREUhI/AAAAAAAABnU/ZR6EvodmQ7c/s1600/AH1L15Exe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60232" y="2204864"/>
            <a:ext cx="1944216" cy="297280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3798" name="Picture 6" descr="http://img-fotki.yandex.ru/get/4137/185733802.5c/0_b2c9f_266e34fa_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920" y="3356992"/>
            <a:ext cx="1878059" cy="280831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4283968" y="4077072"/>
            <a:ext cx="2284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ungsuh" pitchFamily="18" charset="-127"/>
                <a:ea typeface="Gungsuh" pitchFamily="18" charset="-127"/>
              </a:rPr>
              <a:t>?</a:t>
            </a:r>
            <a:endParaRPr lang="ru-RU" sz="9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95937" y="548680"/>
            <a:ext cx="4752528" cy="514568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14342" name="Picture 6" descr="http://www.santoriniwedding.biz/images/stories/kerameikos/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785794"/>
            <a:ext cx="5929354" cy="3952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42910" y="4797152"/>
            <a:ext cx="78895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Ремесленный квартал –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Керамик в Афинах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ds03.infourok.ru/uploads/ex/06dd/0005851c-352b6924/img10.jpg"/>
          <p:cNvPicPr>
            <a:picLocks noChangeAspect="1" noChangeArrowheads="1"/>
          </p:cNvPicPr>
          <p:nvPr/>
        </p:nvPicPr>
        <p:blipFill>
          <a:blip r:embed="rId2" cstate="email">
            <a:grayscl/>
          </a:blip>
          <a:srcRect/>
          <a:stretch>
            <a:fillRect/>
          </a:stretch>
        </p:blipFill>
        <p:spPr bwMode="auto">
          <a:xfrm>
            <a:off x="755576" y="692696"/>
            <a:ext cx="7704856" cy="5571979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65175"/>
            <a:ext cx="8229600" cy="10080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Амфора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627784" y="1916832"/>
            <a:ext cx="3600450" cy="387826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- большой сосуд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с двумя ручками для хранения вина, масла, сыпучих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веществ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29698" name="Picture 2" descr="http://ru9.anyfad.com/items/t1@9e683e12-ad80-4fb8-96fe-2a7ff70a3f2c/Grecheskaya-Amfor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00" y="1772816"/>
            <a:ext cx="2177839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700" name="Picture 4" descr="http://7iskusstv.com/2012/Nomer6/EsPasternak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412776"/>
            <a:ext cx="1816627" cy="410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Лекиф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268760"/>
            <a:ext cx="8388424" cy="15446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- сосуд для масла, благовоний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31748" name="Picture 4" descr="http://images.myshared.ru/1275081/slide_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2348880"/>
            <a:ext cx="2016224" cy="3790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4" descr="http://images.myshared.ru/1275081/slide_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6" y="2276872"/>
            <a:ext cx="2174642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4" descr="http://images.myshared.ru/1275081/slide_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888" y="2204864"/>
            <a:ext cx="1901011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9941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Гидрия 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1052736"/>
            <a:ext cx="8712968" cy="50734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- сосуд, кувшин для воды, который иногда также  использовался как урна для хранения пепла усопших.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http://100grt.ru/wp-content/uploads/2011/08/002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00246" y="2780928"/>
            <a:ext cx="2280775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http://images.metmuseum.org/crdimages/gr/web-large/DP2783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5" y="2770704"/>
            <a:ext cx="2376264" cy="3394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333375"/>
            <a:ext cx="7618040" cy="114300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Пелика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4" name="Picture 6" descr="пелика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87624" y="2420888"/>
            <a:ext cx="2736304" cy="3527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55576" y="1268760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- двуручный ритуальный сосуд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каплевидной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 формы 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33794" name="Picture 2" descr="http://allforchildren.ru/artenc/img/003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2420887"/>
            <a:ext cx="2664296" cy="3552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8229600" cy="114300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Килик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341438"/>
            <a:ext cx="8208912" cy="434816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- изящная ваза для питья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34818" name="Picture 2" descr="http://fs00.infourok.ru/images/doc/145/167903/640/img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6096" y="2636912"/>
            <a:ext cx="2880320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820" name="Picture 4" descr="https://pp.vk.me/c413918/v413918994/59c1/OM9W8KAeTa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2420888"/>
            <a:ext cx="4392488" cy="2465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8229600" cy="114300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Киаф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196975"/>
            <a:ext cx="8964488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- сосуд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с одной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ручкой, напоминающий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по форме современную чашку</a:t>
            </a:r>
            <a:r>
              <a:rPr lang="ru-RU" dirty="0" smtClean="0">
                <a:latin typeface="Gungsuh" pitchFamily="18" charset="-127"/>
                <a:ea typeface="Gungsuh" pitchFamily="18" charset="-127"/>
              </a:rPr>
              <a:t>. </a:t>
            </a:r>
            <a:endParaRPr lang="ru-RU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35842" name="Picture 2" descr="http://player.myshared.ru/783644/data/images/img1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852936"/>
            <a:ext cx="2304256" cy="31470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844" name="Picture 4" descr="http://www.graycell.ru/picture/big/kia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2996952"/>
            <a:ext cx="2986519" cy="29865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564088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Что одному</a:t>
            </a:r>
            <a:br>
              <a:rPr lang="ru-RU" sz="6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</a:br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 не под силу, </a:t>
            </a:r>
            <a:br>
              <a:rPr lang="ru-RU" sz="6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</a:br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то легко коллективу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4" y="404813"/>
            <a:ext cx="7402016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Кратер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196752"/>
            <a:ext cx="8208912" cy="13684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-античный сосуд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 для смешивания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Gungsuh" pitchFamily="18" charset="-127"/>
              <a:ea typeface="Gungsuh" pitchFamily="18" charset="-127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вина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с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водой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4" name="Picture 8" descr="евфрони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55576" y="2708920"/>
            <a:ext cx="2952328" cy="3434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14" descr="кратер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788024" y="2708920"/>
            <a:ext cx="3712717" cy="3457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1" y="1557338"/>
            <a:ext cx="4032447" cy="45259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- чаша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для питья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Gungsuh" pitchFamily="18" charset="-127"/>
              <a:ea typeface="Gungsuh" pitchFamily="18" charset="-127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на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низкой ножке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Gungsuh" pitchFamily="18" charset="-127"/>
              <a:ea typeface="Gungsuh" pitchFamily="18" charset="-127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с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двумя горизонтально расположенными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ручками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476250"/>
            <a:ext cx="8064896" cy="114300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Скифос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 (кубок Геракла)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36866" name="Picture 2" descr="http://rockn.ru/images/image0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2204864"/>
            <a:ext cx="3744416" cy="28165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55576" y="4509120"/>
            <a:ext cx="7572428" cy="41341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В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IV-V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в. до н.э. величайшего совершенства достигло искусство художников Древней Греции, которые украшали глиняные вазы.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4340" name="Picture 4" descr="http://player.myshared.ru/1165126/data/images/img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692697"/>
            <a:ext cx="4948913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83568" y="332657"/>
            <a:ext cx="3813820" cy="1296143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В </a:t>
            </a:r>
            <a:r>
              <a:rPr lang="en-US" sz="2000" dirty="0" smtClean="0">
                <a:latin typeface="Gungsuh" pitchFamily="18" charset="-127"/>
                <a:ea typeface="Gungsuh" pitchFamily="18" charset="-127"/>
              </a:rPr>
              <a:t>IV</a:t>
            </a:r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 веке до н. э. рисунки на вазах исполняли в чернофигурной технике.</a:t>
            </a:r>
            <a:endParaRPr lang="ru-RU" sz="20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5025" y="836711"/>
            <a:ext cx="4041775" cy="1080121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3600" dirty="0" smtClean="0">
                <a:latin typeface="Gungsuh" pitchFamily="18" charset="-127"/>
                <a:ea typeface="Gungsuh" pitchFamily="18" charset="-127"/>
              </a:rPr>
              <a:t>В  конце </a:t>
            </a:r>
            <a:r>
              <a:rPr lang="en-US" sz="3600" dirty="0" smtClean="0">
                <a:latin typeface="Gungsuh" pitchFamily="18" charset="-127"/>
                <a:ea typeface="Gungsuh" pitchFamily="18" charset="-127"/>
              </a:rPr>
              <a:t>V</a:t>
            </a:r>
            <a:r>
              <a:rPr lang="ru-RU" sz="3600" dirty="0" smtClean="0">
                <a:latin typeface="Gungsuh" pitchFamily="18" charset="-127"/>
                <a:ea typeface="Gungsuh" pitchFamily="18" charset="-127"/>
              </a:rPr>
              <a:t> века до н. э. на смену чернофигурной технике приходит </a:t>
            </a:r>
            <a:r>
              <a:rPr lang="ru-RU" sz="3600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краснофигурная.</a:t>
            </a:r>
          </a:p>
          <a:p>
            <a:endParaRPr lang="ru-RU" dirty="0"/>
          </a:p>
        </p:txBody>
      </p:sp>
      <p:pic>
        <p:nvPicPr>
          <p:cNvPr id="50178" name="Picture 2" descr="http://ancientrome.ru/art/artwork/ceramics/gr/c00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3573016"/>
            <a:ext cx="1800200" cy="241098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softEdge rad="127000"/>
          </a:effectLst>
        </p:spPr>
      </p:pic>
      <p:pic>
        <p:nvPicPr>
          <p:cNvPr id="50182" name="Picture 6" descr="http://900igr.net/datas/istorija/Antichnaja-Gretsija/0024-024-Kili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1772816"/>
            <a:ext cx="2352262" cy="151216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0184" name="Picture 8" descr="http://photoudom.ru/photo/86/865a97c0d212463b332391da3b367c47.jpg"/>
          <p:cNvPicPr>
            <a:picLocks noChangeAspect="1" noChangeArrowheads="1"/>
          </p:cNvPicPr>
          <p:nvPr/>
        </p:nvPicPr>
        <p:blipFill>
          <a:blip r:embed="rId4" cstate="email"/>
          <a:srcRect r="-1286"/>
          <a:stretch>
            <a:fillRect/>
          </a:stretch>
        </p:blipFill>
        <p:spPr bwMode="auto">
          <a:xfrm>
            <a:off x="5940152" y="1772816"/>
            <a:ext cx="1728192" cy="156617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softEdge rad="127000"/>
          </a:effectLst>
        </p:spPr>
      </p:pic>
      <p:pic>
        <p:nvPicPr>
          <p:cNvPr id="50186" name="Picture 10" descr="https://studfiles.net/html/2706/534/html_bsGvFUI74n.eGOA/img-wQwuJa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80112" y="3645024"/>
            <a:ext cx="2448272" cy="230953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1560" y="620689"/>
            <a:ext cx="3816424" cy="360040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Чернофигурный стиль -</a:t>
            </a:r>
            <a:r>
              <a:rPr lang="ru-RU" sz="2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изображения людей и животных были покрыты лаком и после обжига получались черными силуэтами, которые четко выделялись на фоне оранжево-красной глины.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dirty="0" smtClean="0">
              <a:ln>
                <a:solidFill>
                  <a:schemeClr val="accent6">
                    <a:lumMod val="5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2204864"/>
            <a:ext cx="4104456" cy="4032448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25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Краснофигурный стиль - </a:t>
            </a:r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заключался в том, что мастер обводил кисточкой контуры фигур и наносил птичьем пером складки одежды, мускулы и черты лица, а все свободное от изображения пространство вазы покрывал лаком.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Times New Roman" pitchFamily="18" charset="0"/>
              </a:rPr>
              <a:t>«Что я видел в Эрмитаже»</a:t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Times New Roman" pitchFamily="18" charset="0"/>
              </a:rPr>
            </a:br>
            <a:r>
              <a:rPr lang="ru-RU" sz="36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683568" y="1340768"/>
            <a:ext cx="4032448" cy="4104803"/>
          </a:xfrm>
        </p:spPr>
        <p:txBody>
          <a:bodyPr numCol="1"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Прекрасные эти античные вазы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Понравились нам почему-то не сразу.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«Подумаешь, вазы!» — подумали мы.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Другим были заняты наши умы.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Сначала на них мы взглянули, скучая,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Потом мы к одной пригляделись случайно,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Потом загляделись…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И может быть, час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Никак не могли оторваться от ваз.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…То вазы-гиганты,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То карлики вазы,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И каждая ваза – с рисунком рассказом!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…Герой в колеснице идёт на войну.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Плывут аргонавты в чужую страну.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 Персей убивает медузу Горгону.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6400" b="1" dirty="0" smtClean="0"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5500" b="1" dirty="0" smtClean="0"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5500" b="1" dirty="0" smtClean="0"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5500" b="1" dirty="0" smtClean="0"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5500" b="1" dirty="0" smtClean="0"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5500" b="1" dirty="0" smtClean="0"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5500" b="1" dirty="0" smtClean="0"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5500" b="1" dirty="0" smtClean="0"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5500" b="1" dirty="0" smtClean="0"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5500" b="1" dirty="0" smtClean="0"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5500" b="1" dirty="0" smtClean="0"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5733256"/>
            <a:ext cx="14816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Олег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Тарутин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1412776"/>
            <a:ext cx="3816424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Афина Паллада диктует законы.</a:t>
            </a:r>
          </a:p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Сражается с Гектором грозный Ахилл</a:t>
            </a:r>
          </a:p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(и Гектор, как видно, лишается сил)…</a:t>
            </a:r>
          </a:p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А вот Артемида, богиня охоты,</a:t>
            </a:r>
          </a:p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Из меткого лука стреляет в кого-то.</a:t>
            </a:r>
          </a:p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А это на лире играет Орфей.</a:t>
            </a:r>
          </a:p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А это вручают спортивный трофей.</a:t>
            </a:r>
          </a:p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А вот – Одиссей, подающий советы.</a:t>
            </a:r>
          </a:p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А это – кентавры…</a:t>
            </a:r>
          </a:p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А это…</a:t>
            </a:r>
          </a:p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А это…</a:t>
            </a:r>
          </a:p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Но мы описать и не пробуем враз</a:t>
            </a:r>
          </a:p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Крупнейшую в мире коллекцию ваз.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s-media-cache-ak0.pinimg.com/736x/44/e7/7b/44e77bb417b0e40edbef75466fb32c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3284984"/>
            <a:ext cx="2376264" cy="2868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16" descr="https://www.awesomestories.com/images/user/0f0ba3654005786cbaffcf7f7876ce9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3501008"/>
            <a:ext cx="3592600" cy="24908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0" descr="https://www.nlm.nih.gov/hmd/greek/popup/images/chiron-achilles_detai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616" y="692696"/>
            <a:ext cx="3240360" cy="2393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www.artetmer.com/uploads/images/Gallery/Sirenes/Ulysse-sirenes-Vas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836712"/>
            <a:ext cx="3368201" cy="2265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5004049" y="908720"/>
            <a:ext cx="3456383" cy="554461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Горлышко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(небо)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Тулово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(земля, где были люди)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Низ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(хаос)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1026" name="Picture 2" descr="https://arhivurokov.ru/kopilka/up/html/2017/05/21/k_592183084d402/417337_2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908720"/>
            <a:ext cx="3294846" cy="5192688"/>
          </a:xfrm>
          <a:prstGeom prst="roundRect">
            <a:avLst/>
          </a:prstGeom>
          <a:noFill/>
          <a:effectLst>
            <a:softEdge rad="127000"/>
          </a:effec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2555776" y="1340768"/>
            <a:ext cx="2520280" cy="504056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2123728" y="5013176"/>
            <a:ext cx="2952328" cy="648072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771800" y="3429000"/>
            <a:ext cx="2304256" cy="72008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944944" cy="8640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Times New Roman" pitchFamily="18" charset="0"/>
              </a:rPr>
              <a:t>Греческие орнаменты:     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Times New Roman" pitchFamily="18" charset="0"/>
              </a:rPr>
              <a:t> 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  <a:cs typeface="Times New Roman" pitchFamily="18" charset="0"/>
            </a:endParaRPr>
          </a:p>
        </p:txBody>
      </p:sp>
      <p:pic>
        <p:nvPicPr>
          <p:cNvPr id="33794" name="Picture 2" descr="Image8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439102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Image9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5176763" cy="91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Image10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32856"/>
            <a:ext cx="4608512" cy="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Image11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301208"/>
            <a:ext cx="43910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0192" y="119675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Times New Roman" pitchFamily="18" charset="0"/>
              </a:rPr>
              <a:t>Меандр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4077072"/>
            <a:ext cx="2767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Times New Roman" pitchFamily="18" charset="0"/>
              </a:rPr>
              <a:t>Пальметта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2204864"/>
            <a:ext cx="1556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Times New Roman" pitchFamily="18" charset="0"/>
              </a:rPr>
              <a:t>Волна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517232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Times New Roman" pitchFamily="18" charset="0"/>
              </a:rPr>
              <a:t>Бутон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Times New Roman" pitchFamily="18" charset="0"/>
              </a:rPr>
              <a:t>лотоса</a:t>
            </a:r>
          </a:p>
        </p:txBody>
      </p:sp>
      <p:pic>
        <p:nvPicPr>
          <p:cNvPr id="11" name="Picture 2" descr="Image8"/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4536504" cy="108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39262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88640" y="404664"/>
            <a:ext cx="11521280" cy="230425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Юные археологи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8194" name="Picture 2" descr="http://profession.winmon.ru/img/arh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2204864"/>
            <a:ext cx="3879381" cy="4049026"/>
          </a:xfrm>
          <a:prstGeom prst="rect">
            <a:avLst/>
          </a:prstGeom>
          <a:noFill/>
        </p:spPr>
      </p:pic>
      <p:pic>
        <p:nvPicPr>
          <p:cNvPr id="4" name="Picture 2" descr="http://profession.winmon.ru/img/arh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4067944" y="2276872"/>
            <a:ext cx="3879381" cy="4049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9505056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Ювелирное  украшение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Древнего  Египта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51520" y="4725144"/>
            <a:ext cx="8352928" cy="15994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Определите,  что это за украшение,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 Кому оно могло принадлежать.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Какие знаки использовал ювелир.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27652" name="Picture 4" descr="Ювелирное искусство древнего Египта (73 работ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832" y="1700808"/>
            <a:ext cx="3528392" cy="299207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fotohomka.ru/images/Nov/04/b3266e2568e3ef6b685df5765f9672c4/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692696"/>
            <a:ext cx="1800200" cy="252028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" name="Рисунок 3" descr="http://www.archart.it/wp-content/uploads/2011/05/Kyathos.jpg"/>
          <p:cNvPicPr/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971600" y="4293096"/>
            <a:ext cx="1800200" cy="1872208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http://ancientrome.ru/art/artwork/ceramics/gr/c0011.jpg"/>
          <p:cNvPicPr/>
          <p:nvPr/>
        </p:nvPicPr>
        <p:blipFill>
          <a:blip r:embed="rId4" cstate="email">
            <a:lum bright="-10000"/>
          </a:blip>
          <a:srcRect/>
          <a:stretch>
            <a:fillRect/>
          </a:stretch>
        </p:blipFill>
        <p:spPr bwMode="auto">
          <a:xfrm>
            <a:off x="6300192" y="764704"/>
            <a:ext cx="2160240" cy="2304256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http://www.hermitagemuseum.org/wps/wcm/connect/1282530d-5db7-4687-b01d-fdce0632027f/WOA_IMAGE_1.jpg?MOD=AJPERES&amp;CACHEID=75225e26-95f6-4c87-a555-1b667d5cfb23"/>
          <p:cNvPicPr/>
          <p:nvPr/>
        </p:nvPicPr>
        <p:blipFill>
          <a:blip r:embed="rId5" cstate="email">
            <a:lum bright="10000"/>
          </a:blip>
          <a:srcRect/>
          <a:stretch>
            <a:fillRect/>
          </a:stretch>
        </p:blipFill>
        <p:spPr bwMode="auto">
          <a:xfrm flipH="1">
            <a:off x="3995936" y="3717032"/>
            <a:ext cx="1440160" cy="2466002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http://muzei-mira.com/uploads/posts/2014-08/1408370229_arhaika-chasha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03848" y="692696"/>
            <a:ext cx="2736304" cy="1695249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http://s1.thingpic.com/images/kk/7rKRxDq6W7139Dg8AGaLxLMs.jpe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28184" y="4293096"/>
            <a:ext cx="2211420" cy="1880651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91680" y="328498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1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92" y="249289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3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4288" y="321297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5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688" y="378904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2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9992" y="314096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4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92280" y="3789040"/>
            <a:ext cx="360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6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otvet.imgsmail.ru/download/b9d1a0a83550d37b2dc06efe1ef66a02_s-218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94921" y="332656"/>
            <a:ext cx="4149079" cy="4149080"/>
          </a:xfrm>
          <a:prstGeom prst="ellipse">
            <a:avLst/>
          </a:prstGeom>
          <a:noFill/>
          <a:effectLst>
            <a:softEdge rad="317500"/>
          </a:effectLst>
        </p:spPr>
      </p:pic>
      <p:sp>
        <p:nvSpPr>
          <p:cNvPr id="6" name="Содержимое 5"/>
          <p:cNvSpPr>
            <a:spLocks noGrp="1"/>
          </p:cNvSpPr>
          <p:nvPr>
            <p:ph type="subTitle" idx="4294967295"/>
          </p:nvPr>
        </p:nvSpPr>
        <p:spPr>
          <a:xfrm>
            <a:off x="0" y="620688"/>
            <a:ext cx="7452320" cy="576064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Услышь молитвы, Афина, </a:t>
            </a:r>
          </a:p>
          <a:p>
            <a:pPr algn="ctr"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Gungsuh" pitchFamily="18" charset="-127"/>
              <a:ea typeface="Gungsuh" pitchFamily="18" charset="-127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Очами  печь охраняя. </a:t>
            </a:r>
          </a:p>
          <a:p>
            <a:pPr algn="ctr"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Gungsuh" pitchFamily="18" charset="-127"/>
              <a:ea typeface="Gungsuh" pitchFamily="18" charset="-127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Дай, чтобы вышли на славу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Горшки и бутылки и миски!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Чтоб обожглись хорошенько</a:t>
            </a:r>
          </a:p>
          <a:p>
            <a:pPr algn="ctr"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Gungsuh" pitchFamily="18" charset="-127"/>
              <a:ea typeface="Gungsuh" pitchFamily="18" charset="-127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И прибыли дали довольно.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274638"/>
            <a:ext cx="79208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Не боги горшки обжигают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683568" y="1196752"/>
            <a:ext cx="7546032" cy="4929411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Определить вид вазы и запишите его на подставке.</a:t>
            </a:r>
          </a:p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Выбрать технику исполнения росписи (краснофигурный или чернофигурный стиль)</a:t>
            </a:r>
          </a:p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Выбрать сюжет для своей вазы.</a:t>
            </a:r>
          </a:p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Дополнить вазу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  греческим орнаментом.</a:t>
            </a:r>
          </a:p>
          <a:p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73485"/>
            <a:ext cx="2843808" cy="2524475"/>
          </a:xfrm>
          <a:prstGeom prst="ellipse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emnyjles.narod.ru/Pober/Kentavr.jpg"/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539552" y="764704"/>
            <a:ext cx="2174731" cy="2160000"/>
          </a:xfrm>
          <a:prstGeom prst="ellipse">
            <a:avLst/>
          </a:prstGeom>
          <a:noFill/>
          <a:effectLst>
            <a:softEdge rad="31750"/>
          </a:effectLst>
        </p:spPr>
      </p:pic>
      <p:pic>
        <p:nvPicPr>
          <p:cNvPr id="6148" name="Picture 4" descr="https://regnum.ru/uploads/pictures/news/2016/06/21/regnum_picture_146650751437885_normal.jpg"/>
          <p:cNvPicPr>
            <a:picLocks noChangeAspect="1" noChangeArrowheads="1"/>
          </p:cNvPicPr>
          <p:nvPr/>
        </p:nvPicPr>
        <p:blipFill>
          <a:blip r:embed="rId4" cstate="email">
            <a:lum bright="20000" contrast="20000"/>
          </a:blip>
          <a:srcRect t="-9982"/>
          <a:stretch>
            <a:fillRect/>
          </a:stretch>
        </p:blipFill>
        <p:spPr bwMode="auto">
          <a:xfrm>
            <a:off x="2987824" y="692696"/>
            <a:ext cx="3456384" cy="2376024"/>
          </a:xfrm>
          <a:prstGeom prst="ellipse">
            <a:avLst/>
          </a:prstGeom>
          <a:noFill/>
          <a:effectLst>
            <a:softEdge rad="31750"/>
          </a:effectLst>
        </p:spPr>
      </p:pic>
      <p:pic>
        <p:nvPicPr>
          <p:cNvPr id="6150" name="Picture 6" descr="https://static8.depositphotos.com/1001029/858/v/950/depositphotos_8588294-stock-illustration-antique-greek-vases-set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3356992"/>
            <a:ext cx="2664296" cy="2520280"/>
          </a:xfrm>
          <a:prstGeom prst="ellipse">
            <a:avLst/>
          </a:prstGeom>
          <a:noFill/>
          <a:effectLst>
            <a:softEdge rad="31750"/>
          </a:effectLst>
        </p:spPr>
      </p:pic>
      <p:pic>
        <p:nvPicPr>
          <p:cNvPr id="6152" name="Picture 8" descr="http://cdn.a4y.biz/pics/2015-07/03/182904-8e296a067a37563370ded05f5a3bf3ec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32240" y="3356992"/>
            <a:ext cx="1728192" cy="2286310"/>
          </a:xfrm>
          <a:prstGeom prst="ellipse">
            <a:avLst/>
          </a:prstGeom>
          <a:noFill/>
          <a:effectLst>
            <a:softEdge rad="31750"/>
          </a:effectLst>
        </p:spPr>
      </p:pic>
      <p:pic>
        <p:nvPicPr>
          <p:cNvPr id="6154" name="Picture 10" descr="https://www.tampereclub.ru/uploads/posts/2011-09/1316104040_gerakl-02.jpg"/>
          <p:cNvPicPr>
            <a:picLocks noChangeAspect="1" noChangeArrowheads="1"/>
          </p:cNvPicPr>
          <p:nvPr/>
        </p:nvPicPr>
        <p:blipFill>
          <a:blip r:embed="rId7" cstate="email">
            <a:lum bright="-20000" contrast="30000"/>
          </a:blip>
          <a:srcRect/>
          <a:stretch>
            <a:fillRect/>
          </a:stretch>
        </p:blipFill>
        <p:spPr bwMode="auto">
          <a:xfrm>
            <a:off x="3347864" y="3861048"/>
            <a:ext cx="2877430" cy="1872208"/>
          </a:xfrm>
          <a:prstGeom prst="ellipse">
            <a:avLst/>
          </a:prstGeom>
          <a:noFill/>
        </p:spPr>
      </p:pic>
      <p:pic>
        <p:nvPicPr>
          <p:cNvPr id="6156" name="Picture 12" descr="https://thumbs.dreamstime.com/z/zeus-2804089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6588224" y="692696"/>
            <a:ext cx="1872208" cy="2246650"/>
          </a:xfrm>
          <a:prstGeom prst="ellipse">
            <a:avLst/>
          </a:prstGeom>
          <a:noFill/>
        </p:spPr>
      </p:pic>
      <p:pic>
        <p:nvPicPr>
          <p:cNvPr id="10" name="м сита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8028384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4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1556792"/>
            <a:ext cx="6264696" cy="3816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516216" y="1556792"/>
            <a:ext cx="2428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Gungsuh" pitchFamily="18" charset="-127"/>
                <a:ea typeface="Gungsuh" pitchFamily="18" charset="-127"/>
              </a:rPr>
              <a:t>?</a:t>
            </a:r>
            <a:endParaRPr lang="ru-RU" sz="9600" b="1" dirty="0"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43808" y="1772816"/>
            <a:ext cx="53640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ungsuh" pitchFamily="18" charset="-127"/>
                <a:ea typeface="Gungsuh" pitchFamily="18" charset="-127"/>
                <a:cs typeface="Arial" pitchFamily="34" charset="0"/>
              </a:rPr>
              <a:t>Мне   было интересно и все понятно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ungsuh" pitchFamily="18" charset="-127"/>
              <a:ea typeface="Gungsuh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ungsuh" pitchFamily="18" charset="-127"/>
                <a:ea typeface="Gungsuh" pitchFamily="18" charset="-127"/>
                <a:cs typeface="Arial" pitchFamily="34" charset="0"/>
              </a:rPr>
              <a:t>Мне было безразлично и что-то не понятно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ungsuh" pitchFamily="18" charset="-127"/>
              <a:ea typeface="Gungsuh" pitchFamily="18" charset="-127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  <a:t>Мне было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ungsuh" pitchFamily="18" charset="-127"/>
                <a:ea typeface="Gungsuh" pitchFamily="18" charset="-127"/>
                <a:cs typeface="Arial" pitchFamily="34" charset="0"/>
              </a:rPr>
              <a:t>не понятно и не интересно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843808" y="341456"/>
            <a:ext cx="48093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Arial" pitchFamily="34" charset="0"/>
              </a:rPr>
              <a:t>Рефлексия</a:t>
            </a:r>
            <a:endParaRPr kumimoji="0" lang="ru-RU" sz="6000" b="0" i="0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  <a:cs typeface="Arial" pitchFamily="34" charset="0"/>
            </a:endParaRPr>
          </a:p>
        </p:txBody>
      </p:sp>
      <p:pic>
        <p:nvPicPr>
          <p:cNvPr id="5" name="Рисунок 4" descr="https://st.depositphotos.com/2016173/1944/i/950/depositphotos_19443089-stock-photo-one-camomile-isolated-on-white.jpg"/>
          <p:cNvPicPr/>
          <p:nvPr/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 bwMode="auto">
          <a:xfrm>
            <a:off x="1547664" y="1700808"/>
            <a:ext cx="1219200" cy="12192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" name="Рисунок 5" descr="http://www.playcast.ru/uploads/2016/07/16/19305918.pn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4509120"/>
            <a:ext cx="134195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t2.depositphotos.com/1266001/5516/i/950/depositphotos_55167793-stock-photo-blue-cornflower-flower-isolated-on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648" y="3140968"/>
            <a:ext cx="1258484" cy="129277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267744" y="2130425"/>
            <a:ext cx="6190456" cy="2378695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Спасибо всем!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До свидания!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7704" y="1340768"/>
            <a:ext cx="504056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Рисунок 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99792" y="1484784"/>
            <a:ext cx="1440160" cy="72008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 descr="https://img.labirint.ru/images/comments_pic/1636/11_8b8e569b77a4cd3f5f1e2175d6968b86_147350661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00" y="476672"/>
            <a:ext cx="1979712" cy="2639616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30724" name="Picture 4" descr="Парфенон фото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52120" y="4365104"/>
            <a:ext cx="2900190" cy="1693387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30730" name="Picture 10" descr="http://fcoin.ru/wp-content/uploads/2004/05/original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7584" y="3284984"/>
            <a:ext cx="1656184" cy="2922678"/>
          </a:xfrm>
          <a:prstGeom prst="roundRect">
            <a:avLst/>
          </a:prstGeom>
          <a:noFill/>
          <a:effectLst>
            <a:softEdge rad="63500"/>
          </a:effectLst>
        </p:spPr>
      </p:pic>
      <p:pic>
        <p:nvPicPr>
          <p:cNvPr id="12" name="Picture 2" descr="http://40rus-online.ru/wp-content/uploads/2013/10/Olimpii--skii---ogon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43608" y="548680"/>
            <a:ext cx="2160240" cy="2160240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8" name="бузу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5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1124744"/>
            <a:ext cx="504056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0722" name="Picture 2" descr="https://img.labirint.ru/images/comments_pic/1636/11_8b8e569b77a4cd3f5f1e2175d6968b86_14735066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3429000"/>
            <a:ext cx="2106234" cy="2808312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30724" name="Picture 4" descr="Парфенон фото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088" y="4365104"/>
            <a:ext cx="3177466" cy="1922709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30730" name="Picture 10" descr="http://fcoin.ru/wp-content/uploads/2004/05/origina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248" y="692696"/>
            <a:ext cx="1812201" cy="3198003"/>
          </a:xfrm>
          <a:prstGeom prst="roundRect">
            <a:avLst/>
          </a:prstGeom>
          <a:noFill/>
          <a:effectLst>
            <a:softEdge rad="63500"/>
          </a:effectLst>
        </p:spPr>
      </p:pic>
      <p:pic>
        <p:nvPicPr>
          <p:cNvPr id="31746" name="Picture 2" descr="http://40rus-online.ru/wp-content/uploads/2013/10/Olimpii--skii---ogon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5576" y="1268760"/>
            <a:ext cx="1872208" cy="1872208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71600" y="0"/>
            <a:ext cx="5976664" cy="1412776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ungsuh" pitchFamily="18" charset="-127"/>
                <a:ea typeface="Gungsuh" pitchFamily="18" charset="-127"/>
              </a:rPr>
              <a:t>Древняя Греция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71800" y="1340768"/>
            <a:ext cx="1584176" cy="6480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puzzleit.ru/files/puzzles/113/112617/_orig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404664"/>
            <a:ext cx="4824536" cy="602154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farfor-classic.ru/uploads/catalog_img/9930088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268760"/>
            <a:ext cx="2304256" cy="1877542"/>
          </a:xfrm>
          <a:prstGeom prst="rect">
            <a:avLst/>
          </a:prstGeom>
          <a:noFill/>
        </p:spPr>
      </p:pic>
      <p:pic>
        <p:nvPicPr>
          <p:cNvPr id="32776" name="Picture 8" descr="https://www.posuda.ru/upload/iblock/ad6/ad60def8fa0d1987a839bc3bb88536e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8144" y="1124744"/>
            <a:ext cx="2453311" cy="1990507"/>
          </a:xfrm>
          <a:prstGeom prst="rect">
            <a:avLst/>
          </a:prstGeom>
          <a:noFill/>
        </p:spPr>
      </p:pic>
      <p:pic>
        <p:nvPicPr>
          <p:cNvPr id="32778" name="Picture 10" descr="http://copypast.ru/foto8/2624/podborka_vremen_sssr_2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07904" y="3645024"/>
            <a:ext cx="1728192" cy="2520279"/>
          </a:xfrm>
          <a:prstGeom prst="rect">
            <a:avLst/>
          </a:prstGeom>
          <a:noFill/>
        </p:spPr>
      </p:pic>
      <p:pic>
        <p:nvPicPr>
          <p:cNvPr id="32782" name="Picture 14" descr="https://stavropol.poiskhome.ru/Content/img/products/1000000/200000/80000/4000/600/20/0173513/Main/700X7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2160" y="3717032"/>
            <a:ext cx="2160240" cy="2160240"/>
          </a:xfrm>
          <a:prstGeom prst="rect">
            <a:avLst/>
          </a:prstGeom>
          <a:noFill/>
        </p:spPr>
      </p:pic>
      <p:pic>
        <p:nvPicPr>
          <p:cNvPr id="32784" name="Picture 16" descr="http://torgmarket-tlt.ru/components/com_virtuemart/shop_image/product/sim737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7584" y="3717032"/>
            <a:ext cx="2448272" cy="1679628"/>
          </a:xfrm>
          <a:prstGeom prst="rect">
            <a:avLst/>
          </a:prstGeom>
          <a:noFill/>
        </p:spPr>
      </p:pic>
      <p:pic>
        <p:nvPicPr>
          <p:cNvPr id="32786" name="Picture 18" descr="http://domovid.ru/upload/iblock/0e6/0e6db19d8700784d0fdab3fd25746e7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07904" y="764704"/>
            <a:ext cx="1800200" cy="2357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Слова «сосуды» и «посуда» 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на латинском - 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vas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ungsuh" pitchFamily="18" charset="-127"/>
                <a:ea typeface="Gungsuh" pitchFamily="18" charset="-127"/>
              </a:rPr>
              <a:t>«вазы»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32770" name="Picture 2" descr="https://farfor-classic.ru/uploads/catalog_img/9930088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4208" y="1844824"/>
            <a:ext cx="2016224" cy="1642849"/>
          </a:xfrm>
          <a:prstGeom prst="rect">
            <a:avLst/>
          </a:prstGeom>
          <a:noFill/>
        </p:spPr>
      </p:pic>
      <p:pic>
        <p:nvPicPr>
          <p:cNvPr id="32776" name="Picture 8" descr="https://www.posuda.ru/upload/iblock/ad6/ad60def8fa0d1987a839bc3bb88536e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1844825"/>
            <a:ext cx="2307507" cy="1872208"/>
          </a:xfrm>
          <a:prstGeom prst="rect">
            <a:avLst/>
          </a:prstGeom>
          <a:noFill/>
        </p:spPr>
      </p:pic>
      <p:pic>
        <p:nvPicPr>
          <p:cNvPr id="32778" name="Picture 10" descr="http://copypast.ru/foto8/2624/podborka_vremen_sssr_2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824" y="3933056"/>
            <a:ext cx="1512168" cy="2205244"/>
          </a:xfrm>
          <a:prstGeom prst="rect">
            <a:avLst/>
          </a:prstGeom>
          <a:noFill/>
        </p:spPr>
      </p:pic>
      <p:pic>
        <p:nvPicPr>
          <p:cNvPr id="32782" name="Picture 14" descr="https://stavropol.poiskhome.ru/Content/img/products/1000000/200000/80000/4000/600/20/0173513/Main/700X7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064" y="4005064"/>
            <a:ext cx="2159760" cy="2159760"/>
          </a:xfrm>
          <a:prstGeom prst="rect">
            <a:avLst/>
          </a:prstGeom>
          <a:noFill/>
        </p:spPr>
      </p:pic>
      <p:pic>
        <p:nvPicPr>
          <p:cNvPr id="32786" name="Picture 18" descr="http://domovid.ru/upload/iblock/0e6/0e6db19d8700784d0fdab3fd25746e7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23928" y="1700808"/>
            <a:ext cx="1656184" cy="2168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827584" y="1083992"/>
            <a:ext cx="777686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Times New Roman" pitchFamily="18" charset="0"/>
              </a:rPr>
              <a:t>По-гречески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Times New Roman" pitchFamily="18" charset="0"/>
              </a:rPr>
              <a:t>глина - «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Times New Roman" pitchFamily="18" charset="0"/>
              </a:rPr>
              <a:t>керамос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Times New Roman" pitchFamily="18" charset="0"/>
              </a:rPr>
              <a:t>Посуда  из глины –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Times New Roman" pitchFamily="18" charset="0"/>
              </a:rPr>
              <a:t> «керамика»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Times New Roman" pitchFamily="18" charset="0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Times New Roman" pitchFamily="18" charset="0"/>
              </a:rPr>
              <a:t> Роспись   керамических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Times New Roman" pitchFamily="18" charset="0"/>
              </a:rPr>
              <a:t>сосудов – вазопись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Times New Roman" pitchFamily="18" charset="0"/>
              </a:rPr>
              <a:t>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  <a:cs typeface="Arial" pitchFamily="34" charset="0"/>
            </a:endParaRPr>
          </a:p>
        </p:txBody>
      </p:sp>
      <p:pic>
        <p:nvPicPr>
          <p:cNvPr id="34819" name="Picture 3" descr="http://vechorka.ru/media/photos/15/156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2120" y="2564904"/>
            <a:ext cx="2771800" cy="2081451"/>
          </a:xfrm>
          <a:prstGeom prst="ellipse">
            <a:avLst/>
          </a:prstGeom>
          <a:noFill/>
        </p:spPr>
      </p:pic>
      <p:pic>
        <p:nvPicPr>
          <p:cNvPr id="34821" name="Picture 5" descr="http://www.stroyportal.ru/media/cache/companies/165127/products/684991949/bcf85186-ee60-4f42-8d99-263878ddb0b4_mobile_2_list_imag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692696"/>
            <a:ext cx="2736304" cy="1940289"/>
          </a:xfrm>
          <a:prstGeom prst="ellipse">
            <a:avLst/>
          </a:prstGeom>
          <a:noFill/>
        </p:spPr>
      </p:pic>
      <p:pic>
        <p:nvPicPr>
          <p:cNvPr id="34823" name="Picture 7" descr="https://www.bantikov.ru/system/images/images/000/008/135/large_cert/2838_fullimage_VIT-royal-delft.jpg_560x350-e1349946846886.jpeg?148091929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4581128"/>
            <a:ext cx="2448272" cy="1635261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ветлый 1">
  <a:themeElements>
    <a:clrScheme name="Другая 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4B24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Светлый 1</Template>
  <TotalTime>856</TotalTime>
  <Words>560</Words>
  <Application>Microsoft Office PowerPoint</Application>
  <PresentationFormat>Экран (4:3)</PresentationFormat>
  <Paragraphs>132</Paragraphs>
  <Slides>36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Светлый 1</vt:lpstr>
      <vt:lpstr>Палитра   хорошего  настроения</vt:lpstr>
      <vt:lpstr>Что одному  не под силу,  то легко коллективу </vt:lpstr>
      <vt:lpstr>Ювелирное  украшение Древнего  Египта</vt:lpstr>
      <vt:lpstr>Слайд 4</vt:lpstr>
      <vt:lpstr>Древняя Греция</vt:lpstr>
      <vt:lpstr>Слайд 6</vt:lpstr>
      <vt:lpstr>Слайд 7</vt:lpstr>
      <vt:lpstr>Слова «сосуды» и «посуда»  на латинском - vas «вазы»</vt:lpstr>
      <vt:lpstr>Слайд 9</vt:lpstr>
      <vt:lpstr>Как называется искусство  росписи ваз?  Где изготавливали вазы?  </vt:lpstr>
      <vt:lpstr> Искусство вазописи  Древней Греции </vt:lpstr>
      <vt:lpstr>Слайд 12</vt:lpstr>
      <vt:lpstr>Слайд 13</vt:lpstr>
      <vt:lpstr>Амфора</vt:lpstr>
      <vt:lpstr>Лекиф</vt:lpstr>
      <vt:lpstr>Гидрия </vt:lpstr>
      <vt:lpstr>Пелика</vt:lpstr>
      <vt:lpstr>Килик</vt:lpstr>
      <vt:lpstr>Киаф</vt:lpstr>
      <vt:lpstr>Кратер</vt:lpstr>
      <vt:lpstr>Скифос (кубок Геракла)</vt:lpstr>
      <vt:lpstr>Слайд 22</vt:lpstr>
      <vt:lpstr>Слайд 23</vt:lpstr>
      <vt:lpstr>Слайд 24</vt:lpstr>
      <vt:lpstr>«Что я видел в Эрмитаже»   </vt:lpstr>
      <vt:lpstr>Слайд 26</vt:lpstr>
      <vt:lpstr>Слайд 27</vt:lpstr>
      <vt:lpstr>Греческие орнаменты:      </vt:lpstr>
      <vt:lpstr>Юные археологи</vt:lpstr>
      <vt:lpstr>Слайд 30</vt:lpstr>
      <vt:lpstr>Слайд 31</vt:lpstr>
      <vt:lpstr>Не боги горшки обжигают</vt:lpstr>
      <vt:lpstr>Слайд 33</vt:lpstr>
      <vt:lpstr>Слайд 34</vt:lpstr>
      <vt:lpstr>Слайд 35</vt:lpstr>
      <vt:lpstr>Спасибо всем!  До свидания!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</dc:creator>
  <cp:lastModifiedBy>xxx</cp:lastModifiedBy>
  <cp:revision>78</cp:revision>
  <dcterms:created xsi:type="dcterms:W3CDTF">2018-02-03T15:53:46Z</dcterms:created>
  <dcterms:modified xsi:type="dcterms:W3CDTF">2018-03-26T12:32:13Z</dcterms:modified>
</cp:coreProperties>
</file>