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7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4DC35D-A8DD-491B-855D-7AE82EFBB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875D6-39EC-4066-82A8-95B43581962E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B2702-4B13-49A0-8C34-5262E4102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150B-9884-4476-B988-018DDC927802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D49E4-4A42-41BE-8FF6-E0DE23BDE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55785-D60A-48E4-A23B-D3676E661B71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2FBD8-2D50-42C6-86CC-0E4A2DBBB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D8842-536E-4C23-84DB-64D2BA837594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F7F4-7766-4BF8-A901-A0576FBBC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D0AF7-8975-4566-BE95-744245978498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DB281-9E3D-47FE-B37B-AB1821727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7D9DF-99EB-40D3-A88F-0972AF177AE4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4954-F68C-4097-A8DC-D23DC1C6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E97B-E242-41BE-AA8C-73B4133ABA79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14943-0CEA-4AB8-B2EA-E31B89B3D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6DEA-2C96-4B7C-A44E-F7464F51F44D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4F5C6-9D71-4913-B3CF-7EF79139A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2351B-DAE3-47E8-A590-81E114B1A967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EA0B9-37F0-415B-9427-342D17C5E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BEDCB-EEBA-429D-8DF6-8FFB665C2387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4A2DB-9F6E-4724-B534-9BAF4A137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6CD2-A2E2-4388-8320-EE9424CEE46D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F81E1-1230-457B-BE74-2D8236EA2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C9CF81F2-A0F2-4261-98B2-BB4FC87BD134}" type="datetime1">
              <a:rPr lang="ru-RU"/>
              <a:pPr>
                <a:defRPr/>
              </a:pPr>
              <a:t>21.08.2018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65E479-C820-4617-BD06-5CFDB3DBC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765175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  <a:latin typeface="Georgia" pitchFamily="18" charset="0"/>
              </a:rPr>
              <a:t>Готовим проект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348880"/>
            <a:ext cx="8280920" cy="17526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Georgia" pitchFamily="18" charset="0"/>
              </a:rPr>
              <a:t>Тема</a:t>
            </a:r>
          </a:p>
          <a:p>
            <a:pPr eaLnBrk="1" hangingPunct="1"/>
            <a:r>
              <a:rPr lang="ru-RU" b="1" dirty="0" smtClean="0">
                <a:latin typeface="Georgia" pitchFamily="18" charset="0"/>
              </a:rPr>
              <a:t>«Почему </a:t>
            </a:r>
            <a:r>
              <a:rPr lang="ru-RU" b="1" dirty="0" smtClean="0">
                <a:latin typeface="Georgia" pitchFamily="18" charset="0"/>
              </a:rPr>
              <a:t>нужно быть терпимым</a:t>
            </a:r>
            <a:r>
              <a:rPr lang="ru-RU" b="1" dirty="0" smtClean="0">
                <a:latin typeface="Georgia" pitchFamily="18" charset="0"/>
              </a:rPr>
              <a:t>?»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195736" y="5805264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err="1">
                <a:latin typeface="Georgia" pitchFamily="18" charset="0"/>
              </a:rPr>
              <a:t>Боровкова</a:t>
            </a:r>
            <a:r>
              <a:rPr lang="ru-RU" sz="2000" dirty="0">
                <a:latin typeface="Georgia" pitchFamily="18" charset="0"/>
              </a:rPr>
              <a:t> Т.Г</a:t>
            </a:r>
            <a:r>
              <a:rPr lang="ru-RU" sz="2000" dirty="0" smtClean="0">
                <a:latin typeface="Georgia" pitchFamily="18" charset="0"/>
              </a:rPr>
              <a:t>., учитель МАОУ СОШ № 25</a:t>
            </a:r>
            <a:endParaRPr lang="ru-RU" sz="2000" dirty="0"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dirty="0">
                <a:latin typeface="Georgia" pitchFamily="18" charset="0"/>
              </a:rPr>
              <a:t> г. Балаково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3300"/>
                </a:solidFill>
                <a:latin typeface="Georgia" pitchFamily="18" charset="0"/>
              </a:rPr>
              <a:t>6.  Итоги конфликта.</a:t>
            </a:r>
            <a:br>
              <a:rPr lang="ru-RU" sz="3200" b="1" dirty="0" smtClean="0">
                <a:solidFill>
                  <a:srgbClr val="FF3300"/>
                </a:solidFill>
                <a:latin typeface="Georgia" pitchFamily="18" charset="0"/>
              </a:rPr>
            </a:br>
            <a:endParaRPr lang="ru-RU" sz="3200" b="1" dirty="0" smtClean="0">
              <a:solidFill>
                <a:srgbClr val="FF3300"/>
              </a:solidFill>
              <a:latin typeface="Georgia" pitchFamily="18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692150"/>
            <a:ext cx="5832475" cy="3554413"/>
          </a:xfrm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4868863"/>
            <a:ext cx="82073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accent2"/>
                </a:solidFill>
                <a:latin typeface="Georgia" pitchFamily="18" charset="0"/>
              </a:rPr>
              <a:t>Благополучное разрешение</a:t>
            </a:r>
          </a:p>
          <a:p>
            <a:pPr algn="ctr">
              <a:spcBef>
                <a:spcPct val="50000"/>
              </a:spcBef>
            </a:pPr>
            <a:r>
              <a:rPr lang="ru-RU" sz="2800">
                <a:latin typeface="Georgia" pitchFamily="18" charset="0"/>
              </a:rPr>
              <a:t>Петух и зайчик стали в избушке жить - поживать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843213" y="4365625"/>
            <a:ext cx="327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i="1" dirty="0">
                <a:latin typeface="Georgia" pitchFamily="18" charset="0"/>
              </a:rPr>
              <a:t>По произведению.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3300"/>
                </a:solidFill>
                <a:latin typeface="Georgia" pitchFamily="18" charset="0"/>
              </a:rPr>
              <a:t>7</a:t>
            </a:r>
            <a:r>
              <a:rPr lang="ru-RU" sz="3200" b="1" dirty="0" smtClean="0">
                <a:solidFill>
                  <a:srgbClr val="FF3300"/>
                </a:solidFill>
                <a:latin typeface="Georgia" pitchFamily="18" charset="0"/>
              </a:rPr>
              <a:t>.  Ваши варианты развития конфликта.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5253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2"/>
                </a:solidFill>
                <a:latin typeface="Georgia" pitchFamily="18" charset="0"/>
              </a:rPr>
              <a:t>А) поведения героев и событий   конфликта</a:t>
            </a:r>
          </a:p>
          <a:p>
            <a:pPr eaLnBrk="1" hangingPunct="1"/>
            <a:r>
              <a:rPr lang="ru-RU" sz="2800" dirty="0" smtClean="0">
                <a:solidFill>
                  <a:schemeClr val="accent2"/>
                </a:solidFill>
                <a:latin typeface="Georgia" pitchFamily="18" charset="0"/>
              </a:rPr>
              <a:t>Б) его итога.</a:t>
            </a:r>
          </a:p>
        </p:txBody>
      </p:sp>
      <p:pic>
        <p:nvPicPr>
          <p:cNvPr id="13318" name="Picture 6" descr="328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64904"/>
            <a:ext cx="29432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3300"/>
                </a:solidFill>
                <a:latin typeface="Georgia" pitchFamily="18" charset="0"/>
              </a:rPr>
              <a:t>8. Вывод.</a:t>
            </a:r>
            <a:r>
              <a:rPr lang="ru-RU" dirty="0" smtClean="0"/>
              <a:t>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792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chemeClr val="accent2"/>
                </a:solidFill>
                <a:latin typeface="Georgia" pitchFamily="18" charset="0"/>
              </a:rPr>
              <a:t>Почему нужно быть терпимым?</a:t>
            </a:r>
          </a:p>
        </p:txBody>
      </p:sp>
      <p:pic>
        <p:nvPicPr>
          <p:cNvPr id="13316" name="Рисунок 6" descr="Рисунок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133600"/>
            <a:ext cx="201612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 descr="Рисунок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997200"/>
            <a:ext cx="245427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8" descr="Рисунок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652963"/>
            <a:ext cx="23082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3300"/>
                </a:solidFill>
                <a:latin typeface="Georgia" pitchFamily="18" charset="0"/>
              </a:rPr>
              <a:t>1.  Цель.</a:t>
            </a:r>
            <a:r>
              <a:rPr lang="ru-RU" sz="3600" b="1" dirty="0" smtClean="0">
                <a:latin typeface="Georgia" pitchFamily="18" charset="0"/>
              </a:rPr>
              <a:t> </a:t>
            </a:r>
            <a:r>
              <a:rPr lang="ru-RU" sz="3600" dirty="0" smtClean="0">
                <a:latin typeface="Georgia" pitchFamily="18" charset="0"/>
              </a:rPr>
              <a:t/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/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Разобрать ситуацию конфликта,  основываясь на </a:t>
            </a:r>
            <a:r>
              <a:rPr lang="ru-RU" sz="2800" i="1" dirty="0" smtClean="0">
                <a:latin typeface="Georgia" pitchFamily="18" charset="0"/>
              </a:rPr>
              <a:t>любом литературном произведении.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424936" cy="1252538"/>
          </a:xfrm>
        </p:spPr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accent2"/>
                </a:solidFill>
                <a:latin typeface="Georgia" pitchFamily="18" charset="0"/>
              </a:rPr>
              <a:t>1 шаг.</a:t>
            </a:r>
          </a:p>
          <a:p>
            <a:pPr algn="ctr" eaLnBrk="1" hangingPunct="1">
              <a:buFontTx/>
              <a:buNone/>
            </a:pPr>
            <a:r>
              <a:rPr lang="ru-RU" i="1" dirty="0" smtClean="0">
                <a:solidFill>
                  <a:schemeClr val="accent2"/>
                </a:solidFill>
                <a:latin typeface="Georgia" pitchFamily="18" charset="0"/>
              </a:rPr>
              <a:t>Выбор литературного произведения</a:t>
            </a:r>
          </a:p>
          <a:p>
            <a:pPr eaLnBrk="1" hangingPunct="1">
              <a:buFontTx/>
              <a:buNone/>
            </a:pPr>
            <a:endParaRPr lang="ru-RU" i="1" dirty="0" smtClean="0"/>
          </a:p>
        </p:txBody>
      </p:sp>
      <p:pic>
        <p:nvPicPr>
          <p:cNvPr id="3076" name="Рисунок 4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4" y="3670870"/>
            <a:ext cx="2088753" cy="275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3300"/>
                </a:solidFill>
                <a:latin typeface="Georgia" pitchFamily="18" charset="0"/>
              </a:rPr>
              <a:t>2. Поиск участников конфликта, </a:t>
            </a:r>
            <a:br>
              <a:rPr lang="ru-RU" sz="3200" b="1" dirty="0" smtClean="0">
                <a:solidFill>
                  <a:srgbClr val="FF330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FF3300"/>
                </a:solidFill>
                <a:latin typeface="Georgia" pitchFamily="18" charset="0"/>
              </a:rPr>
              <a:t>его причины.</a:t>
            </a:r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3600" dirty="0" smtClean="0">
                <a:latin typeface="Georgia" pitchFamily="18" charset="0"/>
              </a:rPr>
              <a:t/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 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512" y="4581128"/>
            <a:ext cx="8748464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solidFill>
                  <a:schemeClr val="accent2"/>
                </a:solidFill>
                <a:latin typeface="Georgia" pitchFamily="18" charset="0"/>
              </a:rPr>
              <a:t>Причина.</a:t>
            </a:r>
            <a:r>
              <a:rPr lang="ru-RU" sz="3200" dirty="0">
                <a:latin typeface="Georgia" pitchFamily="18" charset="0"/>
              </a:rPr>
              <a:t>   </a:t>
            </a:r>
            <a:r>
              <a:rPr lang="ru-RU" sz="2800" dirty="0">
                <a:latin typeface="Georgia" pitchFamily="18" charset="0"/>
              </a:rPr>
              <a:t>У лисы избушка ледяная, у зайца –лубяная. Лиса не мирится с ситуацией и желает за счет зайца улучшить свое жилищное положение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259632" y="3933056"/>
            <a:ext cx="6667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Georgia" pitchFamily="18" charset="0"/>
              </a:rPr>
              <a:t>Участники. </a:t>
            </a:r>
            <a:r>
              <a:rPr lang="ru-RU" sz="2800" dirty="0">
                <a:solidFill>
                  <a:schemeClr val="accent2"/>
                </a:solidFill>
                <a:latin typeface="Georgia" pitchFamily="18" charset="0"/>
              </a:rPr>
              <a:t>Основные -</a:t>
            </a:r>
            <a:r>
              <a:rPr lang="ru-RU" sz="3200" dirty="0">
                <a:latin typeface="Georgia" pitchFamily="18" charset="0"/>
              </a:rPr>
              <a:t>  </a:t>
            </a:r>
            <a:r>
              <a:rPr lang="ru-RU" sz="2800" dirty="0">
                <a:latin typeface="Georgia" pitchFamily="18" charset="0"/>
              </a:rPr>
              <a:t>Лиса и Заяц</a:t>
            </a:r>
            <a:r>
              <a:rPr lang="ru-RU" sz="3200" dirty="0">
                <a:latin typeface="Georgia" pitchFamily="18" charset="0"/>
              </a:rPr>
              <a:t>.</a:t>
            </a:r>
          </a:p>
        </p:txBody>
      </p:sp>
      <p:pic>
        <p:nvPicPr>
          <p:cNvPr id="2" name="Содержимое 6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1340768"/>
            <a:ext cx="3915063" cy="25210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3300"/>
                </a:solidFill>
                <a:latin typeface="Georgia" pitchFamily="18" charset="0"/>
              </a:rPr>
              <a:t>3. Инцидент конфликта  </a:t>
            </a:r>
            <a:r>
              <a:rPr lang="ru-RU" sz="3200" b="1" i="1" dirty="0" smtClean="0">
                <a:solidFill>
                  <a:srgbClr val="FF3300"/>
                </a:solidFill>
                <a:latin typeface="Georgia" pitchFamily="18" charset="0"/>
              </a:rPr>
              <a:t>(начало) </a:t>
            </a:r>
            <a:r>
              <a:rPr lang="ru-RU" sz="3200" b="1" dirty="0" smtClean="0">
                <a:solidFill>
                  <a:srgbClr val="FF3300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rgbClr val="FF330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FF3300"/>
                </a:solidFill>
                <a:latin typeface="Georgia" pitchFamily="18" charset="0"/>
              </a:rPr>
              <a:t> </a:t>
            </a:r>
            <a:r>
              <a:rPr lang="ru-RU" sz="3200" i="1" dirty="0" smtClean="0">
                <a:solidFill>
                  <a:schemeClr val="tx1"/>
                </a:solidFill>
                <a:latin typeface="Georgia" pitchFamily="18" charset="0"/>
              </a:rPr>
              <a:t>(с.  77, абзац 1)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5536" y="4437112"/>
            <a:ext cx="828092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>
                <a:solidFill>
                  <a:schemeClr val="accent2"/>
                </a:solidFill>
                <a:latin typeface="Georgia" pitchFamily="18" charset="0"/>
              </a:rPr>
              <a:t>Возникновение инцидента. </a:t>
            </a:r>
            <a:endParaRPr lang="ru-RU" sz="3200" dirty="0">
              <a:solidFill>
                <a:schemeClr val="accent2"/>
              </a:solidFill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dirty="0">
                <a:latin typeface="Georgia" pitchFamily="18" charset="0"/>
              </a:rPr>
              <a:t>Пришла весна – избушка растаяла</a:t>
            </a:r>
          </a:p>
        </p:txBody>
      </p:sp>
      <p:pic>
        <p:nvPicPr>
          <p:cNvPr id="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844824"/>
            <a:ext cx="4206875" cy="2524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3300"/>
                </a:solidFill>
                <a:latin typeface="Georgia" pitchFamily="18" charset="0"/>
              </a:rPr>
              <a:t>4. Этапы конфликта (с. 76)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71600" y="4869160"/>
            <a:ext cx="741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Georgia" pitchFamily="18" charset="0"/>
              </a:rPr>
              <a:t>Лиса попросилась переночевать к зайцу, да и выгнала его.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-20638" y="4149080"/>
            <a:ext cx="9164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accent2"/>
                </a:solidFill>
                <a:latin typeface="Georgia" pitchFamily="18" charset="0"/>
              </a:rPr>
              <a:t>1 этап. Возникновение конфликтной ситуации.</a:t>
            </a:r>
          </a:p>
        </p:txBody>
      </p:sp>
      <p:pic>
        <p:nvPicPr>
          <p:cNvPr id="2" name="Содержимое 6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1052736"/>
            <a:ext cx="4764083" cy="28803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981075"/>
            <a:ext cx="5905500" cy="3543300"/>
          </a:xfrm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042988" y="5229225"/>
            <a:ext cx="76327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Georgia" pitchFamily="18" charset="0"/>
              </a:rPr>
              <a:t>Идет зайчик по дороге и горько плачет.</a:t>
            </a:r>
          </a:p>
          <a:p>
            <a:pPr algn="ctr">
              <a:spcBef>
                <a:spcPct val="50000"/>
              </a:spcBef>
            </a:pPr>
            <a:r>
              <a:rPr lang="ru-RU" sz="2800" i="1" dirty="0">
                <a:latin typeface="Georgia" pitchFamily="18" charset="0"/>
              </a:rPr>
              <a:t>Почему плачет? Объясните….</a:t>
            </a:r>
          </a:p>
        </p:txBody>
      </p:sp>
      <p:sp>
        <p:nvSpPr>
          <p:cNvPr id="7172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3300"/>
                </a:solidFill>
                <a:latin typeface="Georgia" pitchFamily="18" charset="0"/>
              </a:rPr>
              <a:t>4. Этапы конфликта (с. 76)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179388" y="4581525"/>
            <a:ext cx="820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Georgia" pitchFamily="18" charset="0"/>
              </a:rPr>
              <a:t>2 </a:t>
            </a:r>
            <a:r>
              <a:rPr lang="ru-RU" sz="3200">
                <a:solidFill>
                  <a:schemeClr val="accent2"/>
                </a:solidFill>
                <a:latin typeface="Georgia" pitchFamily="18" charset="0"/>
              </a:rPr>
              <a:t>этап. Осознание конфликта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3300"/>
                </a:solidFill>
                <a:latin typeface="Georgia" pitchFamily="18" charset="0"/>
              </a:rPr>
              <a:t>Этапы конфликта (с. 76)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27088" y="6165850"/>
            <a:ext cx="7489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Georgia" pitchFamily="18" charset="0"/>
              </a:rPr>
              <a:t>Втягивание в конфликт новых участников</a:t>
            </a:r>
            <a:r>
              <a:rPr lang="ru-RU"/>
              <a:t>.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403350" y="5394325"/>
            <a:ext cx="583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accent2"/>
                </a:solidFill>
                <a:latin typeface="Georgia" pitchFamily="18" charset="0"/>
              </a:rPr>
              <a:t>3 этап. Углубление конфликта</a:t>
            </a:r>
            <a:r>
              <a:rPr lang="ru-RU"/>
              <a:t>.</a:t>
            </a:r>
          </a:p>
        </p:txBody>
      </p:sp>
      <p:pic>
        <p:nvPicPr>
          <p:cNvPr id="8197" name="Рисунок 7" descr="Рисунок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500438"/>
            <a:ext cx="2595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8" descr="Рисунок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27574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9" descr="Рисунок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412875"/>
            <a:ext cx="26304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3300"/>
                </a:solidFill>
                <a:latin typeface="Georgia" pitchFamily="18" charset="0"/>
              </a:rPr>
              <a:t>Этапы конфликта (с. 76)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11188" y="458152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9750" y="4724400"/>
            <a:ext cx="79216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Georgia" pitchFamily="18" charset="0"/>
              </a:rPr>
              <a:t>Конфликт разрешен при помощи силы, угрозы. Лиса изгнана, зайчик – будет жить в своей избушке.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331913" y="3716338"/>
            <a:ext cx="6076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accent2"/>
                </a:solidFill>
                <a:latin typeface="Georgia" pitchFamily="18" charset="0"/>
              </a:rPr>
              <a:t>4 этап. Разрешение конфликта</a:t>
            </a:r>
          </a:p>
        </p:txBody>
      </p:sp>
      <p:pic>
        <p:nvPicPr>
          <p:cNvPr id="9222" name="Содержимое 7" descr="Рисунок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1484313"/>
            <a:ext cx="3265488" cy="1800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3300"/>
                </a:solidFill>
                <a:latin typeface="Georgia" pitchFamily="18" charset="0"/>
              </a:rPr>
              <a:t>5. Варианты поведения (с.79).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341438"/>
            <a:ext cx="32035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284538"/>
            <a:ext cx="32766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23850" y="1773238"/>
            <a:ext cx="4562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Georgia" pitchFamily="18" charset="0"/>
              </a:rPr>
              <a:t>Заяц – </a:t>
            </a:r>
            <a:r>
              <a:rPr lang="ru-RU" sz="2800">
                <a:solidFill>
                  <a:schemeClr val="accent2"/>
                </a:solidFill>
                <a:latin typeface="Georgia" pitchFamily="18" charset="0"/>
              </a:rPr>
              <a:t>приспособление</a:t>
            </a:r>
          </a:p>
          <a:p>
            <a:pPr algn="ctr"/>
            <a:r>
              <a:rPr lang="ru-RU" sz="2800">
                <a:latin typeface="Georgia" pitchFamily="18" charset="0"/>
              </a:rPr>
              <a:t>«Нет, не выгоните»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95288" y="3284538"/>
            <a:ext cx="45624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Georgia" pitchFamily="18" charset="0"/>
              </a:rPr>
              <a:t>Лиса – </a:t>
            </a:r>
            <a:r>
              <a:rPr lang="ru-RU" sz="2800">
                <a:solidFill>
                  <a:schemeClr val="accent2"/>
                </a:solidFill>
                <a:latin typeface="Georgia" pitchFamily="18" charset="0"/>
              </a:rPr>
              <a:t>избегание</a:t>
            </a:r>
          </a:p>
          <a:p>
            <a:pPr algn="ctr"/>
            <a:r>
              <a:rPr lang="ru-RU" sz="2800">
                <a:latin typeface="Georgia" pitchFamily="18" charset="0"/>
              </a:rPr>
              <a:t>«Одеваюсь, обуваюсь, уходить собираюсь»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264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Готовим проект</vt:lpstr>
      <vt:lpstr>1.  Цель.   Разобрать ситуацию конфликта,  основываясь на любом литературном произведении.</vt:lpstr>
      <vt:lpstr>2. Поиск участников конфликта,  его причины.    </vt:lpstr>
      <vt:lpstr>3. Инцидент конфликта  (начало)   (с.  77, абзац 1)</vt:lpstr>
      <vt:lpstr>4. Этапы конфликта (с. 76)</vt:lpstr>
      <vt:lpstr>4. Этапы конфликта (с. 76)</vt:lpstr>
      <vt:lpstr>Этапы конфликта (с. 76)</vt:lpstr>
      <vt:lpstr>Этапы конфликта (с. 76)</vt:lpstr>
      <vt:lpstr>5. Варианты поведения (с.79).</vt:lpstr>
      <vt:lpstr>6.  Итоги конфликта. </vt:lpstr>
      <vt:lpstr>7.  Ваши варианты развития конфликта.</vt:lpstr>
      <vt:lpstr>8. Вывод.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 проект</dc:title>
  <dc:creator>Notebook</dc:creator>
  <cp:lastModifiedBy>Татьяна Боровкова</cp:lastModifiedBy>
  <cp:revision>25</cp:revision>
  <dcterms:created xsi:type="dcterms:W3CDTF">2012-10-16T20:03:19Z</dcterms:created>
  <dcterms:modified xsi:type="dcterms:W3CDTF">2018-08-21T19:46:48Z</dcterms:modified>
</cp:coreProperties>
</file>