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95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cer\Downloads\Rozovaya_Pantera_-_Remix_(Gybka.com)%20(1)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cer\Downloads\Rozovaya_Pantera_-_The_Pink_Panther_Theme_15678796.mp3" TargetMode="Externa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7158" y="1000108"/>
            <a:ext cx="8472300" cy="1071570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pPr algn="just"/>
            <a:r>
              <a:rPr lang="ru-RU" altLang="ru-RU" sz="3600" dirty="0" smtClean="0"/>
              <a:t>Тригонометрические уравнения, приводимые к квадратным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357158" y="2214554"/>
            <a:ext cx="1785950" cy="1714512"/>
          </a:xfrm>
          <a:prstGeom prst="star5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1107258">
            <a:off x="1680095" y="3823244"/>
            <a:ext cx="1357322" cy="1357322"/>
          </a:xfrm>
          <a:prstGeom prst="star5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9800178">
            <a:off x="527250" y="5055648"/>
            <a:ext cx="1049243" cy="961545"/>
          </a:xfrm>
          <a:prstGeom prst="star5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s://i1.sndcdn.com/avatars-000107806599-056g8r-t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285992"/>
            <a:ext cx="3690930" cy="36909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s://makhachkala-tr.gazprom.ru/d/story/ad/173/proizvodstvennaya-gimnastika-pochta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9144000" cy="6219527"/>
          </a:xfrm>
          <a:prstGeom prst="rect">
            <a:avLst/>
          </a:prstGeom>
          <a:noFill/>
        </p:spPr>
      </p:pic>
      <p:pic>
        <p:nvPicPr>
          <p:cNvPr id="24580" name="Picture 4" descr="https://cartoonpics.net/data/media/22/Pink_Panther_coo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4500570"/>
            <a:ext cx="1357322" cy="2025426"/>
          </a:xfrm>
          <a:prstGeom prst="rect">
            <a:avLst/>
          </a:prstGeom>
          <a:noFill/>
        </p:spPr>
      </p:pic>
      <p:pic>
        <p:nvPicPr>
          <p:cNvPr id="7" name="Picture 4" descr="https://cartoonpics.net/data/media/22/Pink_Panther_cool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3929066"/>
            <a:ext cx="928694" cy="1385818"/>
          </a:xfrm>
          <a:prstGeom prst="rect">
            <a:avLst/>
          </a:prstGeom>
          <a:noFill/>
        </p:spPr>
      </p:pic>
      <p:pic>
        <p:nvPicPr>
          <p:cNvPr id="8" name="Picture 4" descr="https://cartoonpics.net/data/media/22/Pink_Panther_cool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928934"/>
            <a:ext cx="500066" cy="746210"/>
          </a:xfrm>
          <a:prstGeom prst="rect">
            <a:avLst/>
          </a:prstGeom>
          <a:noFill/>
        </p:spPr>
      </p:pic>
      <p:pic>
        <p:nvPicPr>
          <p:cNvPr id="9" name="Rozovaya_Pantera_-_Remix_(Gybka.com) (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28596" y="142852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4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2390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Bahnschrift SemiLight Condensed" pitchFamily="34" charset="0"/>
              </a:rPr>
              <a:t>Домашнее задание:</a:t>
            </a:r>
            <a:endParaRPr lang="ru-RU" sz="6000" dirty="0">
              <a:solidFill>
                <a:schemeClr val="bg2">
                  <a:lumMod val="10000"/>
                </a:schemeClr>
              </a:solidFill>
              <a:latin typeface="Bahnschrift SemiLigh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altLang="ru-RU" sz="4000" b="1" dirty="0" smtClean="0"/>
              <a:t>  </a:t>
            </a:r>
            <a:r>
              <a:rPr lang="ru-RU" altLang="ru-RU" sz="3600" b="1" dirty="0" smtClean="0">
                <a:solidFill>
                  <a:schemeClr val="bg2">
                    <a:lumMod val="25000"/>
                  </a:schemeClr>
                </a:solidFill>
              </a:rPr>
              <a:t>Решите уравнения: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sz="4000" dirty="0" smtClean="0"/>
              <a:t>4</a:t>
            </a:r>
            <a:r>
              <a:rPr lang="en-US" altLang="ru-RU" sz="4000" dirty="0" smtClean="0"/>
              <a:t>cos</a:t>
            </a:r>
            <a:r>
              <a:rPr lang="en-US" altLang="ru-RU" sz="4000" baseline="30000" dirty="0" smtClean="0"/>
              <a:t>2</a:t>
            </a:r>
            <a:r>
              <a:rPr lang="en-US" altLang="ru-RU" sz="4000" dirty="0" smtClean="0"/>
              <a:t>x</a:t>
            </a:r>
            <a:r>
              <a:rPr lang="ru-RU" altLang="ru-RU" sz="4000" dirty="0" smtClean="0"/>
              <a:t>-</a:t>
            </a:r>
            <a:r>
              <a:rPr lang="en-US" altLang="ru-RU" sz="4000" dirty="0" smtClean="0"/>
              <a:t>8cosx+3=0</a:t>
            </a:r>
            <a:endParaRPr lang="ru-RU" altLang="ru-RU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altLang="ru-RU" sz="4000" dirty="0" smtClean="0"/>
              <a:t>4</a:t>
            </a:r>
            <a:r>
              <a:rPr lang="en-US" altLang="ru-RU" sz="4000" dirty="0" smtClean="0"/>
              <a:t>sin</a:t>
            </a:r>
            <a:r>
              <a:rPr lang="en-US" altLang="ru-RU" sz="4000" baseline="30000" dirty="0" smtClean="0"/>
              <a:t>2</a:t>
            </a:r>
            <a:r>
              <a:rPr lang="en-US" altLang="ru-RU" sz="4000" dirty="0" smtClean="0"/>
              <a:t>x</a:t>
            </a:r>
            <a:r>
              <a:rPr lang="ru-RU" altLang="ru-RU" sz="4000" dirty="0" smtClean="0"/>
              <a:t>-</a:t>
            </a:r>
            <a:r>
              <a:rPr lang="en-US" altLang="ru-RU" sz="4000" dirty="0" smtClean="0"/>
              <a:t>1=0</a:t>
            </a:r>
            <a:endParaRPr lang="ru-RU" altLang="ru-RU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ru-RU" sz="4000" dirty="0" smtClean="0"/>
              <a:t>cos</a:t>
            </a:r>
            <a:r>
              <a:rPr lang="en-US" altLang="ru-RU" sz="4000" baseline="30000" dirty="0" smtClean="0"/>
              <a:t>2</a:t>
            </a:r>
            <a:r>
              <a:rPr lang="en-US" altLang="ru-RU" sz="4000" dirty="0" smtClean="0"/>
              <a:t>x</a:t>
            </a:r>
            <a:r>
              <a:rPr lang="ru-RU" altLang="ru-RU" sz="4000" dirty="0" smtClean="0"/>
              <a:t>+3</a:t>
            </a:r>
            <a:r>
              <a:rPr lang="en-US" altLang="ru-RU" sz="4000" dirty="0" err="1" smtClean="0"/>
              <a:t>sinx</a:t>
            </a:r>
            <a:r>
              <a:rPr lang="en-US" altLang="ru-RU" sz="4000" dirty="0" smtClean="0"/>
              <a:t>-</a:t>
            </a:r>
            <a:r>
              <a:rPr lang="ru-RU" altLang="ru-RU" sz="4000" dirty="0" smtClean="0"/>
              <a:t>3</a:t>
            </a:r>
            <a:r>
              <a:rPr lang="en-US" altLang="ru-RU" sz="4000" dirty="0" smtClean="0"/>
              <a:t>=0</a:t>
            </a:r>
            <a:endParaRPr lang="ru-RU" altLang="ru-RU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altLang="ru-RU" sz="4000" dirty="0" smtClean="0"/>
              <a:t>2</a:t>
            </a:r>
            <a:r>
              <a:rPr lang="en-US" altLang="ru-RU" sz="4000" dirty="0" smtClean="0"/>
              <a:t>sin</a:t>
            </a:r>
            <a:r>
              <a:rPr lang="en-US" altLang="ru-RU" sz="4000" baseline="30000" dirty="0" smtClean="0"/>
              <a:t>2</a:t>
            </a:r>
            <a:r>
              <a:rPr lang="en-US" altLang="ru-RU" sz="4000" dirty="0" smtClean="0"/>
              <a:t>x</a:t>
            </a:r>
            <a:r>
              <a:rPr lang="ru-RU" altLang="ru-RU" sz="4000" dirty="0" smtClean="0"/>
              <a:t>-</a:t>
            </a:r>
            <a:r>
              <a:rPr lang="en-US" altLang="ru-RU" sz="4000" dirty="0" err="1" smtClean="0"/>
              <a:t>sinx</a:t>
            </a:r>
            <a:r>
              <a:rPr lang="en-US" altLang="ru-RU" sz="4000" dirty="0" smtClean="0"/>
              <a:t>-</a:t>
            </a:r>
            <a:r>
              <a:rPr lang="ru-RU" altLang="ru-RU" sz="4000" dirty="0" smtClean="0"/>
              <a:t>1</a:t>
            </a:r>
            <a:r>
              <a:rPr lang="en-US" altLang="ru-RU" sz="4000" dirty="0" smtClean="0"/>
              <a:t>=0</a:t>
            </a:r>
            <a:endParaRPr lang="ru-RU" altLang="ru-RU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ru-RU" altLang="ru-RU" sz="4000" dirty="0" smtClean="0"/>
              <a:t>2</a:t>
            </a:r>
            <a:r>
              <a:rPr lang="en-US" altLang="ru-RU" sz="4000" dirty="0" smtClean="0"/>
              <a:t>cos</a:t>
            </a:r>
            <a:r>
              <a:rPr lang="en-US" altLang="ru-RU" sz="4000" baseline="30000" dirty="0" smtClean="0"/>
              <a:t>2</a:t>
            </a:r>
            <a:r>
              <a:rPr lang="en-US" altLang="ru-RU" sz="4000" dirty="0" smtClean="0"/>
              <a:t>x</a:t>
            </a:r>
            <a:r>
              <a:rPr lang="ru-RU" altLang="ru-RU" sz="4000" dirty="0" smtClean="0"/>
              <a:t>+</a:t>
            </a:r>
            <a:r>
              <a:rPr lang="en-US" altLang="ru-RU" sz="4000" dirty="0" err="1" smtClean="0"/>
              <a:t>sinx</a:t>
            </a:r>
            <a:r>
              <a:rPr lang="ru-RU" altLang="ru-RU" sz="4000" dirty="0" smtClean="0"/>
              <a:t>+1</a:t>
            </a:r>
            <a:r>
              <a:rPr lang="en-US" altLang="ru-RU" sz="4000" dirty="0" smtClean="0"/>
              <a:t>=0</a:t>
            </a:r>
            <a:endParaRPr lang="ru-RU" altLang="ru-RU" sz="4000" dirty="0" smtClean="0"/>
          </a:p>
          <a:p>
            <a:pPr marL="514350" indent="-514350">
              <a:buNone/>
            </a:pPr>
            <a:endParaRPr lang="ru-RU" altLang="ru-RU" sz="4000" dirty="0" smtClean="0"/>
          </a:p>
          <a:p>
            <a:endParaRPr lang="ru-RU" altLang="ru-RU" sz="2800" dirty="0" smtClean="0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929042"/>
            <a:ext cx="5207036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72390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357166"/>
            <a:ext cx="4143372" cy="381984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       </a:t>
            </a:r>
            <a:r>
              <a:rPr lang="ru-RU" dirty="0" smtClean="0"/>
              <a:t>Домашнее задание</a:t>
            </a:r>
            <a:r>
              <a:rPr lang="en-US" dirty="0" smtClean="0"/>
              <a:t> </a:t>
            </a:r>
            <a:r>
              <a:rPr lang="ru-RU" dirty="0" smtClean="0"/>
              <a:t>отправлять на почту </a:t>
            </a: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eprinceva.lida@mail.ru</a:t>
            </a:r>
            <a:endParaRPr lang="ru-RU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Просьба, все фотографии </a:t>
            </a:r>
            <a:r>
              <a:rPr lang="ru-RU" dirty="0" err="1" smtClean="0"/>
              <a:t>д.р</a:t>
            </a:r>
            <a:r>
              <a:rPr lang="ru-RU" dirty="0" smtClean="0"/>
              <a:t> добавить в один документ </a:t>
            </a:r>
            <a:r>
              <a:rPr lang="en-US" dirty="0" smtClean="0"/>
              <a:t>word/</a:t>
            </a:r>
            <a:r>
              <a:rPr lang="en-US" dirty="0" err="1" smtClean="0"/>
              <a:t>pdf</a:t>
            </a:r>
            <a:r>
              <a:rPr lang="ru-RU" dirty="0" smtClean="0"/>
              <a:t>, и сбросить одним файлом. Не забываем подписывать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</a:p>
        </p:txBody>
      </p:sp>
      <p:sp>
        <p:nvSpPr>
          <p:cNvPr id="5" name="Улыбающееся лицо 4"/>
          <p:cNvSpPr/>
          <p:nvPr/>
        </p:nvSpPr>
        <p:spPr>
          <a:xfrm>
            <a:off x="8715404" y="3500438"/>
            <a:ext cx="428596" cy="42862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7715272" y="5500702"/>
            <a:ext cx="1285852" cy="121444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7143768" y="4857760"/>
            <a:ext cx="714380" cy="78581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6572264" y="5715016"/>
            <a:ext cx="571504" cy="571504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i.pinimg.com/originals/f7/43/83/f743837fc6694b04b26b2d1f0f3cf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4759345" cy="4759345"/>
          </a:xfrm>
          <a:prstGeom prst="rect">
            <a:avLst/>
          </a:prstGeom>
          <a:noFill/>
        </p:spPr>
      </p:pic>
      <p:pic>
        <p:nvPicPr>
          <p:cNvPr id="9" name="Rozovaya_Pantera_-_The_Pink_Panther_Theme_1567879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85728"/>
            <a:ext cx="203200" cy="20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92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1" animBg="1"/>
      <p:bldP spid="6" grpId="2" animBg="1"/>
      <p:bldP spid="7" grpId="0" animBg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0"/>
            <a:ext cx="4000528" cy="221455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Вспомним главное:</a:t>
            </a:r>
            <a:endParaRPr lang="ru-RU" sz="54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28596" y="4714884"/>
            <a:ext cx="3429000" cy="1920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 descr="https://www.pngitem.com/pimgs/m/131-1315478_the-pink-panther-png-download-image-pink-panther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t="1210" b="1210"/>
          <a:stretch>
            <a:fillRect/>
          </a:stretch>
        </p:blipFill>
        <p:spPr bwMode="auto">
          <a:xfrm>
            <a:off x="5500694" y="2928934"/>
            <a:ext cx="4063364" cy="4063364"/>
          </a:xfrm>
          <a:prstGeom prst="rect">
            <a:avLst/>
          </a:prstGeom>
          <a:noFill/>
          <a:ln w="0">
            <a:noFill/>
          </a:ln>
          <a:scene3d>
            <a:camera prst="orthographicFront"/>
            <a:lightRig rig="threePt" dir="t"/>
          </a:scene3d>
          <a:sp3d extrusionH="12700" prstMaterial="matte">
            <a:extrusionClr>
              <a:schemeClr val="tx1"/>
            </a:extrusionClr>
            <a:contourClr>
              <a:srgbClr val="969696"/>
            </a:contourClr>
          </a:sp3d>
        </p:spPr>
      </p:pic>
      <p:pic>
        <p:nvPicPr>
          <p:cNvPr id="15364" name="Picture 4" descr="https://st03.kakprosto.ru/images/article/2019/10/30/329965_5db960ed530f45db960ed5312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2998">
            <a:off x="785786" y="1142984"/>
            <a:ext cx="4000528" cy="396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dirty="0" smtClean="0">
                <a:solidFill>
                  <a:schemeClr val="bg2">
                    <a:lumMod val="10000"/>
                  </a:schemeClr>
                </a:solidFill>
              </a:rPr>
              <a:t>Общие формулы для решения уравнений: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285720" y="1714488"/>
            <a:ext cx="369192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ru-RU" sz="3200" b="1" u="sng" dirty="0" err="1" smtClean="0">
                <a:solidFill>
                  <a:schemeClr val="bg2">
                    <a:lumMod val="25000"/>
                  </a:schemeClr>
                </a:solidFill>
              </a:rPr>
              <a:t>cosx</a:t>
            </a:r>
            <a:r>
              <a:rPr lang="en-US" altLang="ru-RU" sz="3200" b="1" u="sng" dirty="0" smtClean="0">
                <a:solidFill>
                  <a:schemeClr val="bg2">
                    <a:lumMod val="25000"/>
                  </a:schemeClr>
                </a:solidFill>
              </a:rPr>
              <a:t>=a</a:t>
            </a:r>
            <a:endParaRPr lang="ru-RU" altLang="ru-RU" sz="32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alt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х=</a:t>
            </a:r>
            <a:r>
              <a:rPr lang="en-US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±</a:t>
            </a:r>
            <a:r>
              <a:rPr lang="en-US" alt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arccos</a:t>
            </a:r>
            <a:r>
              <a:rPr lang="en-US" alt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ru-RU" alt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+2</a:t>
            </a:r>
            <a:r>
              <a:rPr lang="el-GR" alt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π</a:t>
            </a:r>
            <a:r>
              <a:rPr lang="en-US" alt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n, n</a:t>
            </a:r>
            <a:r>
              <a:rPr lang="el-GR" alt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ϵ</a:t>
            </a:r>
            <a:r>
              <a:rPr lang="en-US" alt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z</a:t>
            </a:r>
          </a:p>
          <a:p>
            <a:pPr algn="ctr">
              <a:buNone/>
            </a:pPr>
            <a:r>
              <a:rPr lang="ru-RU" alt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-1</a:t>
            </a:r>
            <a:r>
              <a:rPr lang="en-US" alt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US" altLang="ru-RU" sz="2400" b="1" i="1" dirty="0" err="1" smtClean="0">
                <a:solidFill>
                  <a:schemeClr val="tx2">
                    <a:lumMod val="75000"/>
                  </a:schemeClr>
                </a:solidFill>
              </a:rPr>
              <a:t>Aa</a:t>
            </a:r>
            <a:r>
              <a:rPr lang="en-US" altLang="ru-RU" sz="2400" b="1" i="1" u="sng" dirty="0" smtClean="0">
                <a:solidFill>
                  <a:schemeClr val="tx2">
                    <a:lumMod val="75000"/>
                  </a:schemeClr>
                </a:solidFill>
              </a:rPr>
              <a:t>&lt; </a:t>
            </a:r>
            <a:r>
              <a:rPr lang="en-US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ru-RU" alt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altLang="ru-RU" sz="3200" b="1" u="sng" dirty="0" err="1" smtClean="0">
                <a:solidFill>
                  <a:schemeClr val="bg2">
                    <a:lumMod val="25000"/>
                  </a:schemeClr>
                </a:solidFill>
              </a:rPr>
              <a:t>sinx</a:t>
            </a:r>
            <a:r>
              <a:rPr lang="en-US" altLang="ru-RU" sz="3200" b="1" u="sng" dirty="0" smtClean="0">
                <a:solidFill>
                  <a:schemeClr val="bg2">
                    <a:lumMod val="25000"/>
                  </a:schemeClr>
                </a:solidFill>
              </a:rPr>
              <a:t>=a</a:t>
            </a:r>
            <a:endParaRPr lang="ru-RU" altLang="ru-RU" sz="3200" b="1" i="1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x=(-1)</a:t>
            </a:r>
            <a:r>
              <a:rPr lang="en-US" altLang="ru-RU" sz="2400" b="1" baseline="30000" dirty="0" err="1" smtClean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alt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arcsina</a:t>
            </a:r>
            <a:r>
              <a:rPr lang="en-US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l-GR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π</a:t>
            </a:r>
            <a:r>
              <a:rPr lang="en-US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n, n</a:t>
            </a:r>
            <a:r>
              <a:rPr lang="el-GR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ϵ</a:t>
            </a:r>
            <a:r>
              <a:rPr lang="en-US" altLang="ru-RU" sz="2400" b="1" dirty="0" smtClean="0">
                <a:solidFill>
                  <a:schemeClr val="tx2">
                    <a:lumMod val="75000"/>
                  </a:schemeClr>
                </a:solidFill>
              </a:rPr>
              <a:t>z</a:t>
            </a:r>
            <a:endParaRPr lang="ru-RU" alt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altLang="ru-RU" b="1" i="1" dirty="0" smtClean="0">
                <a:solidFill>
                  <a:schemeClr val="tx2">
                    <a:lumMod val="75000"/>
                  </a:schemeClr>
                </a:solidFill>
              </a:rPr>
              <a:t>-1</a:t>
            </a:r>
            <a:r>
              <a:rPr lang="en-US" altLang="ru-RU" b="1" i="1" dirty="0" smtClean="0">
                <a:solidFill>
                  <a:schemeClr val="tx2">
                    <a:lumMod val="75000"/>
                  </a:schemeClr>
                </a:solidFill>
              </a:rPr>
              <a:t>&lt;</a:t>
            </a:r>
            <a:r>
              <a:rPr lang="en-US" altLang="ru-RU" b="1" i="1" dirty="0" err="1" smtClean="0">
                <a:solidFill>
                  <a:schemeClr val="tx2">
                    <a:lumMod val="75000"/>
                  </a:schemeClr>
                </a:solidFill>
              </a:rPr>
              <a:t>Aa</a:t>
            </a:r>
            <a:r>
              <a:rPr lang="en-US" altLang="ru-RU" b="1" i="1" u="sng" dirty="0" smtClean="0">
                <a:solidFill>
                  <a:schemeClr val="tx2">
                    <a:lumMod val="75000"/>
                  </a:schemeClr>
                </a:solidFill>
              </a:rPr>
              <a:t>&lt; </a:t>
            </a:r>
            <a:r>
              <a:rPr lang="en-US" altLang="ru-RU" b="1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ru-RU" alt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xfrm>
            <a:off x="4071934" y="1643050"/>
            <a:ext cx="4071966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ru-RU" sz="3200" b="1" u="sng" dirty="0" err="1" smtClean="0">
                <a:solidFill>
                  <a:schemeClr val="bg2">
                    <a:lumMod val="25000"/>
                  </a:schemeClr>
                </a:solidFill>
              </a:rPr>
              <a:t>tgx</a:t>
            </a:r>
            <a:r>
              <a:rPr lang="en-US" altLang="ru-RU" sz="3200" b="1" u="sng" dirty="0" smtClean="0">
                <a:solidFill>
                  <a:schemeClr val="bg2">
                    <a:lumMod val="25000"/>
                  </a:schemeClr>
                </a:solidFill>
              </a:rPr>
              <a:t>=a</a:t>
            </a:r>
            <a:endParaRPr lang="ru-RU" altLang="ru-RU" sz="3200" b="1" u="sng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altLang="ru-RU" b="1" dirty="0" smtClean="0">
                <a:solidFill>
                  <a:schemeClr val="tx2">
                    <a:lumMod val="75000"/>
                  </a:schemeClr>
                </a:solidFill>
              </a:rPr>
              <a:t>x=</a:t>
            </a:r>
            <a:r>
              <a:rPr lang="en-US" altLang="ru-RU" b="1" dirty="0" err="1" smtClean="0">
                <a:solidFill>
                  <a:schemeClr val="tx2">
                    <a:lumMod val="75000"/>
                  </a:schemeClr>
                </a:solidFill>
              </a:rPr>
              <a:t>arctga</a:t>
            </a:r>
            <a:r>
              <a:rPr lang="en-US" altLang="ru-RU" b="1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l-GR" altLang="ru-RU" b="1" dirty="0" smtClean="0">
                <a:solidFill>
                  <a:schemeClr val="tx2">
                    <a:lumMod val="75000"/>
                  </a:schemeClr>
                </a:solidFill>
              </a:rPr>
              <a:t>π</a:t>
            </a:r>
            <a:r>
              <a:rPr lang="en-US" altLang="ru-RU" b="1" dirty="0" smtClean="0">
                <a:solidFill>
                  <a:schemeClr val="tx2">
                    <a:lumMod val="75000"/>
                  </a:schemeClr>
                </a:solidFill>
              </a:rPr>
              <a:t>n, n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en-US" altLang="ru-RU" b="1" dirty="0" smtClean="0">
                <a:solidFill>
                  <a:schemeClr val="tx2">
                    <a:lumMod val="75000"/>
                  </a:schemeClr>
                </a:solidFill>
              </a:rPr>
              <a:t>Z</a:t>
            </a:r>
          </a:p>
          <a:p>
            <a:pPr algn="ctr">
              <a:buNone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а - любое</a:t>
            </a:r>
            <a:endParaRPr lang="ru-RU" altLang="ru-RU" b="1" dirty="0" smtClean="0"/>
          </a:p>
          <a:p>
            <a:pPr>
              <a:buFont typeface="Wingdings" pitchFamily="2" charset="2"/>
              <a:buChar char="v"/>
            </a:pPr>
            <a:r>
              <a:rPr lang="en-US" altLang="ru-RU" sz="3200" b="1" u="sng" dirty="0" err="1" smtClean="0"/>
              <a:t>ctgx</a:t>
            </a:r>
            <a:r>
              <a:rPr lang="en-US" altLang="ru-RU" sz="3200" b="1" u="sng" dirty="0" smtClean="0"/>
              <a:t>=a</a:t>
            </a:r>
            <a:endParaRPr lang="ru-RU" altLang="ru-RU" sz="3200" b="1" u="sng" dirty="0" smtClean="0"/>
          </a:p>
          <a:p>
            <a:pPr>
              <a:buNone/>
            </a:pPr>
            <a:r>
              <a:rPr lang="en-US" altLang="ru-RU" b="1" dirty="0" smtClean="0">
                <a:solidFill>
                  <a:schemeClr val="tx2">
                    <a:lumMod val="75000"/>
                  </a:schemeClr>
                </a:solidFill>
              </a:rPr>
              <a:t>x=</a:t>
            </a:r>
            <a:r>
              <a:rPr lang="en-US" altLang="ru-RU" b="1" dirty="0" err="1" smtClean="0">
                <a:solidFill>
                  <a:schemeClr val="tx2">
                    <a:lumMod val="75000"/>
                  </a:schemeClr>
                </a:solidFill>
              </a:rPr>
              <a:t>arcctga</a:t>
            </a:r>
            <a:r>
              <a:rPr lang="en-US" altLang="ru-RU" b="1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r>
              <a:rPr lang="el-GR" altLang="ru-RU" b="1" dirty="0" smtClean="0">
                <a:solidFill>
                  <a:schemeClr val="tx2">
                    <a:lumMod val="75000"/>
                  </a:schemeClr>
                </a:solidFill>
              </a:rPr>
              <a:t>π</a:t>
            </a:r>
            <a:r>
              <a:rPr lang="en-US" altLang="ru-RU" b="1" dirty="0" smtClean="0">
                <a:solidFill>
                  <a:schemeClr val="tx2">
                    <a:lumMod val="75000"/>
                  </a:schemeClr>
                </a:solidFill>
              </a:rPr>
              <a:t>n, n</a:t>
            </a: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en-US" altLang="ru-RU" b="1" dirty="0" smtClean="0">
                <a:solidFill>
                  <a:schemeClr val="tx2">
                    <a:lumMod val="75000"/>
                  </a:schemeClr>
                </a:solidFill>
              </a:rPr>
              <a:t>Z</a:t>
            </a:r>
            <a:endParaRPr lang="ru-RU" alt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altLang="ru-RU" b="1" dirty="0" smtClean="0">
                <a:solidFill>
                  <a:schemeClr val="tx2">
                    <a:lumMod val="75000"/>
                  </a:schemeClr>
                </a:solidFill>
              </a:rPr>
              <a:t>а - любое</a:t>
            </a:r>
            <a:endParaRPr lang="ru-RU" altLang="ru-RU" b="1" dirty="0" smtClean="0"/>
          </a:p>
          <a:p>
            <a:pPr>
              <a:buNone/>
            </a:pPr>
            <a:endParaRPr lang="en-US" alt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altLang="ru-RU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17" name="Сердце 16"/>
          <p:cNvSpPr/>
          <p:nvPr/>
        </p:nvSpPr>
        <p:spPr>
          <a:xfrm>
            <a:off x="8215338" y="285728"/>
            <a:ext cx="928662" cy="857256"/>
          </a:xfrm>
          <a:prstGeom prst="heart">
            <a:avLst/>
          </a:prstGeom>
          <a:solidFill>
            <a:schemeClr val="bg2">
              <a:lumMod val="9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ердце 17"/>
          <p:cNvSpPr/>
          <p:nvPr/>
        </p:nvSpPr>
        <p:spPr>
          <a:xfrm rot="10800000">
            <a:off x="8215338" y="1214422"/>
            <a:ext cx="928662" cy="857256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ердце 18"/>
          <p:cNvSpPr/>
          <p:nvPr/>
        </p:nvSpPr>
        <p:spPr>
          <a:xfrm>
            <a:off x="8215338" y="4643446"/>
            <a:ext cx="928662" cy="857256"/>
          </a:xfrm>
          <a:prstGeom prst="hear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ердце 19"/>
          <p:cNvSpPr/>
          <p:nvPr/>
        </p:nvSpPr>
        <p:spPr>
          <a:xfrm rot="10800000">
            <a:off x="8215338" y="5572140"/>
            <a:ext cx="928662" cy="857256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 descr="https://i.pinimg.com/736x/49/6f/c7/496fc767138d7a709eea21b7a2eebcd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72924" y="2786058"/>
            <a:ext cx="1440503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75381" cy="6858000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lumMod val="50000"/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458" name="Picture 2" descr="https://pbs.twimg.com/profile_images/2279931070/qhj6zhmi4wxsyllmmsg5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974118">
            <a:off x="-12981" y="5897338"/>
            <a:ext cx="986089" cy="986089"/>
          </a:xfrm>
          <a:prstGeom prst="rect">
            <a:avLst/>
          </a:prstGeom>
          <a:noFill/>
        </p:spPr>
      </p:pic>
      <p:pic>
        <p:nvPicPr>
          <p:cNvPr id="7" name="Picture 2" descr="https://pbs.twimg.com/profile_images/2279931070/qhj6zhmi4wxsyllmmsg5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01296">
            <a:off x="8080534" y="274062"/>
            <a:ext cx="932257" cy="932257"/>
          </a:xfrm>
          <a:prstGeom prst="rect">
            <a:avLst/>
          </a:prstGeom>
          <a:noFill/>
        </p:spPr>
      </p:pic>
      <p:pic>
        <p:nvPicPr>
          <p:cNvPr id="8" name="Picture 2" descr="https://pbs.twimg.com/profile_images/2279931070/qhj6zhmi4wxsyllmmsg5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409008">
            <a:off x="468510" y="468519"/>
            <a:ext cx="557023" cy="557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allpapercave.com/wp/M5EmJ5j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714620"/>
            <a:ext cx="3162299" cy="237172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357298"/>
            <a:ext cx="7329510" cy="118013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Bahnschrift SemiLight Condensed" pitchFamily="34" charset="0"/>
              </a:rPr>
              <a:t>Тригонометрические уравнения, сводящиеся к  квадратным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Отличительные признаки таких уравнений:</a:t>
            </a:r>
            <a:r>
              <a:rPr lang="ru-RU" sz="2800" dirty="0" smtClean="0">
                <a:solidFill>
                  <a:srgbClr val="0000CC"/>
                </a:solidFill>
              </a:rPr>
              <a:t/>
            </a:r>
            <a:br>
              <a:rPr lang="ru-RU" sz="2800" dirty="0" smtClean="0">
                <a:solidFill>
                  <a:srgbClr val="0000CC"/>
                </a:solidFill>
              </a:rPr>
            </a:b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2071678"/>
            <a:ext cx="8001056" cy="4786322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800" dirty="0" smtClean="0"/>
              <a:t>В уравнении присутствуют тригонометрические функции от одного аргумента  или они легко сводятся к одному аргументу </a:t>
            </a:r>
          </a:p>
          <a:p>
            <a:pPr marL="457200" indent="-457200">
              <a:buNone/>
              <a:defRPr/>
            </a:pPr>
            <a:r>
              <a:rPr lang="ru-RU" sz="2800" dirty="0" smtClean="0"/>
              <a:t>      </a:t>
            </a:r>
            <a:r>
              <a:rPr lang="ru-RU" sz="2400" dirty="0" smtClean="0"/>
              <a:t>6</a:t>
            </a:r>
            <a:r>
              <a:rPr lang="en-US" sz="2400" dirty="0" smtClean="0"/>
              <a:t>sin</a:t>
            </a:r>
            <a:r>
              <a:rPr lang="ru-RU" sz="2400" dirty="0" smtClean="0"/>
              <a:t>² </a:t>
            </a:r>
            <a:r>
              <a:rPr lang="ru-RU" sz="2400" dirty="0" err="1" smtClean="0"/>
              <a:t>x</a:t>
            </a:r>
            <a:r>
              <a:rPr lang="ru-RU" sz="2400" dirty="0" smtClean="0"/>
              <a:t> + 5 </a:t>
            </a:r>
            <a:r>
              <a:rPr lang="ru-RU" sz="2400" dirty="0" err="1" smtClean="0"/>
              <a:t>sin</a:t>
            </a:r>
            <a:r>
              <a:rPr lang="ru-RU" sz="2400" dirty="0" smtClean="0"/>
              <a:t> </a:t>
            </a:r>
            <a:r>
              <a:rPr lang="ru-RU" sz="2400" dirty="0" err="1" smtClean="0"/>
              <a:t>x</a:t>
            </a:r>
            <a:r>
              <a:rPr lang="ru-RU" sz="2400" dirty="0" smtClean="0"/>
              <a:t> -</a:t>
            </a:r>
            <a:r>
              <a:rPr lang="en-US" sz="2400" dirty="0" smtClean="0"/>
              <a:t> </a:t>
            </a:r>
            <a:r>
              <a:rPr lang="ru-RU" sz="2400" dirty="0" smtClean="0"/>
              <a:t>7 = 0</a:t>
            </a:r>
          </a:p>
          <a:p>
            <a:pPr marL="514350" indent="-514350">
              <a:buNone/>
              <a:defRPr/>
            </a:pPr>
            <a:r>
              <a:rPr lang="ru-RU" sz="2800" dirty="0" smtClean="0"/>
              <a:t>                        </a:t>
            </a:r>
            <a:r>
              <a:rPr lang="ru-RU" sz="2400" dirty="0" smtClean="0"/>
              <a:t>6</a:t>
            </a:r>
            <a:r>
              <a:rPr lang="en-US" sz="2400" dirty="0" smtClean="0"/>
              <a:t>sin</a:t>
            </a:r>
            <a:r>
              <a:rPr lang="ru-RU" sz="2400" dirty="0" smtClean="0"/>
              <a:t>² </a:t>
            </a:r>
            <a:r>
              <a:rPr lang="ru-RU" sz="2400" dirty="0" err="1" smtClean="0"/>
              <a:t>x</a:t>
            </a:r>
            <a:r>
              <a:rPr lang="ru-RU" sz="2400" dirty="0" smtClean="0"/>
              <a:t> + 5 </a:t>
            </a:r>
            <a:r>
              <a:rPr lang="en-US" sz="2400" dirty="0" smtClean="0"/>
              <a:t>cos2</a:t>
            </a:r>
            <a:r>
              <a:rPr lang="ru-RU" sz="2400" dirty="0" err="1" smtClean="0"/>
              <a:t>x</a:t>
            </a:r>
            <a:r>
              <a:rPr lang="ru-RU" sz="2400" dirty="0" smtClean="0"/>
              <a:t> -</a:t>
            </a:r>
            <a:r>
              <a:rPr lang="en-US" sz="2400" dirty="0" smtClean="0"/>
              <a:t> </a:t>
            </a:r>
            <a:r>
              <a:rPr lang="ru-RU" sz="2400" dirty="0" smtClean="0"/>
              <a:t>7 = 0</a:t>
            </a:r>
            <a:endParaRPr lang="ru-RU" sz="2800" dirty="0" smtClean="0"/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ru-RU" sz="2800" dirty="0" smtClean="0"/>
              <a:t>В уравнении присутствует только одна тригонометрическая функция или все функции можно свести к одной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endParaRPr lang="ru-RU" sz="2800" dirty="0" smtClean="0"/>
          </a:p>
          <a:p>
            <a:pPr>
              <a:buNone/>
            </a:pPr>
            <a:r>
              <a:rPr lang="ru-RU" sz="2400" dirty="0" smtClean="0"/>
              <a:t>6cos² </a:t>
            </a:r>
            <a:r>
              <a:rPr lang="ru-RU" sz="2400" dirty="0" err="1" smtClean="0"/>
              <a:t>x</a:t>
            </a:r>
            <a:r>
              <a:rPr lang="ru-RU" sz="2400" dirty="0" smtClean="0"/>
              <a:t> + 5 </a:t>
            </a:r>
            <a:r>
              <a:rPr lang="ru-RU" sz="2400" dirty="0" err="1" smtClean="0"/>
              <a:t>sin</a:t>
            </a:r>
            <a:r>
              <a:rPr lang="ru-RU" sz="2400" dirty="0" smtClean="0"/>
              <a:t> </a:t>
            </a:r>
            <a:r>
              <a:rPr lang="ru-RU" sz="2400" dirty="0" err="1" smtClean="0"/>
              <a:t>x</a:t>
            </a:r>
            <a:r>
              <a:rPr lang="ru-RU" sz="2400" dirty="0" smtClean="0"/>
              <a:t> -7 = 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4143380"/>
            <a:ext cx="3714776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3643314"/>
            <a:ext cx="3289777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6143644"/>
            <a:ext cx="321471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.tmdb.org/t/p/original/yA2epdd9ceZCKWNJXdtaoowqpm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B2BD"/>
              </a:clrFrom>
              <a:clrTo>
                <a:srgbClr val="F8B2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714412" y="3500438"/>
            <a:ext cx="5692964" cy="335756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2844" y="-285776"/>
            <a:ext cx="2571736" cy="6500834"/>
          </a:xfrm>
        </p:spPr>
        <p:txBody>
          <a:bodyPr numCol="2"/>
          <a:lstStyle/>
          <a:p>
            <a:pPr algn="l"/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 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928926" y="571480"/>
            <a:ext cx="6215074" cy="6143668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  <a:defRPr/>
            </a:pPr>
            <a:r>
              <a:rPr lang="ru-RU" dirty="0" smtClean="0"/>
              <a:t>Необходимо выразить одну тригонометрическую функцию через другую;</a:t>
            </a:r>
          </a:p>
          <a:p>
            <a:pPr marL="457200" indent="-457200" algn="l">
              <a:buFont typeface="+mj-lt"/>
              <a:buAutoNum type="arabicPeriod"/>
              <a:defRPr/>
            </a:pPr>
            <a:endParaRPr lang="ru-RU" dirty="0" smtClean="0"/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ru-RU" dirty="0" smtClean="0"/>
              <a:t>Ввести обозначение (например, </a:t>
            </a:r>
            <a:r>
              <a:rPr lang="ru-RU" dirty="0" err="1" smtClean="0"/>
              <a:t>sin</a:t>
            </a:r>
            <a:r>
              <a:rPr lang="ru-RU" i="1" dirty="0" err="1" smtClean="0"/>
              <a:t>x</a:t>
            </a:r>
            <a:r>
              <a:rPr lang="ru-RU" dirty="0" smtClean="0"/>
              <a:t> = </a:t>
            </a:r>
            <a:r>
              <a:rPr lang="ru-RU" i="1" dirty="0" err="1" smtClean="0"/>
              <a:t>y</a:t>
            </a:r>
            <a:r>
              <a:rPr lang="ru-RU" dirty="0" smtClean="0"/>
              <a:t>);</a:t>
            </a:r>
          </a:p>
          <a:p>
            <a:pPr marL="457200" indent="-457200" algn="l">
              <a:buFont typeface="+mj-lt"/>
              <a:buAutoNum type="arabicPeriod"/>
              <a:defRPr/>
            </a:pPr>
            <a:endParaRPr lang="ru-RU" dirty="0" smtClean="0"/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ru-RU" dirty="0" smtClean="0"/>
              <a:t>Решить полученное квадратное уравнение;</a:t>
            </a:r>
          </a:p>
          <a:p>
            <a:pPr marL="457200" indent="-457200" algn="l">
              <a:buFont typeface="+mj-lt"/>
              <a:buAutoNum type="arabicPeriod"/>
              <a:defRPr/>
            </a:pPr>
            <a:endParaRPr lang="ru-RU" dirty="0" smtClean="0"/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ru-RU" dirty="0" smtClean="0"/>
              <a:t>Вернуться к прежней переменной; </a:t>
            </a:r>
          </a:p>
          <a:p>
            <a:pPr marL="457200" indent="-457200" algn="l">
              <a:buFont typeface="+mj-lt"/>
              <a:buAutoNum type="arabicPeriod"/>
              <a:defRPr/>
            </a:pPr>
            <a:endParaRPr lang="ru-RU" dirty="0" smtClean="0"/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ru-RU" dirty="0" smtClean="0"/>
              <a:t>Подставляется значение обозначенной величины, и решается тригонометрическое уравнение.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72390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Light Condensed" pitchFamily="34" charset="0"/>
              </a:rPr>
              <a:t>Пример 1 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Ligh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429684" cy="514353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90000"/>
              </a:lnSpc>
              <a:buNone/>
              <a:defRPr/>
            </a:pPr>
            <a:r>
              <a:rPr lang="ru-RU" altLang="ru-RU" sz="2800" b="1" dirty="0" smtClean="0"/>
              <a:t>3</a:t>
            </a:r>
            <a:r>
              <a:rPr lang="en-US" altLang="ru-RU" sz="2800" b="1" dirty="0" smtClean="0"/>
              <a:t>sin</a:t>
            </a:r>
            <a:r>
              <a:rPr lang="en-US" altLang="ru-RU" sz="2800" b="1" baseline="30000" dirty="0" smtClean="0"/>
              <a:t>2</a:t>
            </a:r>
            <a:r>
              <a:rPr lang="en-US" altLang="ru-RU" sz="2800" b="1" dirty="0" smtClean="0"/>
              <a:t>x-5sinx-2=0</a:t>
            </a:r>
            <a:endParaRPr lang="ru-RU" altLang="ru-RU" sz="2800" b="1" dirty="0" smtClean="0"/>
          </a:p>
          <a:p>
            <a:pPr marL="514350" indent="-514350">
              <a:lnSpc>
                <a:spcPct val="90000"/>
              </a:lnSpc>
              <a:buNone/>
              <a:defRPr/>
            </a:pPr>
            <a:r>
              <a:rPr lang="ru-RU" altLang="ru-RU" dirty="0" smtClean="0"/>
              <a:t>Решение:</a:t>
            </a:r>
          </a:p>
          <a:p>
            <a:pPr marL="514350" indent="-514350">
              <a:lnSpc>
                <a:spcPct val="90000"/>
              </a:lnSpc>
              <a:buNone/>
              <a:defRPr/>
            </a:pPr>
            <a:r>
              <a:rPr lang="ru-RU" altLang="ru-RU" dirty="0" smtClean="0"/>
              <a:t>1)  Пусть </a:t>
            </a:r>
            <a:r>
              <a:rPr lang="en-US" altLang="ru-RU" dirty="0" err="1" smtClean="0"/>
              <a:t>sinx</a:t>
            </a:r>
            <a:r>
              <a:rPr lang="ru-RU" altLang="ru-RU" dirty="0" err="1" smtClean="0"/>
              <a:t>=у</a:t>
            </a:r>
            <a:r>
              <a:rPr lang="ru-RU" altLang="ru-RU" dirty="0" smtClean="0"/>
              <a:t>, тогда</a:t>
            </a:r>
          </a:p>
          <a:p>
            <a:pPr marL="514350" indent="-514350">
              <a:lnSpc>
                <a:spcPct val="90000"/>
              </a:lnSpc>
              <a:buNone/>
              <a:defRPr/>
            </a:pPr>
            <a:r>
              <a:rPr lang="ru-RU" altLang="ru-RU" dirty="0" smtClean="0"/>
              <a:t>3у</a:t>
            </a:r>
            <a:r>
              <a:rPr lang="en-US" altLang="ru-RU" baseline="30000" dirty="0" smtClean="0"/>
              <a:t>2</a:t>
            </a:r>
            <a:r>
              <a:rPr lang="en-US" altLang="ru-RU" dirty="0" smtClean="0"/>
              <a:t>-5</a:t>
            </a:r>
            <a:r>
              <a:rPr lang="ru-RU" altLang="ru-RU" dirty="0" smtClean="0"/>
              <a:t>у</a:t>
            </a:r>
            <a:r>
              <a:rPr lang="en-US" altLang="ru-RU" dirty="0" smtClean="0"/>
              <a:t>-2=0</a:t>
            </a:r>
            <a:endParaRPr lang="ru-RU" altLang="ru-RU" dirty="0" smtClean="0"/>
          </a:p>
          <a:p>
            <a:pPr marL="514350" indent="-514350">
              <a:lnSpc>
                <a:spcPct val="90000"/>
              </a:lnSpc>
              <a:buNone/>
              <a:defRPr/>
            </a:pPr>
            <a:r>
              <a:rPr lang="ru-RU" altLang="ru-RU" sz="2200" dirty="0" smtClean="0"/>
              <a:t>Находим корни квадратного </a:t>
            </a:r>
            <a:r>
              <a:rPr lang="ru-RU" altLang="ru-RU" sz="2200" dirty="0" err="1" smtClean="0"/>
              <a:t>уровнения</a:t>
            </a:r>
            <a:r>
              <a:rPr lang="ru-RU" altLang="ru-RU" sz="2200" dirty="0" smtClean="0"/>
              <a:t> по формулам </a:t>
            </a:r>
          </a:p>
          <a:p>
            <a:pPr marL="514350" indent="-514350">
              <a:lnSpc>
                <a:spcPct val="90000"/>
              </a:lnSpc>
              <a:buNone/>
              <a:defRPr/>
            </a:pPr>
            <a:endParaRPr lang="ru-RU" altLang="ru-RU" dirty="0" smtClean="0"/>
          </a:p>
          <a:p>
            <a:pPr marL="514350" indent="-514350">
              <a:lnSpc>
                <a:spcPct val="90000"/>
              </a:lnSpc>
              <a:buNone/>
            </a:pPr>
            <a:r>
              <a:rPr lang="ru-RU" altLang="ru-RU" dirty="0" smtClean="0"/>
              <a:t>2) Вернемся к прежней переменной, т.к </a:t>
            </a:r>
            <a:r>
              <a:rPr lang="en-US" altLang="ru-RU" dirty="0" err="1" smtClean="0"/>
              <a:t>sinx</a:t>
            </a:r>
            <a:r>
              <a:rPr lang="ru-RU" altLang="ru-RU" dirty="0" err="1" smtClean="0"/>
              <a:t>=у</a:t>
            </a:r>
            <a:r>
              <a:rPr lang="ru-RU" altLang="ru-RU" baseline="-25000" dirty="0" smtClean="0"/>
              <a:t>,</a:t>
            </a:r>
            <a:r>
              <a:rPr lang="ru-RU" altLang="ru-RU" dirty="0" smtClean="0"/>
              <a:t> то 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ru-RU" altLang="ru-RU" dirty="0" smtClean="0"/>
              <a:t>                      </a:t>
            </a:r>
            <a:r>
              <a:rPr lang="en-US" altLang="ru-RU" dirty="0" err="1" smtClean="0"/>
              <a:t>sinx</a:t>
            </a:r>
            <a:r>
              <a:rPr lang="ru-RU" altLang="ru-RU" dirty="0" smtClean="0"/>
              <a:t>=2 -нет корней 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ru-RU" altLang="ru-RU" dirty="0" smtClean="0"/>
              <a:t>                      </a:t>
            </a:r>
            <a:r>
              <a:rPr lang="en-US" altLang="ru-RU" dirty="0" err="1" smtClean="0"/>
              <a:t>sinx</a:t>
            </a:r>
            <a:r>
              <a:rPr lang="ru-RU" altLang="ru-RU" dirty="0" smtClean="0"/>
              <a:t>=-1/3</a:t>
            </a:r>
          </a:p>
          <a:p>
            <a:pPr marL="514350" indent="-514350">
              <a:lnSpc>
                <a:spcPct val="90000"/>
              </a:lnSpc>
              <a:buNone/>
            </a:pPr>
            <a:endParaRPr lang="ru-RU" altLang="ru-RU" dirty="0" smtClean="0"/>
          </a:p>
          <a:p>
            <a:pPr marL="514350" indent="-514350">
              <a:lnSpc>
                <a:spcPct val="90000"/>
              </a:lnSpc>
              <a:buNone/>
            </a:pPr>
            <a:r>
              <a:rPr lang="en-US" altLang="ru-RU" b="1" dirty="0" smtClean="0"/>
              <a:t>x=(-1)</a:t>
            </a:r>
            <a:r>
              <a:rPr lang="en-US" altLang="ru-RU" b="1" baseline="30000" dirty="0" err="1" smtClean="0"/>
              <a:t>n</a:t>
            </a:r>
            <a:r>
              <a:rPr lang="en-US" altLang="ru-RU" b="1" dirty="0" err="1" smtClean="0"/>
              <a:t>arcsina</a:t>
            </a:r>
            <a:r>
              <a:rPr lang="en-US" altLang="ru-RU" b="1" dirty="0" smtClean="0"/>
              <a:t>+</a:t>
            </a:r>
            <a:r>
              <a:rPr lang="el-GR" altLang="ru-RU" b="1" dirty="0" smtClean="0"/>
              <a:t>π</a:t>
            </a:r>
            <a:r>
              <a:rPr lang="en-US" altLang="ru-RU" b="1" dirty="0" smtClean="0"/>
              <a:t>n, n</a:t>
            </a:r>
            <a:r>
              <a:rPr lang="ru-RU" altLang="ru-RU" b="1" dirty="0" smtClean="0"/>
              <a:t>Є</a:t>
            </a:r>
            <a:r>
              <a:rPr lang="en-US" altLang="ru-RU" b="1" dirty="0" smtClean="0"/>
              <a:t>Z</a:t>
            </a:r>
            <a:endParaRPr lang="ru-RU" altLang="ru-RU" b="1" dirty="0" smtClean="0"/>
          </a:p>
          <a:p>
            <a:pPr marL="514350" indent="-514350">
              <a:lnSpc>
                <a:spcPct val="90000"/>
              </a:lnSpc>
              <a:buNone/>
            </a:pPr>
            <a:endParaRPr lang="el-GR" altLang="ru-RU" b="1" dirty="0" smtClean="0"/>
          </a:p>
          <a:p>
            <a:pPr marL="514350" indent="-514350">
              <a:lnSpc>
                <a:spcPct val="90000"/>
              </a:lnSpc>
              <a:buNone/>
            </a:pPr>
            <a:r>
              <a:rPr lang="en-US" altLang="ru-RU" dirty="0" smtClean="0"/>
              <a:t>x=(-1)</a:t>
            </a:r>
            <a:r>
              <a:rPr lang="en-US" altLang="ru-RU" baseline="30000" dirty="0" err="1" smtClean="0"/>
              <a:t>n</a:t>
            </a:r>
            <a:r>
              <a:rPr lang="en-US" altLang="ru-RU" dirty="0" err="1" smtClean="0"/>
              <a:t>arcsin</a:t>
            </a:r>
            <a:r>
              <a:rPr lang="ru-RU" altLang="ru-RU" dirty="0" smtClean="0"/>
              <a:t>(-1/3)</a:t>
            </a:r>
            <a:r>
              <a:rPr lang="en-US" altLang="ru-RU" dirty="0" smtClean="0"/>
              <a:t>+</a:t>
            </a:r>
            <a:r>
              <a:rPr lang="el-GR" altLang="ru-RU" dirty="0" smtClean="0"/>
              <a:t>π</a:t>
            </a:r>
            <a:r>
              <a:rPr lang="en-US" altLang="ru-RU" dirty="0" smtClean="0"/>
              <a:t>n, n</a:t>
            </a:r>
            <a:r>
              <a:rPr lang="ru-RU" altLang="ru-RU" dirty="0" smtClean="0"/>
              <a:t>Є</a:t>
            </a:r>
            <a:r>
              <a:rPr lang="en-US" altLang="ru-RU" dirty="0" smtClean="0"/>
              <a:t>Z</a:t>
            </a:r>
            <a:endParaRPr lang="ru-RU" altLang="ru-RU" dirty="0" smtClean="0"/>
          </a:p>
          <a:p>
            <a:pPr marL="514350" indent="-514350">
              <a:lnSpc>
                <a:spcPct val="90000"/>
              </a:lnSpc>
              <a:buNone/>
            </a:pPr>
            <a:r>
              <a:rPr lang="en-US" altLang="ru-RU" dirty="0" smtClean="0"/>
              <a:t>x=(-1)</a:t>
            </a:r>
            <a:r>
              <a:rPr lang="en-US" altLang="ru-RU" baseline="30000" dirty="0" smtClean="0"/>
              <a:t>n</a:t>
            </a:r>
            <a:r>
              <a:rPr lang="ru-RU" altLang="ru-RU" baseline="30000" dirty="0" smtClean="0"/>
              <a:t>+1</a:t>
            </a:r>
            <a:r>
              <a:rPr lang="en-US" altLang="ru-RU" dirty="0" err="1" smtClean="0"/>
              <a:t>arcsin</a:t>
            </a:r>
            <a:r>
              <a:rPr lang="ru-RU" altLang="ru-RU" dirty="0" smtClean="0"/>
              <a:t>1/3</a:t>
            </a:r>
            <a:r>
              <a:rPr lang="en-US" altLang="ru-RU" dirty="0" smtClean="0"/>
              <a:t>+</a:t>
            </a:r>
            <a:r>
              <a:rPr lang="el-GR" altLang="ru-RU" dirty="0" smtClean="0"/>
              <a:t>π</a:t>
            </a:r>
            <a:r>
              <a:rPr lang="en-US" altLang="ru-RU" dirty="0" smtClean="0"/>
              <a:t>n, n</a:t>
            </a:r>
            <a:r>
              <a:rPr lang="ru-RU" altLang="ru-RU" dirty="0" smtClean="0"/>
              <a:t>Є</a:t>
            </a:r>
            <a:r>
              <a:rPr lang="en-US" altLang="ru-RU" dirty="0" smtClean="0"/>
              <a:t>Z</a:t>
            </a:r>
            <a:endParaRPr lang="ru-RU" altLang="ru-RU" dirty="0" smtClean="0"/>
          </a:p>
          <a:p>
            <a:pPr marL="514350" indent="-514350">
              <a:lnSpc>
                <a:spcPct val="90000"/>
              </a:lnSpc>
              <a:buNone/>
            </a:pPr>
            <a:r>
              <a:rPr lang="ru-RU" altLang="ru-RU" dirty="0" smtClean="0"/>
              <a:t>                                         Ответ: </a:t>
            </a:r>
            <a:r>
              <a:rPr lang="en-US" altLang="ru-RU" dirty="0" smtClean="0"/>
              <a:t>x=(-1)</a:t>
            </a:r>
            <a:r>
              <a:rPr lang="en-US" altLang="ru-RU" baseline="30000" dirty="0" smtClean="0"/>
              <a:t>n</a:t>
            </a:r>
            <a:r>
              <a:rPr lang="ru-RU" altLang="ru-RU" baseline="30000" dirty="0" smtClean="0"/>
              <a:t>+1</a:t>
            </a:r>
            <a:r>
              <a:rPr lang="en-US" altLang="ru-RU" dirty="0" err="1" smtClean="0"/>
              <a:t>arcsin</a:t>
            </a:r>
            <a:r>
              <a:rPr lang="ru-RU" altLang="ru-RU" dirty="0" smtClean="0"/>
              <a:t>1/3</a:t>
            </a:r>
            <a:r>
              <a:rPr lang="en-US" altLang="ru-RU" dirty="0" smtClean="0"/>
              <a:t>+</a:t>
            </a:r>
            <a:r>
              <a:rPr lang="el-GR" altLang="ru-RU" dirty="0" smtClean="0"/>
              <a:t>π</a:t>
            </a:r>
            <a:r>
              <a:rPr lang="en-US" altLang="ru-RU" dirty="0" smtClean="0"/>
              <a:t>n, n</a:t>
            </a:r>
            <a:r>
              <a:rPr lang="ru-RU" altLang="ru-RU" dirty="0" smtClean="0"/>
              <a:t>Є</a:t>
            </a:r>
            <a:r>
              <a:rPr lang="en-US" altLang="ru-RU" dirty="0" smtClean="0"/>
              <a:t>Z</a:t>
            </a:r>
            <a:endParaRPr lang="ru-RU" alt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214290"/>
            <a:ext cx="3000364" cy="1228028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D=b</a:t>
            </a:r>
            <a:r>
              <a:rPr lang="en-US" altLang="ru-RU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-4ac</a:t>
            </a:r>
            <a:r>
              <a:rPr lang="ru-RU" alt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alt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altLang="ru-RU" b="1" baseline="-25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ru-RU" alt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=(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b±√D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)/2а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endParaRPr lang="ru-RU" altLang="ru-RU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ru-RU" b="1" dirty="0" smtClean="0"/>
              <a:t>x=(-1)</a:t>
            </a:r>
            <a:r>
              <a:rPr lang="en-US" altLang="ru-RU" b="1" baseline="30000" dirty="0" err="1" smtClean="0"/>
              <a:t>n</a:t>
            </a:r>
            <a:r>
              <a:rPr lang="en-US" altLang="ru-RU" b="1" dirty="0" err="1" smtClean="0"/>
              <a:t>arcsina</a:t>
            </a:r>
            <a:r>
              <a:rPr lang="en-US" altLang="ru-RU" b="1" dirty="0" smtClean="0"/>
              <a:t>+</a:t>
            </a:r>
            <a:r>
              <a:rPr lang="el-GR" altLang="ru-RU" b="1" dirty="0" smtClean="0"/>
              <a:t>π</a:t>
            </a:r>
            <a:r>
              <a:rPr lang="en-US" altLang="ru-RU" b="1" dirty="0" smtClean="0"/>
              <a:t>n, n</a:t>
            </a:r>
            <a:r>
              <a:rPr lang="ru-RU" altLang="ru-RU" b="1" dirty="0" smtClean="0"/>
              <a:t>Є</a:t>
            </a:r>
            <a:r>
              <a:rPr lang="en-US" altLang="ru-RU" b="1" dirty="0" smtClean="0"/>
              <a:t>Z</a:t>
            </a:r>
            <a:endParaRPr lang="el-GR" altLang="ru-RU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572008"/>
            <a:ext cx="3571900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714620"/>
            <a:ext cx="6572296" cy="42862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 flipH="1" flipV="1">
            <a:off x="6429388" y="1785926"/>
            <a:ext cx="1000132" cy="7143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 descr="https://i.pinimg.com/originals/d5/16/d3/d516d3c1aebff7bac5e625d8f306a82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6578" y="2795626"/>
            <a:ext cx="2357422" cy="4062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6472254" cy="110869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Bahnschrift SemiLight Condensed" pitchFamily="34" charset="0"/>
              </a:rPr>
              <a:t>Пример 2 </a:t>
            </a:r>
            <a:endParaRPr lang="ru-RU" sz="6000" dirty="0">
              <a:solidFill>
                <a:schemeClr val="bg2">
                  <a:lumMod val="10000"/>
                </a:schemeClr>
              </a:solidFill>
              <a:latin typeface="Bahnschrift SemiLight Condensed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8715436" cy="53578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400" b="1" dirty="0" smtClean="0"/>
              <a:t>2 </a:t>
            </a:r>
            <a:r>
              <a:rPr lang="en-US" sz="3400" b="1" dirty="0" err="1" smtClean="0"/>
              <a:t>cos</a:t>
            </a:r>
            <a:r>
              <a:rPr lang="en-US" sz="3400" b="1" dirty="0" smtClean="0"/>
              <a:t> </a:t>
            </a:r>
            <a:r>
              <a:rPr lang="en-US" sz="3400" b="1" baseline="30000" dirty="0" smtClean="0"/>
              <a:t>2</a:t>
            </a:r>
            <a:r>
              <a:rPr lang="en-US" sz="3400" b="1" dirty="0" smtClean="0"/>
              <a:t> x – 5 </a:t>
            </a:r>
            <a:r>
              <a:rPr lang="en-US" sz="3400" b="1" dirty="0" err="1" smtClean="0"/>
              <a:t>cos</a:t>
            </a:r>
            <a:r>
              <a:rPr lang="en-US" sz="3400" b="1" dirty="0" smtClean="0"/>
              <a:t> x + 2 = 0</a:t>
            </a:r>
            <a:endParaRPr lang="ru-RU" sz="3400" b="1" dirty="0" smtClean="0"/>
          </a:p>
          <a:p>
            <a:pPr>
              <a:buNone/>
            </a:pPr>
            <a:r>
              <a:rPr lang="ru-RU" sz="3400" b="1" dirty="0" smtClean="0"/>
              <a:t>Решение:</a:t>
            </a:r>
          </a:p>
          <a:p>
            <a:pPr marL="457200" indent="-457200">
              <a:buNone/>
            </a:pPr>
            <a:r>
              <a:rPr lang="ru-RU" sz="3400" dirty="0" smtClean="0"/>
              <a:t>1</a:t>
            </a:r>
            <a:r>
              <a:rPr lang="ru-RU" sz="3400" dirty="0" smtClean="0">
                <a:solidFill>
                  <a:schemeClr val="tx2"/>
                </a:solidFill>
              </a:rPr>
              <a:t>) Пусть </a:t>
            </a:r>
            <a:r>
              <a:rPr lang="en-US" sz="3400" dirty="0" err="1" smtClean="0">
                <a:solidFill>
                  <a:schemeClr val="tx2"/>
                </a:solidFill>
              </a:rPr>
              <a:t>cos</a:t>
            </a:r>
            <a:r>
              <a:rPr lang="en-US" sz="3400" dirty="0" smtClean="0">
                <a:solidFill>
                  <a:schemeClr val="tx2"/>
                </a:solidFill>
              </a:rPr>
              <a:t> x = y,</a:t>
            </a:r>
            <a:r>
              <a:rPr lang="ru-RU" sz="3400" dirty="0" smtClean="0">
                <a:solidFill>
                  <a:schemeClr val="tx2"/>
                </a:solidFill>
              </a:rPr>
              <a:t> тогда уравнение имеет вид </a:t>
            </a:r>
          </a:p>
          <a:p>
            <a:pPr marL="457200" indent="-45720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2 у </a:t>
            </a:r>
            <a:r>
              <a:rPr lang="ru-RU" sz="3400" baseline="30000" dirty="0" smtClean="0">
                <a:solidFill>
                  <a:schemeClr val="tx2"/>
                </a:solidFill>
              </a:rPr>
              <a:t>2 </a:t>
            </a:r>
            <a:r>
              <a:rPr lang="ru-RU" sz="3400" dirty="0" smtClean="0">
                <a:solidFill>
                  <a:schemeClr val="tx2"/>
                </a:solidFill>
              </a:rPr>
              <a:t>– 5у + 2 = 0</a:t>
            </a:r>
          </a:p>
          <a:p>
            <a:pPr marL="457200" indent="-457200">
              <a:buNone/>
            </a:pPr>
            <a:r>
              <a:rPr lang="ru-RU" sz="3400" dirty="0" smtClean="0">
                <a:solidFill>
                  <a:schemeClr val="tx2"/>
                </a:solidFill>
              </a:rPr>
              <a:t>Находим корни квадратного уравнения по формуле</a:t>
            </a:r>
          </a:p>
          <a:p>
            <a:pPr marL="457200" indent="-457200">
              <a:buNone/>
            </a:pPr>
            <a:r>
              <a:rPr lang="ru-RU" sz="3400" dirty="0" smtClean="0"/>
              <a:t>2)</a:t>
            </a:r>
            <a:r>
              <a:rPr lang="ru-RU" altLang="ru-RU" sz="3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3400" dirty="0" smtClean="0">
                <a:solidFill>
                  <a:schemeClr val="tx2"/>
                </a:solidFill>
              </a:rPr>
              <a:t>Вернемся к прежней переменной, т.к  </a:t>
            </a:r>
            <a:r>
              <a:rPr lang="en-US" sz="3400" dirty="0" err="1" smtClean="0">
                <a:solidFill>
                  <a:schemeClr val="tx2"/>
                </a:solidFill>
              </a:rPr>
              <a:t>cos</a:t>
            </a:r>
            <a:r>
              <a:rPr lang="en-US" sz="3400" dirty="0" smtClean="0">
                <a:solidFill>
                  <a:schemeClr val="tx2"/>
                </a:solidFill>
              </a:rPr>
              <a:t> x = y</a:t>
            </a:r>
            <a:r>
              <a:rPr lang="ru-RU" sz="3400" dirty="0" smtClean="0">
                <a:solidFill>
                  <a:schemeClr val="tx2"/>
                </a:solidFill>
              </a:rPr>
              <a:t>, то</a:t>
            </a:r>
          </a:p>
          <a:p>
            <a:pPr marL="457200" indent="-457200">
              <a:buNone/>
            </a:pPr>
            <a:r>
              <a:rPr lang="en-US" sz="3400" dirty="0" err="1" smtClean="0">
                <a:solidFill>
                  <a:schemeClr val="tx2"/>
                </a:solidFill>
              </a:rPr>
              <a:t>cosx</a:t>
            </a:r>
            <a:r>
              <a:rPr lang="en-US" sz="3400" dirty="0" smtClean="0">
                <a:solidFill>
                  <a:schemeClr val="tx2"/>
                </a:solidFill>
              </a:rPr>
              <a:t>= 2 – </a:t>
            </a:r>
            <a:r>
              <a:rPr lang="ru-RU" sz="3400" dirty="0" smtClean="0">
                <a:solidFill>
                  <a:schemeClr val="tx2"/>
                </a:solidFill>
              </a:rPr>
              <a:t>нет корней         </a:t>
            </a:r>
            <a:r>
              <a:rPr lang="en-US" sz="3400" dirty="0" err="1" smtClean="0">
                <a:solidFill>
                  <a:schemeClr val="tx2"/>
                </a:solidFill>
              </a:rPr>
              <a:t>cosx</a:t>
            </a:r>
            <a:r>
              <a:rPr lang="en-US" sz="3400" dirty="0" smtClean="0">
                <a:solidFill>
                  <a:schemeClr val="tx2"/>
                </a:solidFill>
              </a:rPr>
              <a:t>=1/2 </a:t>
            </a:r>
          </a:p>
          <a:p>
            <a:pPr marL="457200" indent="-457200">
              <a:buNone/>
            </a:pPr>
            <a:r>
              <a:rPr lang="en-US" sz="3400" dirty="0" smtClean="0">
                <a:solidFill>
                  <a:schemeClr val="tx2"/>
                </a:solidFill>
              </a:rPr>
              <a:t>                                        x= </a:t>
            </a:r>
            <a:r>
              <a:rPr lang="en-US" sz="3400" dirty="0" err="1" smtClean="0">
                <a:solidFill>
                  <a:schemeClr val="tx2"/>
                </a:solidFill>
              </a:rPr>
              <a:t>arccos</a:t>
            </a:r>
            <a:r>
              <a:rPr lang="en-US" sz="3400" dirty="0" smtClean="0">
                <a:solidFill>
                  <a:schemeClr val="tx2"/>
                </a:solidFill>
              </a:rPr>
              <a:t> ½ </a:t>
            </a:r>
            <a:r>
              <a:rPr lang="ru-RU" sz="3400" dirty="0" smtClean="0">
                <a:solidFill>
                  <a:schemeClr val="tx2"/>
                </a:solidFill>
              </a:rPr>
              <a:t>+ 2П</a:t>
            </a:r>
            <a:r>
              <a:rPr lang="en-US" sz="3400" dirty="0" smtClean="0">
                <a:solidFill>
                  <a:schemeClr val="tx2"/>
                </a:solidFill>
              </a:rPr>
              <a:t>n, </a:t>
            </a:r>
            <a:r>
              <a:rPr lang="en-US" altLang="ru-RU" sz="3400" dirty="0" smtClean="0">
                <a:solidFill>
                  <a:schemeClr val="tx2"/>
                </a:solidFill>
              </a:rPr>
              <a:t>n</a:t>
            </a:r>
            <a:r>
              <a:rPr lang="ru-RU" altLang="ru-RU" sz="3400" dirty="0" smtClean="0">
                <a:solidFill>
                  <a:schemeClr val="tx2"/>
                </a:solidFill>
              </a:rPr>
              <a:t>Є</a:t>
            </a:r>
            <a:r>
              <a:rPr lang="en-US" altLang="ru-RU" sz="3400" dirty="0" smtClean="0">
                <a:solidFill>
                  <a:schemeClr val="tx2"/>
                </a:solidFill>
              </a:rPr>
              <a:t>Z</a:t>
            </a:r>
          </a:p>
          <a:p>
            <a:pPr marL="457200" indent="-457200">
              <a:buNone/>
            </a:pPr>
            <a:r>
              <a:rPr lang="en-US" altLang="ru-RU" sz="3400" dirty="0" smtClean="0">
                <a:solidFill>
                  <a:schemeClr val="tx2"/>
                </a:solidFill>
              </a:rPr>
              <a:t>                                        x1=</a:t>
            </a:r>
            <a:r>
              <a:rPr lang="ru-RU" altLang="ru-RU" sz="3400" dirty="0" smtClean="0">
                <a:solidFill>
                  <a:schemeClr val="tx2"/>
                </a:solidFill>
              </a:rPr>
              <a:t>П</a:t>
            </a:r>
            <a:r>
              <a:rPr lang="en-US" altLang="ru-RU" sz="3400" dirty="0" smtClean="0">
                <a:solidFill>
                  <a:schemeClr val="tx2"/>
                </a:solidFill>
              </a:rPr>
              <a:t>/3 + 2</a:t>
            </a:r>
            <a:r>
              <a:rPr lang="ru-RU" altLang="ru-RU" sz="3400" dirty="0" smtClean="0">
                <a:solidFill>
                  <a:schemeClr val="tx2"/>
                </a:solidFill>
              </a:rPr>
              <a:t>П</a:t>
            </a:r>
            <a:r>
              <a:rPr lang="en-US" altLang="ru-RU" sz="3400" dirty="0" smtClean="0">
                <a:solidFill>
                  <a:schemeClr val="tx2"/>
                </a:solidFill>
              </a:rPr>
              <a:t>n, X=</a:t>
            </a:r>
            <a:r>
              <a:rPr lang="ru-RU" altLang="ru-RU" sz="3400" dirty="0" smtClean="0">
                <a:solidFill>
                  <a:schemeClr val="tx2"/>
                </a:solidFill>
              </a:rPr>
              <a:t>П</a:t>
            </a:r>
            <a:r>
              <a:rPr lang="en-US" altLang="ru-RU" sz="3400" dirty="0" smtClean="0">
                <a:solidFill>
                  <a:schemeClr val="tx2"/>
                </a:solidFill>
              </a:rPr>
              <a:t>/3 + 2</a:t>
            </a:r>
            <a:r>
              <a:rPr lang="ru-RU" altLang="ru-RU" sz="3400" dirty="0" smtClean="0">
                <a:solidFill>
                  <a:schemeClr val="tx2"/>
                </a:solidFill>
              </a:rPr>
              <a:t>П</a:t>
            </a:r>
            <a:r>
              <a:rPr lang="en-US" altLang="ru-RU" sz="3400" dirty="0" smtClean="0">
                <a:solidFill>
                  <a:schemeClr val="tx2"/>
                </a:solidFill>
              </a:rPr>
              <a:t>n</a:t>
            </a:r>
          </a:p>
          <a:p>
            <a:pPr marL="457200" indent="-457200">
              <a:buNone/>
            </a:pPr>
            <a:endParaRPr lang="en-US" altLang="ru-RU" sz="3400" dirty="0" smtClean="0">
              <a:solidFill>
                <a:schemeClr val="tx2"/>
              </a:solidFill>
            </a:endParaRPr>
          </a:p>
          <a:p>
            <a:pPr marL="457200" indent="-457200">
              <a:buNone/>
            </a:pPr>
            <a:r>
              <a:rPr lang="en-US" altLang="ru-RU" sz="3400" dirty="0" smtClean="0">
                <a:solidFill>
                  <a:schemeClr val="tx2"/>
                </a:solidFill>
              </a:rPr>
              <a:t>                                        x2= -</a:t>
            </a:r>
            <a:r>
              <a:rPr lang="en-US" altLang="ru-RU" sz="3400" dirty="0" err="1" smtClean="0">
                <a:solidFill>
                  <a:schemeClr val="tx2"/>
                </a:solidFill>
              </a:rPr>
              <a:t>arccos</a:t>
            </a:r>
            <a:r>
              <a:rPr lang="en-US" altLang="ru-RU" sz="3400" dirty="0" smtClean="0">
                <a:solidFill>
                  <a:schemeClr val="tx2"/>
                </a:solidFill>
              </a:rPr>
              <a:t> ½ + 2</a:t>
            </a:r>
            <a:r>
              <a:rPr lang="ru-RU" altLang="ru-RU" sz="3400" dirty="0" smtClean="0">
                <a:solidFill>
                  <a:schemeClr val="tx2"/>
                </a:solidFill>
              </a:rPr>
              <a:t>П</a:t>
            </a:r>
            <a:r>
              <a:rPr lang="en-US" altLang="ru-RU" sz="3400" dirty="0" smtClean="0">
                <a:solidFill>
                  <a:schemeClr val="tx2"/>
                </a:solidFill>
              </a:rPr>
              <a:t>n, n</a:t>
            </a:r>
            <a:r>
              <a:rPr lang="ru-RU" altLang="ru-RU" sz="3400" dirty="0" smtClean="0">
                <a:solidFill>
                  <a:schemeClr val="tx2"/>
                </a:solidFill>
              </a:rPr>
              <a:t>Є</a:t>
            </a:r>
            <a:r>
              <a:rPr lang="en-US" altLang="ru-RU" sz="3400" dirty="0" smtClean="0">
                <a:solidFill>
                  <a:schemeClr val="tx2"/>
                </a:solidFill>
              </a:rPr>
              <a:t>Z</a:t>
            </a:r>
          </a:p>
          <a:p>
            <a:pPr marL="457200" indent="-457200">
              <a:buNone/>
            </a:pPr>
            <a:r>
              <a:rPr lang="en-US" altLang="ru-RU" sz="3400" dirty="0" smtClean="0">
                <a:solidFill>
                  <a:schemeClr val="tx2"/>
                </a:solidFill>
              </a:rPr>
              <a:t>                                        x2=</a:t>
            </a:r>
            <a:r>
              <a:rPr lang="ru-RU" altLang="ru-RU" sz="3400" dirty="0" smtClean="0">
                <a:solidFill>
                  <a:schemeClr val="tx2"/>
                </a:solidFill>
              </a:rPr>
              <a:t>-П</a:t>
            </a:r>
            <a:r>
              <a:rPr lang="en-US" altLang="ru-RU" sz="3400" dirty="0" smtClean="0">
                <a:solidFill>
                  <a:schemeClr val="tx2"/>
                </a:solidFill>
              </a:rPr>
              <a:t>/3 + 2</a:t>
            </a:r>
            <a:r>
              <a:rPr lang="ru-RU" altLang="ru-RU" sz="3400" dirty="0" smtClean="0">
                <a:solidFill>
                  <a:schemeClr val="tx2"/>
                </a:solidFill>
              </a:rPr>
              <a:t>П</a:t>
            </a:r>
            <a:r>
              <a:rPr lang="en-US" altLang="ru-RU" sz="3400" dirty="0" smtClean="0">
                <a:solidFill>
                  <a:schemeClr val="tx2"/>
                </a:solidFill>
              </a:rPr>
              <a:t>n, X=</a:t>
            </a:r>
            <a:r>
              <a:rPr lang="ru-RU" altLang="ru-RU" sz="3400" dirty="0" smtClean="0">
                <a:solidFill>
                  <a:schemeClr val="tx2"/>
                </a:solidFill>
              </a:rPr>
              <a:t>П</a:t>
            </a:r>
            <a:r>
              <a:rPr lang="en-US" altLang="ru-RU" sz="3400" dirty="0" smtClean="0">
                <a:solidFill>
                  <a:schemeClr val="tx2"/>
                </a:solidFill>
              </a:rPr>
              <a:t>/3 + 2</a:t>
            </a:r>
            <a:r>
              <a:rPr lang="ru-RU" altLang="ru-RU" sz="3400" dirty="0" smtClean="0">
                <a:solidFill>
                  <a:schemeClr val="tx2"/>
                </a:solidFill>
              </a:rPr>
              <a:t>П</a:t>
            </a:r>
            <a:r>
              <a:rPr lang="en-US" altLang="ru-RU" sz="3400" dirty="0" smtClean="0">
                <a:solidFill>
                  <a:schemeClr val="tx2"/>
                </a:solidFill>
              </a:rPr>
              <a:t>n</a:t>
            </a:r>
          </a:p>
          <a:p>
            <a:pPr marL="457200" indent="-457200">
              <a:buNone/>
            </a:pPr>
            <a:endParaRPr lang="en-US" altLang="ru-RU" sz="2800" dirty="0" smtClean="0"/>
          </a:p>
          <a:p>
            <a:pPr marL="457200" indent="-457200">
              <a:buNone/>
            </a:pPr>
            <a:r>
              <a:rPr lang="ru-RU" altLang="ru-RU" sz="2800" dirty="0" smtClean="0"/>
              <a:t>Ответ:</a:t>
            </a:r>
            <a:r>
              <a:rPr lang="en-US" altLang="ru-RU" sz="2800" dirty="0" smtClean="0">
                <a:solidFill>
                  <a:schemeClr val="tx2"/>
                </a:solidFill>
              </a:rPr>
              <a:t>x1=</a:t>
            </a:r>
            <a:r>
              <a:rPr lang="ru-RU" altLang="ru-RU" sz="2800" dirty="0" smtClean="0">
                <a:solidFill>
                  <a:schemeClr val="tx2"/>
                </a:solidFill>
              </a:rPr>
              <a:t> П</a:t>
            </a:r>
            <a:r>
              <a:rPr lang="en-US" altLang="ru-RU" sz="2800" dirty="0" smtClean="0">
                <a:solidFill>
                  <a:schemeClr val="tx2"/>
                </a:solidFill>
              </a:rPr>
              <a:t>/3 + 2</a:t>
            </a:r>
            <a:r>
              <a:rPr lang="ru-RU" altLang="ru-RU" sz="2800" dirty="0" smtClean="0">
                <a:solidFill>
                  <a:schemeClr val="tx2"/>
                </a:solidFill>
              </a:rPr>
              <a:t>П</a:t>
            </a:r>
            <a:r>
              <a:rPr lang="en-US" altLang="ru-RU" sz="2800" dirty="0" smtClean="0">
                <a:solidFill>
                  <a:schemeClr val="tx2"/>
                </a:solidFill>
              </a:rPr>
              <a:t>n, X=</a:t>
            </a:r>
            <a:r>
              <a:rPr lang="ru-RU" altLang="ru-RU" sz="2800" dirty="0" smtClean="0">
                <a:solidFill>
                  <a:schemeClr val="tx2"/>
                </a:solidFill>
              </a:rPr>
              <a:t>П</a:t>
            </a:r>
            <a:r>
              <a:rPr lang="en-US" altLang="ru-RU" sz="2800" dirty="0" smtClean="0">
                <a:solidFill>
                  <a:schemeClr val="tx2"/>
                </a:solidFill>
              </a:rPr>
              <a:t>/3 + 2</a:t>
            </a:r>
            <a:r>
              <a:rPr lang="ru-RU" altLang="ru-RU" sz="2800" dirty="0" smtClean="0">
                <a:solidFill>
                  <a:schemeClr val="tx2"/>
                </a:solidFill>
              </a:rPr>
              <a:t>П</a:t>
            </a:r>
            <a:r>
              <a:rPr lang="en-US" altLang="ru-RU" sz="2800" dirty="0" smtClean="0">
                <a:solidFill>
                  <a:schemeClr val="tx2"/>
                </a:solidFill>
              </a:rPr>
              <a:t>n </a:t>
            </a:r>
            <a:r>
              <a:rPr lang="ru-RU" altLang="ru-RU" sz="2800" dirty="0" smtClean="0">
                <a:solidFill>
                  <a:schemeClr val="tx2"/>
                </a:solidFill>
              </a:rPr>
              <a:t>и х2= -П</a:t>
            </a:r>
            <a:r>
              <a:rPr lang="en-US" altLang="ru-RU" sz="2800" dirty="0" smtClean="0">
                <a:solidFill>
                  <a:schemeClr val="tx2"/>
                </a:solidFill>
              </a:rPr>
              <a:t>/3 + 2</a:t>
            </a:r>
            <a:r>
              <a:rPr lang="ru-RU" altLang="ru-RU" sz="2800" dirty="0" smtClean="0">
                <a:solidFill>
                  <a:schemeClr val="tx2"/>
                </a:solidFill>
              </a:rPr>
              <a:t>П</a:t>
            </a:r>
            <a:r>
              <a:rPr lang="en-US" altLang="ru-RU" sz="2800" dirty="0" smtClean="0">
                <a:solidFill>
                  <a:schemeClr val="tx2"/>
                </a:solidFill>
              </a:rPr>
              <a:t>n, X=</a:t>
            </a:r>
            <a:r>
              <a:rPr lang="ru-RU" altLang="ru-RU" sz="2800" dirty="0" smtClean="0">
                <a:solidFill>
                  <a:schemeClr val="tx2"/>
                </a:solidFill>
              </a:rPr>
              <a:t>П</a:t>
            </a:r>
            <a:r>
              <a:rPr lang="en-US" altLang="ru-RU" sz="2800" dirty="0" smtClean="0">
                <a:solidFill>
                  <a:schemeClr val="tx2"/>
                </a:solidFill>
              </a:rPr>
              <a:t>/3 + 2</a:t>
            </a:r>
            <a:r>
              <a:rPr lang="ru-RU" altLang="ru-RU" sz="2800" dirty="0" smtClean="0">
                <a:solidFill>
                  <a:schemeClr val="tx2"/>
                </a:solidFill>
              </a:rPr>
              <a:t>П</a:t>
            </a:r>
            <a:r>
              <a:rPr lang="en-US" altLang="ru-RU" sz="2800" dirty="0" smtClean="0">
                <a:solidFill>
                  <a:schemeClr val="tx2"/>
                </a:solidFill>
              </a:rPr>
              <a:t>n</a:t>
            </a:r>
          </a:p>
          <a:p>
            <a:pPr marL="457200" indent="-457200">
              <a:buNone/>
            </a:pPr>
            <a:endParaRPr lang="en-US" altLang="ru-RU" sz="2400" dirty="0" smtClean="0"/>
          </a:p>
          <a:p>
            <a:pPr marL="457200" indent="-457200">
              <a:buNone/>
            </a:pPr>
            <a:r>
              <a:rPr lang="en-US" sz="2400" dirty="0" smtClean="0"/>
              <a:t>                                         </a:t>
            </a:r>
          </a:p>
          <a:p>
            <a:pPr marL="457200" indent="-457200">
              <a:buNone/>
            </a:pPr>
            <a:endParaRPr lang="ru-RU" sz="2400" dirty="0" smtClean="0"/>
          </a:p>
          <a:p>
            <a:pPr marL="457200" indent="-457200"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142852"/>
            <a:ext cx="3143272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lgDashDot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D=b</a:t>
            </a:r>
            <a:r>
              <a:rPr lang="en-US" altLang="ru-RU" sz="20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-4ac</a:t>
            </a:r>
            <a:r>
              <a:rPr lang="ru-RU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х1,2=(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-</a:t>
            </a:r>
            <a:r>
              <a:rPr lang="en-US" altLang="ru-RU" sz="2000" b="1" dirty="0" smtClean="0">
                <a:solidFill>
                  <a:srgbClr val="000000"/>
                </a:solidFill>
              </a:rPr>
              <a:t>b±√D</a:t>
            </a:r>
            <a:r>
              <a:rPr lang="ru-RU" altLang="ru-RU" sz="2000" b="1" dirty="0" smtClean="0">
                <a:solidFill>
                  <a:srgbClr val="000000"/>
                </a:solidFill>
              </a:rPr>
              <a:t>)/2а</a:t>
            </a:r>
          </a:p>
          <a:p>
            <a:pPr>
              <a:defRPr/>
            </a:pPr>
            <a:endParaRPr lang="ru-RU" altLang="ru-RU" sz="2000" b="1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ru-RU" sz="2000" b="1" dirty="0" smtClean="0"/>
              <a:t>x=+- </a:t>
            </a:r>
            <a:r>
              <a:rPr lang="en-US" altLang="ru-RU" sz="2000" b="1" dirty="0" err="1" smtClean="0"/>
              <a:t>arccos</a:t>
            </a:r>
            <a:r>
              <a:rPr lang="en-US" altLang="ru-RU" sz="2000" b="1" dirty="0" smtClean="0"/>
              <a:t> x + 2</a:t>
            </a:r>
            <a:r>
              <a:rPr lang="el-GR" altLang="ru-RU" sz="2000" b="1" dirty="0" smtClean="0"/>
              <a:t>π</a:t>
            </a:r>
            <a:r>
              <a:rPr lang="en-US" altLang="ru-RU" sz="2000" b="1" dirty="0" smtClean="0"/>
              <a:t>n, n</a:t>
            </a:r>
            <a:r>
              <a:rPr lang="ru-RU" altLang="ru-RU" sz="2000" b="1" dirty="0" smtClean="0"/>
              <a:t>Є</a:t>
            </a:r>
            <a:r>
              <a:rPr lang="en-US" altLang="ru-RU" sz="2000" b="1" dirty="0" smtClean="0"/>
              <a:t>Z</a:t>
            </a:r>
            <a:endParaRPr lang="ru-RU" altLang="ru-RU" sz="2000" b="1" dirty="0" smtClean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6679421" y="1964521"/>
            <a:ext cx="1571636" cy="928694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6" name="Picture 2" descr="https://i.ytimg.com/vi/CtwwXCWRIJs/maxresdefaul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B7B6"/>
              </a:clrFrom>
              <a:clrTo>
                <a:srgbClr val="FBB7B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214554"/>
            <a:ext cx="5588037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14348" y="0"/>
            <a:ext cx="724204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sz="8000" dirty="0" smtClean="0">
                <a:solidFill>
                  <a:schemeClr val="tx2">
                    <a:lumMod val="50000"/>
                  </a:schemeClr>
                </a:solidFill>
                <a:latin typeface="Bahnschrift Light Condensed" pitchFamily="34" charset="0"/>
              </a:rPr>
              <a:t>Пример 3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383479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 smtClean="0"/>
              <a:t>2 sin² x + cos x - 1 = 0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Решение:</a:t>
            </a:r>
          </a:p>
          <a:p>
            <a:pPr>
              <a:buNone/>
            </a:pPr>
            <a:r>
              <a:rPr lang="ru-RU" sz="2400" dirty="0" smtClean="0"/>
              <a:t>1)</a:t>
            </a:r>
            <a:r>
              <a:rPr lang="ru-RU" sz="2400" dirty="0" smtClean="0">
                <a:solidFill>
                  <a:schemeClr val="tx2"/>
                </a:solidFill>
              </a:rPr>
              <a:t> т.к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b="1" dirty="0" smtClean="0">
                <a:solidFill>
                  <a:srgbClr val="000000"/>
                </a:solidFill>
              </a:rPr>
              <a:t>cos</a:t>
            </a:r>
            <a:r>
              <a:rPr lang="en-US" altLang="ru-RU" sz="2400" b="1" baseline="30000" dirty="0" smtClean="0">
                <a:solidFill>
                  <a:srgbClr val="000000"/>
                </a:solidFill>
              </a:rPr>
              <a:t>2</a:t>
            </a:r>
            <a:r>
              <a:rPr lang="en-US" altLang="ru-RU" sz="2400" b="1" dirty="0" smtClean="0">
                <a:solidFill>
                  <a:srgbClr val="000000"/>
                </a:solidFill>
              </a:rPr>
              <a:t>x+sin</a:t>
            </a:r>
            <a:r>
              <a:rPr lang="en-US" altLang="ru-RU" sz="2400" b="1" baseline="30000" dirty="0" smtClean="0">
                <a:solidFill>
                  <a:srgbClr val="000000"/>
                </a:solidFill>
              </a:rPr>
              <a:t>2</a:t>
            </a:r>
            <a:r>
              <a:rPr lang="en-US" altLang="ru-RU" sz="2400" b="1" dirty="0" smtClean="0">
                <a:solidFill>
                  <a:srgbClr val="000000"/>
                </a:solidFill>
              </a:rPr>
              <a:t>x=1  </a:t>
            </a:r>
            <a:r>
              <a:rPr lang="ru-RU" altLang="ru-RU" sz="2400" dirty="0" smtClean="0">
                <a:solidFill>
                  <a:schemeClr val="tx2"/>
                </a:solidFill>
              </a:rPr>
              <a:t>, то</a:t>
            </a:r>
          </a:p>
          <a:p>
            <a:pPr>
              <a:buNone/>
            </a:pPr>
            <a:r>
              <a:rPr lang="es-ES" sz="2400" dirty="0" smtClean="0">
                <a:solidFill>
                  <a:schemeClr val="tx2"/>
                </a:solidFill>
              </a:rPr>
              <a:t>sin² x= 1</a:t>
            </a:r>
            <a:r>
              <a:rPr lang="ru-RU" sz="2400" dirty="0" smtClean="0">
                <a:solidFill>
                  <a:schemeClr val="tx2"/>
                </a:solidFill>
              </a:rPr>
              <a:t>-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smtClean="0">
                <a:solidFill>
                  <a:schemeClr val="tx2"/>
                </a:solidFill>
              </a:rPr>
              <a:t>cos</a:t>
            </a:r>
            <a:r>
              <a:rPr lang="en-US" altLang="ru-RU" sz="2400" baseline="30000" dirty="0" smtClean="0">
                <a:solidFill>
                  <a:schemeClr val="tx2"/>
                </a:solidFill>
              </a:rPr>
              <a:t>2</a:t>
            </a:r>
            <a:r>
              <a:rPr lang="en-US" altLang="ru-RU" sz="2400" dirty="0" smtClean="0">
                <a:solidFill>
                  <a:schemeClr val="tx2"/>
                </a:solidFill>
              </a:rPr>
              <a:t>x</a:t>
            </a:r>
            <a:endParaRPr lang="es-ES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Получаем</a:t>
            </a:r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2(</a:t>
            </a:r>
            <a:r>
              <a:rPr lang="es-ES" sz="2400" dirty="0" smtClean="0">
                <a:solidFill>
                  <a:schemeClr val="tx2"/>
                </a:solidFill>
              </a:rPr>
              <a:t>1</a:t>
            </a:r>
            <a:r>
              <a:rPr lang="ru-RU" sz="2400" dirty="0" smtClean="0">
                <a:solidFill>
                  <a:schemeClr val="tx2"/>
                </a:solidFill>
              </a:rPr>
              <a:t>-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n-US" altLang="ru-RU" sz="2400" dirty="0" smtClean="0">
                <a:solidFill>
                  <a:schemeClr val="tx2"/>
                </a:solidFill>
              </a:rPr>
              <a:t>cos</a:t>
            </a:r>
            <a:r>
              <a:rPr lang="en-US" altLang="ru-RU" sz="2400" baseline="30000" dirty="0" smtClean="0">
                <a:solidFill>
                  <a:schemeClr val="tx2"/>
                </a:solidFill>
              </a:rPr>
              <a:t>2</a:t>
            </a:r>
            <a:r>
              <a:rPr lang="en-US" altLang="ru-RU" sz="2400" dirty="0" smtClean="0">
                <a:solidFill>
                  <a:schemeClr val="tx2"/>
                </a:solidFill>
              </a:rPr>
              <a:t>x</a:t>
            </a:r>
            <a:r>
              <a:rPr lang="ru-RU" altLang="ru-RU" sz="2400" dirty="0" smtClean="0">
                <a:solidFill>
                  <a:schemeClr val="tx2"/>
                </a:solidFill>
              </a:rPr>
              <a:t>) +</a:t>
            </a:r>
            <a:r>
              <a:rPr lang="es-ES" sz="2400" dirty="0" smtClean="0">
                <a:solidFill>
                  <a:schemeClr val="tx2"/>
                </a:solidFill>
              </a:rPr>
              <a:t> cos x </a:t>
            </a:r>
            <a:r>
              <a:rPr lang="ru-RU" altLang="ru-RU" sz="2400" dirty="0" smtClean="0">
                <a:solidFill>
                  <a:schemeClr val="tx2"/>
                </a:solidFill>
              </a:rPr>
              <a:t>-1=0</a:t>
            </a:r>
            <a:endParaRPr lang="ru-RU" altLang="ru-RU" sz="2400" dirty="0" smtClean="0"/>
          </a:p>
          <a:p>
            <a:pPr>
              <a:buNone/>
            </a:pPr>
            <a:r>
              <a:rPr lang="ru-RU" altLang="ru-RU" sz="2400" dirty="0" smtClean="0">
                <a:solidFill>
                  <a:schemeClr val="tx2"/>
                </a:solidFill>
              </a:rPr>
              <a:t>2 - 2</a:t>
            </a:r>
            <a:r>
              <a:rPr lang="en-US" altLang="ru-RU" sz="2400" dirty="0" smtClean="0">
                <a:solidFill>
                  <a:schemeClr val="tx2"/>
                </a:solidFill>
              </a:rPr>
              <a:t> cos</a:t>
            </a:r>
            <a:r>
              <a:rPr lang="en-US" altLang="ru-RU" sz="2400" baseline="30000" dirty="0" smtClean="0">
                <a:solidFill>
                  <a:schemeClr val="tx2"/>
                </a:solidFill>
              </a:rPr>
              <a:t>2</a:t>
            </a:r>
            <a:r>
              <a:rPr lang="en-US" altLang="ru-RU" sz="2400" dirty="0" smtClean="0">
                <a:solidFill>
                  <a:schemeClr val="tx2"/>
                </a:solidFill>
              </a:rPr>
              <a:t>x</a:t>
            </a:r>
            <a:r>
              <a:rPr lang="ru-RU" altLang="ru-RU" sz="2400" dirty="0" smtClean="0">
                <a:solidFill>
                  <a:schemeClr val="tx2"/>
                </a:solidFill>
              </a:rPr>
              <a:t> +</a:t>
            </a:r>
            <a:r>
              <a:rPr lang="es-ES" sz="2400" dirty="0" smtClean="0">
                <a:solidFill>
                  <a:schemeClr val="tx2"/>
                </a:solidFill>
              </a:rPr>
              <a:t> cos x </a:t>
            </a:r>
            <a:r>
              <a:rPr lang="ru-RU" altLang="ru-RU" sz="2400" dirty="0" smtClean="0">
                <a:solidFill>
                  <a:schemeClr val="tx2"/>
                </a:solidFill>
              </a:rPr>
              <a:t>-1=0</a:t>
            </a:r>
          </a:p>
          <a:p>
            <a:pPr>
              <a:buNone/>
            </a:pPr>
            <a:r>
              <a:rPr lang="ru-RU" altLang="ru-RU" sz="2400" dirty="0" smtClean="0">
                <a:solidFill>
                  <a:schemeClr val="tx2"/>
                </a:solidFill>
              </a:rPr>
              <a:t>-2</a:t>
            </a:r>
            <a:r>
              <a:rPr lang="en-US" altLang="ru-RU" sz="2400" dirty="0" smtClean="0">
                <a:solidFill>
                  <a:schemeClr val="tx2"/>
                </a:solidFill>
              </a:rPr>
              <a:t> cos</a:t>
            </a:r>
            <a:r>
              <a:rPr lang="en-US" altLang="ru-RU" sz="2400" baseline="30000" dirty="0" smtClean="0">
                <a:solidFill>
                  <a:schemeClr val="tx2"/>
                </a:solidFill>
              </a:rPr>
              <a:t>2</a:t>
            </a:r>
            <a:r>
              <a:rPr lang="en-US" altLang="ru-RU" sz="2400" dirty="0" smtClean="0">
                <a:solidFill>
                  <a:schemeClr val="tx2"/>
                </a:solidFill>
              </a:rPr>
              <a:t>x</a:t>
            </a:r>
            <a:r>
              <a:rPr lang="ru-RU" altLang="ru-RU" sz="2400" dirty="0" smtClean="0">
                <a:solidFill>
                  <a:schemeClr val="tx2"/>
                </a:solidFill>
              </a:rPr>
              <a:t> +</a:t>
            </a:r>
            <a:r>
              <a:rPr lang="es-ES" sz="2400" dirty="0" smtClean="0">
                <a:solidFill>
                  <a:schemeClr val="tx2"/>
                </a:solidFill>
              </a:rPr>
              <a:t> cos x</a:t>
            </a:r>
            <a:r>
              <a:rPr lang="ru-RU" sz="2400" dirty="0" smtClean="0">
                <a:solidFill>
                  <a:schemeClr val="tx2"/>
                </a:solidFill>
              </a:rPr>
              <a:t> + 1 = 0</a:t>
            </a:r>
          </a:p>
          <a:p>
            <a:pPr>
              <a:buNone/>
            </a:pPr>
            <a:r>
              <a:rPr lang="ru-RU" altLang="ru-RU" sz="2400" dirty="0" smtClean="0"/>
              <a:t>2)</a:t>
            </a:r>
            <a:r>
              <a:rPr lang="ru-RU" altLang="ru-RU" sz="2400" dirty="0" smtClean="0">
                <a:solidFill>
                  <a:schemeClr val="tx2"/>
                </a:solidFill>
              </a:rPr>
              <a:t> Пусть </a:t>
            </a:r>
            <a:r>
              <a:rPr lang="es-ES" sz="2400" dirty="0" smtClean="0">
                <a:solidFill>
                  <a:schemeClr val="tx2"/>
                </a:solidFill>
              </a:rPr>
              <a:t>cos x</a:t>
            </a:r>
            <a:r>
              <a:rPr lang="ru-RU" sz="2400" dirty="0" smtClean="0">
                <a:solidFill>
                  <a:schemeClr val="tx2"/>
                </a:solidFill>
              </a:rPr>
              <a:t> = у, тогда</a:t>
            </a:r>
          </a:p>
          <a:p>
            <a:pPr>
              <a:buNone/>
            </a:pPr>
            <a:r>
              <a:rPr lang="ru-RU" altLang="ru-RU" sz="2400" dirty="0" smtClean="0">
                <a:solidFill>
                  <a:schemeClr val="tx2"/>
                </a:solidFill>
              </a:rPr>
              <a:t>-2у</a:t>
            </a:r>
            <a:r>
              <a:rPr lang="en-US" altLang="ru-RU" sz="2400" baseline="30000" dirty="0" smtClean="0">
                <a:solidFill>
                  <a:schemeClr val="tx2"/>
                </a:solidFill>
              </a:rPr>
              <a:t>2</a:t>
            </a:r>
            <a:r>
              <a:rPr lang="ru-RU" altLang="ru-RU" sz="2400" baseline="30000" dirty="0" smtClean="0">
                <a:solidFill>
                  <a:schemeClr val="tx2"/>
                </a:solidFill>
              </a:rPr>
              <a:t>  </a:t>
            </a:r>
            <a:r>
              <a:rPr lang="ru-RU" sz="2400" dirty="0" smtClean="0">
                <a:solidFill>
                  <a:schemeClr val="tx2"/>
                </a:solidFill>
              </a:rPr>
              <a:t>+ у + 1 = 0</a:t>
            </a:r>
          </a:p>
          <a:p>
            <a:pPr>
              <a:buNone/>
            </a:pPr>
            <a:r>
              <a:rPr lang="ru-RU" altLang="ru-RU" sz="2400" dirty="0" smtClean="0">
                <a:solidFill>
                  <a:schemeClr val="tx2"/>
                </a:solidFill>
              </a:rPr>
              <a:t>2у</a:t>
            </a:r>
            <a:r>
              <a:rPr lang="en-US" altLang="ru-RU" sz="2400" baseline="30000" dirty="0" smtClean="0">
                <a:solidFill>
                  <a:schemeClr val="tx2"/>
                </a:solidFill>
              </a:rPr>
              <a:t>2</a:t>
            </a:r>
            <a:r>
              <a:rPr lang="ru-RU" altLang="ru-RU" sz="2400" baseline="30000" dirty="0" smtClean="0">
                <a:solidFill>
                  <a:schemeClr val="tx2"/>
                </a:solidFill>
              </a:rPr>
              <a:t>  </a:t>
            </a:r>
            <a:r>
              <a:rPr lang="ru-RU" altLang="ru-RU" sz="2400" dirty="0" smtClean="0">
                <a:solidFill>
                  <a:schemeClr val="tx2"/>
                </a:solidFill>
              </a:rPr>
              <a:t>-</a:t>
            </a:r>
            <a:r>
              <a:rPr lang="ru-RU" sz="2400" dirty="0" smtClean="0">
                <a:solidFill>
                  <a:schemeClr val="tx2"/>
                </a:solidFill>
              </a:rPr>
              <a:t> у - 1 = 0</a:t>
            </a:r>
          </a:p>
          <a:p>
            <a:pPr>
              <a:buNone/>
            </a:pPr>
            <a:r>
              <a:rPr lang="ru-RU" altLang="ru-RU" sz="2400" dirty="0" smtClean="0">
                <a:solidFill>
                  <a:schemeClr val="tx2"/>
                </a:solidFill>
              </a:rPr>
              <a:t>У1 = 1        у2 = - ½</a:t>
            </a:r>
            <a:endParaRPr lang="en-US" altLang="ru-RU" sz="24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altLang="ru-RU" sz="2400" dirty="0" smtClean="0">
              <a:solidFill>
                <a:schemeClr val="tx2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521497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3)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ru-RU" sz="2200" dirty="0" smtClean="0">
                <a:solidFill>
                  <a:schemeClr val="tx2"/>
                </a:solidFill>
              </a:rPr>
              <a:t>Вернемся к прежней переменной </a:t>
            </a:r>
          </a:p>
          <a:p>
            <a:pPr>
              <a:buNone/>
            </a:pPr>
            <a:r>
              <a:rPr lang="ru-RU" sz="2600" dirty="0" smtClean="0">
                <a:solidFill>
                  <a:schemeClr val="tx2"/>
                </a:solidFill>
              </a:rPr>
              <a:t>с</a:t>
            </a:r>
            <a:r>
              <a:rPr lang="en-US" sz="2600" dirty="0" smtClean="0">
                <a:solidFill>
                  <a:schemeClr val="tx2"/>
                </a:solidFill>
              </a:rPr>
              <a:t>osx1=1                  cosx2 = ½</a:t>
            </a:r>
          </a:p>
          <a:p>
            <a:pPr>
              <a:buNone/>
            </a:pPr>
            <a:r>
              <a:rPr lang="en-US" altLang="ru-RU" sz="2600" dirty="0" smtClean="0">
                <a:solidFill>
                  <a:schemeClr val="tx2"/>
                </a:solidFill>
              </a:rPr>
              <a:t>x=+- </a:t>
            </a:r>
            <a:r>
              <a:rPr lang="en-US" altLang="ru-RU" sz="2600" dirty="0" err="1" smtClean="0">
                <a:solidFill>
                  <a:schemeClr val="tx2"/>
                </a:solidFill>
              </a:rPr>
              <a:t>arccos</a:t>
            </a:r>
            <a:r>
              <a:rPr lang="en-US" altLang="ru-RU" sz="2600" dirty="0" smtClean="0">
                <a:solidFill>
                  <a:schemeClr val="tx2"/>
                </a:solidFill>
              </a:rPr>
              <a:t> x + 2</a:t>
            </a:r>
            <a:r>
              <a:rPr lang="el-GR" altLang="ru-RU" sz="2600" dirty="0" smtClean="0">
                <a:solidFill>
                  <a:schemeClr val="tx2"/>
                </a:solidFill>
              </a:rPr>
              <a:t>π</a:t>
            </a:r>
            <a:r>
              <a:rPr lang="en-US" altLang="ru-RU" sz="2600" dirty="0" smtClean="0">
                <a:solidFill>
                  <a:schemeClr val="tx2"/>
                </a:solidFill>
              </a:rPr>
              <a:t>n, n</a:t>
            </a:r>
            <a:r>
              <a:rPr lang="ru-RU" altLang="ru-RU" sz="2600" dirty="0" smtClean="0">
                <a:solidFill>
                  <a:schemeClr val="tx2"/>
                </a:solidFill>
              </a:rPr>
              <a:t>Є</a:t>
            </a:r>
            <a:r>
              <a:rPr lang="en-US" altLang="ru-RU" sz="2600" dirty="0" smtClean="0">
                <a:solidFill>
                  <a:schemeClr val="tx2"/>
                </a:solidFill>
              </a:rPr>
              <a:t>Z</a:t>
            </a:r>
            <a:endParaRPr lang="en-US" sz="26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x1 =- </a:t>
            </a:r>
            <a:r>
              <a:rPr lang="en-US" sz="2600" dirty="0" err="1" smtClean="0">
                <a:solidFill>
                  <a:schemeClr val="tx2"/>
                </a:solidFill>
              </a:rPr>
              <a:t>arccoc</a:t>
            </a:r>
            <a:r>
              <a:rPr lang="en-US" sz="2600" dirty="0" smtClean="0">
                <a:solidFill>
                  <a:schemeClr val="tx2"/>
                </a:solidFill>
              </a:rPr>
              <a:t> 1 </a:t>
            </a:r>
            <a:r>
              <a:rPr lang="en-US" altLang="ru-RU" sz="2600" dirty="0" smtClean="0">
                <a:solidFill>
                  <a:schemeClr val="tx2"/>
                </a:solidFill>
              </a:rPr>
              <a:t>+ 2</a:t>
            </a:r>
            <a:r>
              <a:rPr lang="el-GR" altLang="ru-RU" sz="2600" dirty="0" smtClean="0">
                <a:solidFill>
                  <a:schemeClr val="tx2"/>
                </a:solidFill>
              </a:rPr>
              <a:t>π</a:t>
            </a:r>
            <a:r>
              <a:rPr lang="en-US" altLang="ru-RU" sz="2600" dirty="0" smtClean="0">
                <a:solidFill>
                  <a:schemeClr val="tx2"/>
                </a:solidFill>
              </a:rPr>
              <a:t>n, n</a:t>
            </a:r>
            <a:r>
              <a:rPr lang="ru-RU" altLang="ru-RU" sz="2600" dirty="0" smtClean="0">
                <a:solidFill>
                  <a:schemeClr val="tx2"/>
                </a:solidFill>
              </a:rPr>
              <a:t>Є</a:t>
            </a:r>
            <a:r>
              <a:rPr lang="en-US" altLang="ru-RU" sz="2600" dirty="0" smtClean="0">
                <a:solidFill>
                  <a:schemeClr val="tx2"/>
                </a:solidFill>
              </a:rPr>
              <a:t>Z</a:t>
            </a:r>
          </a:p>
          <a:p>
            <a:pPr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x2 = +- </a:t>
            </a:r>
            <a:r>
              <a:rPr lang="en-US" sz="2600" dirty="0" err="1" smtClean="0">
                <a:solidFill>
                  <a:schemeClr val="tx2"/>
                </a:solidFill>
              </a:rPr>
              <a:t>arccos</a:t>
            </a:r>
            <a:r>
              <a:rPr lang="ru-RU" sz="2600" dirty="0" smtClean="0">
                <a:solidFill>
                  <a:schemeClr val="tx2"/>
                </a:solidFill>
              </a:rPr>
              <a:t> (-</a:t>
            </a:r>
            <a:r>
              <a:rPr lang="en-US" sz="2600" dirty="0" smtClean="0">
                <a:solidFill>
                  <a:schemeClr val="tx2"/>
                </a:solidFill>
              </a:rPr>
              <a:t> ½ </a:t>
            </a:r>
            <a:r>
              <a:rPr lang="ru-RU" sz="2600" dirty="0" smtClean="0">
                <a:solidFill>
                  <a:schemeClr val="tx2"/>
                </a:solidFill>
              </a:rPr>
              <a:t>)</a:t>
            </a:r>
            <a:r>
              <a:rPr lang="en-US" altLang="ru-RU" sz="2600" dirty="0" smtClean="0">
                <a:solidFill>
                  <a:schemeClr val="tx2"/>
                </a:solidFill>
              </a:rPr>
              <a:t>+ 2</a:t>
            </a:r>
            <a:r>
              <a:rPr lang="el-GR" altLang="ru-RU" sz="2600" dirty="0" smtClean="0">
                <a:solidFill>
                  <a:schemeClr val="tx2"/>
                </a:solidFill>
              </a:rPr>
              <a:t>π</a:t>
            </a:r>
            <a:r>
              <a:rPr lang="en-US" altLang="ru-RU" sz="2600" dirty="0" smtClean="0">
                <a:solidFill>
                  <a:schemeClr val="tx2"/>
                </a:solidFill>
              </a:rPr>
              <a:t>n, n</a:t>
            </a:r>
            <a:r>
              <a:rPr lang="ru-RU" altLang="ru-RU" sz="2600" dirty="0" smtClean="0">
                <a:solidFill>
                  <a:schemeClr val="tx2"/>
                </a:solidFill>
              </a:rPr>
              <a:t>Є</a:t>
            </a:r>
            <a:r>
              <a:rPr lang="en-US" altLang="ru-RU" sz="2600" dirty="0" smtClean="0">
                <a:solidFill>
                  <a:schemeClr val="tx2"/>
                </a:solidFill>
              </a:rPr>
              <a:t>Z</a:t>
            </a:r>
          </a:p>
          <a:p>
            <a:pPr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 x1 = +-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altLang="ru-RU" sz="2600" dirty="0" smtClean="0">
                <a:solidFill>
                  <a:schemeClr val="tx2"/>
                </a:solidFill>
              </a:rPr>
              <a:t>2</a:t>
            </a:r>
            <a:r>
              <a:rPr lang="el-GR" altLang="ru-RU" sz="2600" dirty="0" smtClean="0">
                <a:solidFill>
                  <a:schemeClr val="tx2"/>
                </a:solidFill>
              </a:rPr>
              <a:t>π</a:t>
            </a:r>
            <a:r>
              <a:rPr lang="en-US" altLang="ru-RU" sz="2600" dirty="0" smtClean="0">
                <a:solidFill>
                  <a:schemeClr val="tx2"/>
                </a:solidFill>
              </a:rPr>
              <a:t>/3 +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altLang="ru-RU" sz="2600" dirty="0" smtClean="0">
                <a:solidFill>
                  <a:schemeClr val="tx2"/>
                </a:solidFill>
              </a:rPr>
              <a:t>2</a:t>
            </a:r>
            <a:r>
              <a:rPr lang="el-GR" altLang="ru-RU" sz="2600" dirty="0" smtClean="0">
                <a:solidFill>
                  <a:schemeClr val="tx2"/>
                </a:solidFill>
              </a:rPr>
              <a:t>π</a:t>
            </a:r>
            <a:r>
              <a:rPr lang="en-US" altLang="ru-RU" sz="2600" dirty="0" smtClean="0">
                <a:solidFill>
                  <a:schemeClr val="tx2"/>
                </a:solidFill>
              </a:rPr>
              <a:t>n, n</a:t>
            </a:r>
            <a:r>
              <a:rPr lang="ru-RU" altLang="ru-RU" sz="2600" dirty="0" smtClean="0">
                <a:solidFill>
                  <a:schemeClr val="tx2"/>
                </a:solidFill>
              </a:rPr>
              <a:t>Є</a:t>
            </a:r>
            <a:r>
              <a:rPr lang="en-US" altLang="ru-RU" sz="2600" dirty="0" smtClean="0">
                <a:solidFill>
                  <a:schemeClr val="tx2"/>
                </a:solidFill>
              </a:rPr>
              <a:t>Z</a:t>
            </a:r>
          </a:p>
          <a:p>
            <a:pPr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x2 = +- </a:t>
            </a:r>
            <a:r>
              <a:rPr lang="en-US" altLang="ru-RU" sz="2600" dirty="0" smtClean="0">
                <a:solidFill>
                  <a:schemeClr val="tx2"/>
                </a:solidFill>
              </a:rPr>
              <a:t> 2</a:t>
            </a:r>
            <a:r>
              <a:rPr lang="el-GR" altLang="ru-RU" sz="2600" dirty="0" smtClean="0">
                <a:solidFill>
                  <a:schemeClr val="tx2"/>
                </a:solidFill>
              </a:rPr>
              <a:t>π</a:t>
            </a:r>
            <a:r>
              <a:rPr lang="en-US" altLang="ru-RU" sz="2600" dirty="0" smtClean="0">
                <a:solidFill>
                  <a:schemeClr val="tx2"/>
                </a:solidFill>
              </a:rPr>
              <a:t>n, n</a:t>
            </a:r>
            <a:r>
              <a:rPr lang="ru-RU" altLang="ru-RU" sz="2600" dirty="0" smtClean="0">
                <a:solidFill>
                  <a:schemeClr val="tx2"/>
                </a:solidFill>
              </a:rPr>
              <a:t>Є</a:t>
            </a:r>
            <a:r>
              <a:rPr lang="en-US" altLang="ru-RU" sz="2600" dirty="0" smtClean="0">
                <a:solidFill>
                  <a:schemeClr val="tx2"/>
                </a:solidFill>
              </a:rPr>
              <a:t>Z</a:t>
            </a:r>
          </a:p>
          <a:p>
            <a:pPr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   </a:t>
            </a:r>
          </a:p>
          <a:p>
            <a:pPr>
              <a:buNone/>
            </a:pPr>
            <a:r>
              <a:rPr lang="ru-RU" sz="2600" dirty="0" smtClean="0"/>
              <a:t>Ответ: </a:t>
            </a:r>
          </a:p>
          <a:p>
            <a:pPr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x1 = +-</a:t>
            </a:r>
            <a:r>
              <a:rPr lang="ru-RU" sz="2600" dirty="0" smtClean="0">
                <a:solidFill>
                  <a:schemeClr val="tx2"/>
                </a:solidFill>
              </a:rPr>
              <a:t> 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altLang="ru-RU" sz="2600" dirty="0" smtClean="0">
                <a:solidFill>
                  <a:schemeClr val="tx2"/>
                </a:solidFill>
              </a:rPr>
              <a:t>2</a:t>
            </a:r>
            <a:r>
              <a:rPr lang="el-GR" altLang="ru-RU" sz="2600" dirty="0" smtClean="0">
                <a:solidFill>
                  <a:schemeClr val="tx2"/>
                </a:solidFill>
              </a:rPr>
              <a:t>π</a:t>
            </a:r>
            <a:r>
              <a:rPr lang="en-US" altLang="ru-RU" sz="2600" dirty="0" smtClean="0">
                <a:solidFill>
                  <a:schemeClr val="tx2"/>
                </a:solidFill>
              </a:rPr>
              <a:t>/3 +</a:t>
            </a:r>
            <a:r>
              <a:rPr lang="en-US" sz="2600" dirty="0" smtClean="0">
                <a:solidFill>
                  <a:schemeClr val="tx2"/>
                </a:solidFill>
              </a:rPr>
              <a:t> </a:t>
            </a:r>
            <a:r>
              <a:rPr lang="en-US" altLang="ru-RU" sz="2600" dirty="0" smtClean="0">
                <a:solidFill>
                  <a:schemeClr val="tx2"/>
                </a:solidFill>
              </a:rPr>
              <a:t>2</a:t>
            </a:r>
            <a:r>
              <a:rPr lang="el-GR" altLang="ru-RU" sz="2600" dirty="0" smtClean="0">
                <a:solidFill>
                  <a:schemeClr val="tx2"/>
                </a:solidFill>
              </a:rPr>
              <a:t>π</a:t>
            </a:r>
            <a:r>
              <a:rPr lang="en-US" altLang="ru-RU" sz="2600" dirty="0" smtClean="0">
                <a:solidFill>
                  <a:schemeClr val="tx2"/>
                </a:solidFill>
              </a:rPr>
              <a:t>n, n</a:t>
            </a:r>
            <a:r>
              <a:rPr lang="ru-RU" altLang="ru-RU" sz="2600" dirty="0" smtClean="0">
                <a:solidFill>
                  <a:schemeClr val="tx2"/>
                </a:solidFill>
              </a:rPr>
              <a:t>Є</a:t>
            </a:r>
            <a:r>
              <a:rPr lang="en-US" altLang="ru-RU" sz="2600" dirty="0" smtClean="0">
                <a:solidFill>
                  <a:schemeClr val="tx2"/>
                </a:solidFill>
              </a:rPr>
              <a:t>Z</a:t>
            </a:r>
          </a:p>
          <a:p>
            <a:pPr>
              <a:buNone/>
            </a:pPr>
            <a:r>
              <a:rPr lang="en-US" sz="2600" dirty="0" smtClean="0">
                <a:solidFill>
                  <a:schemeClr val="tx2"/>
                </a:solidFill>
              </a:rPr>
              <a:t>x2 = +- 2</a:t>
            </a:r>
            <a:r>
              <a:rPr lang="el-GR" altLang="ru-RU" sz="2600" dirty="0" smtClean="0">
                <a:solidFill>
                  <a:schemeClr val="tx2"/>
                </a:solidFill>
              </a:rPr>
              <a:t>π</a:t>
            </a:r>
            <a:r>
              <a:rPr lang="en-US" altLang="ru-RU" sz="2600" dirty="0" smtClean="0">
                <a:solidFill>
                  <a:schemeClr val="tx2"/>
                </a:solidFill>
              </a:rPr>
              <a:t>n, n</a:t>
            </a:r>
            <a:r>
              <a:rPr lang="ru-RU" altLang="ru-RU" sz="2600" dirty="0" smtClean="0">
                <a:solidFill>
                  <a:schemeClr val="tx2"/>
                </a:solidFill>
              </a:rPr>
              <a:t>Є</a:t>
            </a:r>
            <a:r>
              <a:rPr lang="en-US" altLang="ru-RU" sz="2600" dirty="0" smtClean="0">
                <a:solidFill>
                  <a:schemeClr val="tx2"/>
                </a:solidFill>
              </a:rPr>
              <a:t>Z</a:t>
            </a:r>
          </a:p>
          <a:p>
            <a:pPr>
              <a:buNone/>
            </a:pPr>
            <a:endParaRPr lang="ru-RU" sz="2200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1538" y="2357430"/>
            <a:ext cx="1928826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2285992"/>
            <a:ext cx="3571900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wallpaperaccess.com/full/126951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B3860"/>
              </a:clrFrom>
              <a:clrTo>
                <a:srgbClr val="1B386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2643174" cy="1699790"/>
          </a:xfrm>
          <a:prstGeom prst="rect">
            <a:avLst/>
          </a:prstGeom>
          <a:noFill/>
        </p:spPr>
      </p:pic>
      <p:pic>
        <p:nvPicPr>
          <p:cNvPr id="1028" name="Picture 4" descr="https://img.wallpapersafari.com/tablet/800/1280/65/49/iLqgM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FF2EE"/>
              </a:clrFrom>
              <a:clrTo>
                <a:srgbClr val="DFF2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61" y="3428978"/>
            <a:ext cx="2143139" cy="3429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435</TotalTime>
  <Words>568</Words>
  <PresentationFormat>Экран (4:3)</PresentationFormat>
  <Paragraphs>109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Тригонометрические уравнения, приводимые к квадратным </vt:lpstr>
      <vt:lpstr>Вспомним главное:</vt:lpstr>
      <vt:lpstr>Общие формулы для решения уравнений:</vt:lpstr>
      <vt:lpstr>Слайд 4</vt:lpstr>
      <vt:lpstr>Тригонометрические уравнения, сводящиеся к  квадратным Отличительные признаки таких уравнений: </vt:lpstr>
      <vt:lpstr> А л г о р и т м  р е ш е н и я</vt:lpstr>
      <vt:lpstr>Пример 1 </vt:lpstr>
      <vt:lpstr>Пример 2 </vt:lpstr>
      <vt:lpstr>Пример 3 </vt:lpstr>
      <vt:lpstr>Слайд 10</vt:lpstr>
      <vt:lpstr>Домашнее задание: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домашнего задания</dc:title>
  <dc:creator>Acer</dc:creator>
  <cp:lastModifiedBy>Acer</cp:lastModifiedBy>
  <cp:revision>51</cp:revision>
  <dcterms:created xsi:type="dcterms:W3CDTF">2021-01-24T09:12:15Z</dcterms:created>
  <dcterms:modified xsi:type="dcterms:W3CDTF">2021-01-24T18:38:39Z</dcterms:modified>
</cp:coreProperties>
</file>