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08" autoAdjust="0"/>
  </p:normalViewPr>
  <p:slideViewPr>
    <p:cSldViewPr>
      <p:cViewPr>
        <p:scale>
          <a:sx n="75" d="100"/>
          <a:sy n="75" d="100"/>
        </p:scale>
        <p:origin x="-123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58ABA-ED67-40F8-9AD6-022655286730}" type="datetimeFigureOut">
              <a:rPr lang="ru-RU" smtClean="0"/>
              <a:pPr/>
              <a:t>07.11.2020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9D044-BB98-4C87-A125-3AB73572A3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819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9D044-BB98-4C87-A125-3AB73572A37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9D044-BB98-4C87-A125-3AB73572A37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9D044-BB98-4C87-A125-3AB73572A37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pn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png"/><Relationship Id="rId4" Type="http://schemas.openxmlformats.org/officeDocument/2006/relationships/image" Target="../media/image5.jpeg"/><Relationship Id="rId9" Type="http://schemas.openxmlformats.org/officeDocument/2006/relationships/image" Target="../media/image10.png"/><Relationship Id="rId14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image" Target="../media/image22.jpeg"/><Relationship Id="rId7" Type="http://schemas.openxmlformats.org/officeDocument/2006/relationships/image" Target="../media/image2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загружено (7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4049688"/>
            <a:ext cx="3240360" cy="2808312"/>
          </a:xfrm>
          <a:prstGeom prst="rect">
            <a:avLst/>
          </a:prstGeom>
        </p:spPr>
      </p:pic>
      <p:pic>
        <p:nvPicPr>
          <p:cNvPr id="5" name="Рисунок 4" descr="images (5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80112" y="188643"/>
            <a:ext cx="3312368" cy="5199863"/>
          </a:xfrm>
          <a:prstGeom prst="rect">
            <a:avLst/>
          </a:prstGeom>
        </p:spPr>
      </p:pic>
      <p:pic>
        <p:nvPicPr>
          <p:cNvPr id="6" name="Рисунок 5" descr="загружено (5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3528" y="188639"/>
            <a:ext cx="5112568" cy="382949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44008" y="5534564"/>
            <a:ext cx="41764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Aharoni" pitchFamily="2" charset="-79"/>
                <a:cs typeface="Aharoni" pitchFamily="2" charset="-79"/>
              </a:rPr>
              <a:t>19</a:t>
            </a:r>
            <a:r>
              <a:rPr lang="en-US" sz="4000" baseline="30000" dirty="0" smtClean="0">
                <a:latin typeface="Aharoni" pitchFamily="2" charset="-79"/>
                <a:cs typeface="Aharoni" pitchFamily="2" charset="-79"/>
              </a:rPr>
              <a:t>th</a:t>
            </a:r>
            <a:r>
              <a:rPr lang="en-US" dirty="0" smtClean="0"/>
              <a:t> </a:t>
            </a:r>
            <a:r>
              <a:rPr lang="en-US" sz="4000" dirty="0" smtClean="0">
                <a:latin typeface="Aharoni" pitchFamily="2" charset="-79"/>
                <a:cs typeface="Aharoni" pitchFamily="2" charset="-79"/>
              </a:rPr>
              <a:t>September, </a:t>
            </a:r>
            <a:r>
              <a:rPr lang="en-US" sz="4000" b="1" dirty="0" smtClean="0">
                <a:latin typeface="Aharoni" pitchFamily="2" charset="-79"/>
                <a:cs typeface="Aharoni" pitchFamily="2" charset="-79"/>
              </a:rPr>
              <a:t>1783</a:t>
            </a:r>
            <a:endParaRPr lang="ru-RU" sz="4000" b="1" dirty="0">
              <a:cs typeface="Aharoni" pitchFamily="2" charset="-79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" y="0"/>
            <a:ext cx="2466975" cy="1847850"/>
          </a:xfrm>
          <a:prstGeom prst="rect">
            <a:avLst/>
          </a:prstGeom>
        </p:spPr>
      </p:pic>
      <p:pic>
        <p:nvPicPr>
          <p:cNvPr id="3" name="Рисунок 2" descr="images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87624" y="1124744"/>
            <a:ext cx="2273821" cy="14287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83568" y="1556792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haroni" pitchFamily="2" charset="-79"/>
                <a:cs typeface="Aharoni" pitchFamily="2" charset="-79"/>
              </a:rPr>
              <a:t>Smoke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75656" y="332656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haroni" pitchFamily="2" charset="-79"/>
                <a:cs typeface="Aharoni" pitchFamily="2" charset="-79"/>
              </a:rPr>
              <a:t>Chimney</a:t>
            </a:r>
            <a:endParaRPr lang="ru-RU" sz="3200" dirty="0">
              <a:cs typeface="Aharoni" pitchFamily="2" charset="-79"/>
            </a:endParaRPr>
          </a:p>
        </p:txBody>
      </p:sp>
      <p:pic>
        <p:nvPicPr>
          <p:cNvPr id="7" name="Рисунок 6" descr="загружено (6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43608" y="3068963"/>
            <a:ext cx="2088232" cy="1389623"/>
          </a:xfrm>
          <a:prstGeom prst="rect">
            <a:avLst/>
          </a:prstGeom>
        </p:spPr>
      </p:pic>
      <p:pic>
        <p:nvPicPr>
          <p:cNvPr id="6" name="Рисунок 5" descr="загружено (2)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" y="2420889"/>
            <a:ext cx="1763688" cy="176368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15616" y="2636915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haroni" pitchFamily="2" charset="-79"/>
                <a:cs typeface="Aharoni" pitchFamily="2" charset="-79"/>
              </a:rPr>
              <a:t>Straw</a:t>
            </a:r>
            <a:endParaRPr lang="ru-RU" sz="3200" dirty="0">
              <a:cs typeface="Aharoni" pitchFamily="2" charset="-79"/>
            </a:endParaRPr>
          </a:p>
        </p:txBody>
      </p:sp>
      <p:pic>
        <p:nvPicPr>
          <p:cNvPr id="9" name="Рисунок 8" descr="images (3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419872" y="0"/>
            <a:ext cx="2522815" cy="1412776"/>
          </a:xfrm>
          <a:prstGeom prst="rect">
            <a:avLst/>
          </a:prstGeom>
        </p:spPr>
      </p:pic>
      <p:pic>
        <p:nvPicPr>
          <p:cNvPr id="10" name="Рисунок 9" descr="images (4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220073" y="404664"/>
            <a:ext cx="2571715" cy="144016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067944" y="1268763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haroni" pitchFamily="2" charset="-79"/>
                <a:cs typeface="Aharoni" pitchFamily="2" charset="-79"/>
              </a:rPr>
              <a:t>Cloth</a:t>
            </a:r>
            <a:endParaRPr lang="ru-RU" sz="3200" dirty="0">
              <a:cs typeface="Aharoni" pitchFamily="2" charset="-79"/>
            </a:endParaRPr>
          </a:p>
        </p:txBody>
      </p:sp>
      <p:pic>
        <p:nvPicPr>
          <p:cNvPr id="12" name="Рисунок 11" descr="загружено (1)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86580" y="2"/>
            <a:ext cx="2257425" cy="202882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876256" y="1844824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haroni" pitchFamily="2" charset="-79"/>
                <a:cs typeface="Aharoni" pitchFamily="2" charset="-79"/>
              </a:rPr>
              <a:t>Power</a:t>
            </a:r>
            <a:endParaRPr lang="ru-RU" sz="3200" dirty="0">
              <a:cs typeface="Aharoni" pitchFamily="2" charset="-79"/>
            </a:endParaRPr>
          </a:p>
        </p:txBody>
      </p:sp>
      <p:pic>
        <p:nvPicPr>
          <p:cNvPr id="14" name="Рисунок 13" descr="загружено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131840" y="1772816"/>
            <a:ext cx="2143125" cy="214312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203849" y="3789043"/>
            <a:ext cx="2344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haroni" pitchFamily="2" charset="-79"/>
                <a:cs typeface="Aharoni" pitchFamily="2" charset="-79"/>
              </a:rPr>
              <a:t>Heat</a:t>
            </a:r>
            <a:endParaRPr lang="ru-RU" sz="3200" dirty="0">
              <a:cs typeface="Aharoni" pitchFamily="2" charset="-79"/>
            </a:endParaRPr>
          </a:p>
        </p:txBody>
      </p:sp>
      <p:pic>
        <p:nvPicPr>
          <p:cNvPr id="16" name="Рисунок 15" descr="загружено (8)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364088" y="2276874"/>
            <a:ext cx="3528392" cy="234798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436096" y="4509121"/>
            <a:ext cx="4139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haroni" pitchFamily="2" charset="-79"/>
                <a:cs typeface="Aharoni" pitchFamily="2" charset="-79"/>
              </a:rPr>
              <a:t>The Royal Family</a:t>
            </a:r>
            <a:endParaRPr lang="ru-RU" sz="3200" dirty="0">
              <a:cs typeface="Aharoni" pitchFamily="2" charset="-79"/>
            </a:endParaRPr>
          </a:p>
        </p:txBody>
      </p:sp>
      <p:pic>
        <p:nvPicPr>
          <p:cNvPr id="18" name="Рисунок 17" descr="загружено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0" y="4437115"/>
            <a:ext cx="3203848" cy="1863463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-468560" y="6273228"/>
            <a:ext cx="4283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haroni" pitchFamily="2" charset="-79"/>
                <a:cs typeface="Aharoni" pitchFamily="2" charset="-79"/>
              </a:rPr>
              <a:t>Hot air balloon</a:t>
            </a:r>
            <a:endParaRPr lang="ru-RU" sz="3200" dirty="0">
              <a:cs typeface="Aharoni" pitchFamily="2" charset="-79"/>
            </a:endParaRPr>
          </a:p>
        </p:txBody>
      </p:sp>
      <p:pic>
        <p:nvPicPr>
          <p:cNvPr id="20" name="Рисунок 19" descr="загружено (3)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987827" y="4293096"/>
            <a:ext cx="2857500" cy="1872208"/>
          </a:xfrm>
          <a:prstGeom prst="rect">
            <a:avLst/>
          </a:prstGeom>
        </p:spPr>
      </p:pic>
      <p:pic>
        <p:nvPicPr>
          <p:cNvPr id="21" name="Рисунок 20" descr="images (6)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5940157" y="5013177"/>
            <a:ext cx="3103143" cy="1844824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2339752" y="6273228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haroni" pitchFamily="2" charset="-79"/>
                <a:cs typeface="Aharoni" pitchFamily="2" charset="-79"/>
              </a:rPr>
              <a:t>A huge crowd</a:t>
            </a:r>
            <a:endParaRPr lang="ru-RU" sz="3200" dirty="0">
              <a:cs typeface="Aharoni" pitchFamily="2" charset="-79"/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5004048" y="594928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загружено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" y="0"/>
            <a:ext cx="4564919" cy="25649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Рисунок 2" descr="загружено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4170034"/>
            <a:ext cx="4464496" cy="26879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61637" y="1916834"/>
            <a:ext cx="4182367" cy="2783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4" name="TextBox 23"/>
          <p:cNvSpPr txBox="1"/>
          <p:nvPr/>
        </p:nvSpPr>
        <p:spPr>
          <a:xfrm>
            <a:off x="4932040" y="404664"/>
            <a:ext cx="36724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haroni" pitchFamily="2" charset="-79"/>
                <a:cs typeface="Aharoni" pitchFamily="2" charset="-79"/>
              </a:rPr>
              <a:t>He is relaxing in front of the fireplace</a:t>
            </a:r>
            <a:endParaRPr lang="ru-RU" sz="3200" dirty="0">
              <a:cs typeface="Aharoni" pitchFamily="2" charset="-79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355976" y="5589240"/>
            <a:ext cx="4788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haroni" pitchFamily="2" charset="-79"/>
                <a:cs typeface="Aharoni" pitchFamily="2" charset="-79"/>
              </a:rPr>
              <a:t>She is drying her laundry</a:t>
            </a:r>
            <a:endParaRPr lang="ru-RU" sz="3200" dirty="0">
              <a:cs typeface="Aharoni" pitchFamily="2" charset="-79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11560" y="3068960"/>
            <a:ext cx="42484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haroni" pitchFamily="2" charset="-79"/>
                <a:cs typeface="Aharoni" pitchFamily="2" charset="-79"/>
              </a:rPr>
              <a:t>Pieces of paper are floating in the air</a:t>
            </a:r>
            <a:endParaRPr lang="ru-RU" sz="3200" dirty="0">
              <a:cs typeface="Aharoni" pitchFamily="2" charset="-79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загружено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60648"/>
            <a:ext cx="3456381" cy="25329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images (7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5269" y="1772816"/>
            <a:ext cx="4003724" cy="26642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загружено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5505" y="4336000"/>
            <a:ext cx="3506415" cy="23333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TextBox 7"/>
          <p:cNvSpPr txBox="1"/>
          <p:nvPr/>
        </p:nvSpPr>
        <p:spPr>
          <a:xfrm>
            <a:off x="2915816" y="548680"/>
            <a:ext cx="48965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haroni" pitchFamily="2" charset="-79"/>
                <a:cs typeface="Aharoni" pitchFamily="2" charset="-79"/>
              </a:rPr>
              <a:t>She is performing experiments</a:t>
            </a:r>
            <a:endParaRPr lang="ru-RU" sz="3200" dirty="0"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252536" y="3284984"/>
            <a:ext cx="57606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haroni" pitchFamily="2" charset="-79"/>
                <a:cs typeface="Aharoni" pitchFamily="2" charset="-79"/>
              </a:rPr>
              <a:t>He is asking his mum for permission to ride a bike</a:t>
            </a:r>
            <a:endParaRPr lang="ru-RU" sz="3200" dirty="0">
              <a:cs typeface="Aharoni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27984" y="5661248"/>
            <a:ext cx="4392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haroni" pitchFamily="2" charset="-79"/>
                <a:cs typeface="Aharoni" pitchFamily="2" charset="-79"/>
              </a:rPr>
              <a:t>He is lifting boxes</a:t>
            </a:r>
            <a:endParaRPr lang="ru-RU" sz="3200" dirty="0">
              <a:cs typeface="Aharoni" pitchFamily="2" charset="-79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332657"/>
          <a:ext cx="8712968" cy="60447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64496"/>
                <a:gridCol w="4248472"/>
              </a:tblGrid>
              <a:tr h="504055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Comic Sans MS" pitchFamily="66" charset="0"/>
                          <a:cs typeface="Aharoni" pitchFamily="2" charset="-79"/>
                        </a:rPr>
                        <a:t>safe and sound</a:t>
                      </a:r>
                      <a:endParaRPr lang="ru-RU" sz="3600" b="1" dirty="0">
                        <a:latin typeface="Comic Sans MS" pitchFamily="66" charset="0"/>
                        <a:cs typeface="Aharoni" pitchFamily="2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cs typeface="Aharoni" pitchFamily="2" charset="-79"/>
                        </a:rPr>
                        <a:t>цел и невредим</a:t>
                      </a:r>
                      <a:endParaRPr lang="ru-RU" sz="3600" b="1" dirty="0">
                        <a:cs typeface="Aharoni" pitchFamily="2" charset="-79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23447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Comic Sans MS" pitchFamily="66" charset="0"/>
                          <a:cs typeface="Aharoni" pitchFamily="2" charset="-79"/>
                        </a:rPr>
                        <a:t>capture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cs typeface="Aharoni" pitchFamily="2" charset="-79"/>
                        </a:rPr>
                        <a:t>схватить, поймать</a:t>
                      </a:r>
                      <a:endParaRPr lang="ru-RU" sz="3600" b="1" dirty="0">
                        <a:cs typeface="Aharoni" pitchFamily="2" charset="-79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14847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Comic Sans MS" pitchFamily="66" charset="0"/>
                          <a:cs typeface="Aharoni" pitchFamily="2" charset="-79"/>
                        </a:rPr>
                        <a:t>come to conclusion</a:t>
                      </a:r>
                      <a:endParaRPr lang="ru-RU" sz="3600" b="1" dirty="0">
                        <a:latin typeface="Comic Sans MS" pitchFamily="66" charset="0"/>
                        <a:cs typeface="Aharoni" pitchFamily="2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cs typeface="Aharoni" pitchFamily="2" charset="-79"/>
                        </a:rPr>
                        <a:t>прийти к выводу</a:t>
                      </a:r>
                      <a:endParaRPr lang="ru-RU" sz="3600" b="1" dirty="0">
                        <a:cs typeface="Aharoni" pitchFamily="2" charset="-79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94279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Comic Sans MS" pitchFamily="66" charset="0"/>
                          <a:cs typeface="Aharoni" pitchFamily="2" charset="-79"/>
                        </a:rPr>
                        <a:t>curious</a:t>
                      </a:r>
                      <a:endParaRPr lang="ru-RU" sz="3600" b="1" dirty="0">
                        <a:latin typeface="Comic Sans MS" pitchFamily="66" charset="0"/>
                        <a:cs typeface="Aharoni" pitchFamily="2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cs typeface="Aharoni" pitchFamily="2" charset="-79"/>
                        </a:rPr>
                        <a:t>любопытный</a:t>
                      </a:r>
                      <a:endParaRPr lang="ru-RU" sz="3600" b="1" dirty="0">
                        <a:cs typeface="Aharoni" pitchFamily="2" charset="-79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11079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Comic Sans MS" pitchFamily="66" charset="0"/>
                          <a:cs typeface="Aharoni" pitchFamily="2" charset="-79"/>
                        </a:rPr>
                        <a:t>science</a:t>
                      </a:r>
                      <a:endParaRPr lang="ru-RU" sz="3600" b="1" dirty="0">
                        <a:latin typeface="Comic Sans MS" pitchFamily="66" charset="0"/>
                        <a:cs typeface="Aharoni" pitchFamily="2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cs typeface="Aharoni" pitchFamily="2" charset="-79"/>
                        </a:rPr>
                        <a:t>наука</a:t>
                      </a:r>
                      <a:endParaRPr lang="ru-RU" sz="3600" b="1" dirty="0">
                        <a:cs typeface="Aharoni" pitchFamily="2" charset="-79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39264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Comic Sans MS" pitchFamily="66" charset="0"/>
                          <a:cs typeface="Aharoni" pitchFamily="2" charset="-79"/>
                        </a:rPr>
                        <a:t>inventor</a:t>
                      </a:r>
                      <a:endParaRPr lang="ru-RU" sz="3600" b="1" dirty="0">
                        <a:latin typeface="Comic Sans MS" pitchFamily="66" charset="0"/>
                        <a:cs typeface="Aharoni" pitchFamily="2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cs typeface="Aharoni" pitchFamily="2" charset="-79"/>
                        </a:rPr>
                        <a:t>изобретатель</a:t>
                      </a:r>
                      <a:endParaRPr lang="ru-RU" sz="3600" b="1" dirty="0">
                        <a:cs typeface="Aharoni" pitchFamily="2" charset="-79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11079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Comic Sans MS" pitchFamily="66" charset="0"/>
                          <a:cs typeface="Aharoni" pitchFamily="2" charset="-79"/>
                        </a:rPr>
                        <a:t>notice</a:t>
                      </a:r>
                      <a:endParaRPr lang="ru-RU" sz="3600" b="1" dirty="0">
                        <a:latin typeface="Comic Sans MS" pitchFamily="66" charset="0"/>
                        <a:cs typeface="Aharoni" pitchFamily="2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cs typeface="Aharoni" pitchFamily="2" charset="-79"/>
                        </a:rPr>
                        <a:t>заметить</a:t>
                      </a:r>
                      <a:endParaRPr lang="ru-RU" sz="3600" b="1" dirty="0">
                        <a:cs typeface="Aharoni" pitchFamily="2" charset="-79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11079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Comic Sans MS" pitchFamily="66" charset="0"/>
                          <a:cs typeface="Aharoni" pitchFamily="2" charset="-79"/>
                        </a:rPr>
                        <a:t>realize</a:t>
                      </a:r>
                      <a:endParaRPr lang="ru-RU" sz="3600" b="1" dirty="0">
                        <a:latin typeface="Comic Sans MS" pitchFamily="66" charset="0"/>
                        <a:cs typeface="Aharoni" pitchFamily="2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cs typeface="Aharoni" pitchFamily="2" charset="-79"/>
                        </a:rPr>
                        <a:t>осознавать</a:t>
                      </a:r>
                      <a:endParaRPr lang="ru-RU" sz="3600" b="1" dirty="0">
                        <a:cs typeface="Aharoni" pitchFamily="2" charset="-79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11079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Comic Sans MS" pitchFamily="66" charset="0"/>
                          <a:cs typeface="Aharoni" pitchFamily="2" charset="-79"/>
                        </a:rPr>
                        <a:t>nervous</a:t>
                      </a:r>
                      <a:endParaRPr lang="ru-RU" sz="3600" b="1" dirty="0">
                        <a:latin typeface="Comic Sans MS" pitchFamily="66" charset="0"/>
                        <a:cs typeface="Aharoni" pitchFamily="2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cs typeface="Aharoni" pitchFamily="2" charset="-79"/>
                        </a:rPr>
                        <a:t>нервный</a:t>
                      </a:r>
                      <a:endParaRPr lang="ru-RU" sz="3600" b="1" dirty="0">
                        <a:cs typeface="Aharoni" pitchFamily="2" charset="-79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9024" y="332657"/>
          <a:ext cx="8605464" cy="61024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49061"/>
                <a:gridCol w="3956403"/>
              </a:tblGrid>
              <a:tr h="685456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Comic Sans MS" pitchFamily="66" charset="0"/>
                        </a:rPr>
                        <a:t>instead</a:t>
                      </a:r>
                      <a:endParaRPr lang="ru-RU" sz="3600" b="1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cs typeface="Aharoni" pitchFamily="2" charset="-79"/>
                        </a:rPr>
                        <a:t>вместо</a:t>
                      </a:r>
                      <a:endParaRPr lang="ru-RU" sz="3600" b="1" dirty="0">
                        <a:cs typeface="Aharoni" pitchFamily="2" charset="-79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31123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Comic Sans MS" pitchFamily="66" charset="0"/>
                        </a:rPr>
                        <a:t>two-mile journey</a:t>
                      </a:r>
                      <a:endParaRPr lang="ru-RU" sz="3600" b="1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cs typeface="Aharoni" pitchFamily="2" charset="-79"/>
                        </a:rPr>
                        <a:t>поездка</a:t>
                      </a:r>
                      <a:r>
                        <a:rPr lang="ru-RU" sz="3600" b="1" baseline="0" dirty="0" smtClean="0">
                          <a:cs typeface="Aharoni" pitchFamily="2" charset="-79"/>
                        </a:rPr>
                        <a:t> на 2 мили</a:t>
                      </a:r>
                      <a:endParaRPr lang="ru-RU" sz="3600" b="1" dirty="0">
                        <a:cs typeface="Aharoni" pitchFamily="2" charset="-79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31123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Comic Sans MS" pitchFamily="66" charset="0"/>
                        </a:rPr>
                        <a:t>a great success</a:t>
                      </a:r>
                      <a:endParaRPr lang="ru-RU" sz="3600" b="1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cs typeface="Aharoni" pitchFamily="2" charset="-79"/>
                        </a:rPr>
                        <a:t>огромный</a:t>
                      </a:r>
                      <a:r>
                        <a:rPr lang="ru-RU" sz="3600" b="1" baseline="0" dirty="0" smtClean="0">
                          <a:cs typeface="Aharoni" pitchFamily="2" charset="-79"/>
                        </a:rPr>
                        <a:t> успех</a:t>
                      </a:r>
                      <a:endParaRPr lang="ru-RU" sz="3600" b="1" dirty="0">
                        <a:cs typeface="Aharoni" pitchFamily="2" charset="-79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31123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Comic Sans MS" pitchFamily="66" charset="0"/>
                        </a:rPr>
                        <a:t>land</a:t>
                      </a:r>
                      <a:endParaRPr lang="ru-RU" sz="3600" b="1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cs typeface="Aharoni" pitchFamily="2" charset="-79"/>
                        </a:rPr>
                        <a:t>приземляться</a:t>
                      </a:r>
                      <a:endParaRPr lang="ru-RU" sz="3600" b="1" dirty="0">
                        <a:cs typeface="Aharoni" pitchFamily="2" charset="-79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85456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Comic Sans MS" pitchFamily="66" charset="0"/>
                        </a:rPr>
                        <a:t>include</a:t>
                      </a:r>
                      <a:endParaRPr lang="ru-RU" sz="3600" b="1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cs typeface="Aharoni" pitchFamily="2" charset="-79"/>
                        </a:rPr>
                        <a:t>включать</a:t>
                      </a:r>
                      <a:r>
                        <a:rPr lang="ru-RU" sz="3600" b="1" baseline="0" dirty="0" smtClean="0">
                          <a:cs typeface="Aharoni" pitchFamily="2" charset="-79"/>
                        </a:rPr>
                        <a:t> </a:t>
                      </a:r>
                      <a:endParaRPr lang="ru-RU" sz="3600" b="1" dirty="0">
                        <a:cs typeface="Aharoni" pitchFamily="2" charset="-79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31123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Comic Sans MS" pitchFamily="66" charset="0"/>
                        </a:rPr>
                        <a:t>gather</a:t>
                      </a:r>
                      <a:endParaRPr lang="ru-RU" sz="3600" b="1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cs typeface="Aharoni" pitchFamily="2" charset="-79"/>
                        </a:rPr>
                        <a:t>собираться</a:t>
                      </a:r>
                      <a:endParaRPr lang="ru-RU" sz="3600" b="1" dirty="0">
                        <a:cs typeface="Aharoni" pitchFamily="2" charset="-79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91023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Comic Sans MS" pitchFamily="66" charset="0"/>
                        </a:rPr>
                        <a:t>shortly afterwards</a:t>
                      </a:r>
                      <a:endParaRPr lang="ru-RU" sz="3600" b="1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cs typeface="Aharoni" pitchFamily="2" charset="-79"/>
                        </a:rPr>
                        <a:t>вскоре после этого</a:t>
                      </a:r>
                      <a:endParaRPr lang="ru-RU" sz="3600" b="1" dirty="0">
                        <a:cs typeface="Aharoni" pitchFamily="2" charset="-79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31123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Comic Sans MS" pitchFamily="66" charset="0"/>
                        </a:rPr>
                        <a:t>reach height</a:t>
                      </a:r>
                      <a:endParaRPr lang="ru-RU" sz="3600" b="1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cs typeface="Aharoni" pitchFamily="2" charset="-79"/>
                        </a:rPr>
                        <a:t>достигать</a:t>
                      </a:r>
                      <a:r>
                        <a:rPr lang="ru-RU" sz="3600" b="1" baseline="0" dirty="0" smtClean="0">
                          <a:cs typeface="Aharoni" pitchFamily="2" charset="-79"/>
                        </a:rPr>
                        <a:t> высоты</a:t>
                      </a:r>
                      <a:endParaRPr lang="ru-RU" sz="3600" b="1" dirty="0">
                        <a:cs typeface="Aharoni" pitchFamily="2" charset="-79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31123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Comic Sans MS" pitchFamily="66" charset="0"/>
                        </a:rPr>
                        <a:t>consist</a:t>
                      </a:r>
                      <a:endParaRPr lang="ru-RU" sz="3600" b="1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cs typeface="Aharoni" pitchFamily="2" charset="-79"/>
                        </a:rPr>
                        <a:t>состоять из</a:t>
                      </a:r>
                      <a:endParaRPr lang="ru-RU" sz="3600" b="1" dirty="0">
                        <a:cs typeface="Aharoni" pitchFamily="2" charset="-79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2" y="188640"/>
          <a:ext cx="8712968" cy="6238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6584"/>
                <a:gridCol w="3456384"/>
              </a:tblGrid>
              <a:tr h="265993">
                <a:tc rowSpan="10"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notice</a:t>
                      </a:r>
                      <a:r>
                        <a:rPr lang="en-US" sz="360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-noticed-noticed</a:t>
                      </a:r>
                    </a:p>
                    <a:p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throw-threw-thrown</a:t>
                      </a:r>
                    </a:p>
                    <a:p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happen-happened-happened</a:t>
                      </a:r>
                    </a:p>
                    <a:p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come-came-come</a:t>
                      </a:r>
                    </a:p>
                    <a:p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begin</a:t>
                      </a:r>
                      <a:r>
                        <a:rPr lang="en-US" sz="360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-began-begun</a:t>
                      </a:r>
                      <a:endParaRPr lang="en-US" sz="3600" dirty="0" smtClean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  <a:p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make-made-made</a:t>
                      </a:r>
                    </a:p>
                    <a:p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burn-burned-burned</a:t>
                      </a:r>
                    </a:p>
                    <a:p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hang-hung-hung</a:t>
                      </a:r>
                    </a:p>
                    <a:p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put-put-put</a:t>
                      </a:r>
                    </a:p>
                    <a:p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take-took-taken</a:t>
                      </a:r>
                      <a:endParaRPr lang="ru-RU" sz="36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ВЕШАТЬ        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701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ИЗГОТОВИТЬ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9357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СЖИГАТЬ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349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ПОЛОЖИТЬ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349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ЗАМЕТИТЬ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349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ВЗЯТЬ,БРАТЬ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349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НАЧИНАТЬ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349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ПРОИСХОДИТЬ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245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БРОСАТЬ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36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ПРИХОДИТЬ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88640"/>
            <a:ext cx="8640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smtClean="0"/>
              <a:t>WHAT’S THE DIFFERENCE?</a:t>
            </a:r>
          </a:p>
          <a:p>
            <a:pPr algn="ctr"/>
            <a:r>
              <a:rPr lang="en-US" sz="4000" b="1" i="1" dirty="0" smtClean="0"/>
              <a:t>RAISE, PUT UP, LIFT</a:t>
            </a:r>
            <a:r>
              <a:rPr lang="ru-RU" sz="4000" b="1" i="1" dirty="0" smtClean="0"/>
              <a:t> – </a:t>
            </a:r>
          </a:p>
          <a:p>
            <a:pPr algn="ctr"/>
            <a:r>
              <a:rPr lang="ru-RU" sz="4000" b="1" i="1" dirty="0" smtClean="0"/>
              <a:t>ПОДНИМАТЬ</a:t>
            </a:r>
            <a:endParaRPr lang="ru-RU" sz="4000" b="1" i="1" dirty="0"/>
          </a:p>
        </p:txBody>
      </p:sp>
      <p:pic>
        <p:nvPicPr>
          <p:cNvPr id="3" name="Рисунок 2" descr="загружено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268760"/>
            <a:ext cx="2466975" cy="1847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загружено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39752" y="1988840"/>
            <a:ext cx="2533650" cy="1800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image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12160" y="1340768"/>
            <a:ext cx="2828925" cy="1609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 descr="загружено (2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716016" y="2924944"/>
            <a:ext cx="2466975" cy="1847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 descr="images (4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123728" y="3789040"/>
            <a:ext cx="2619375" cy="17430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Рисунок 8" descr="images (2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283968" y="4797152"/>
            <a:ext cx="2562225" cy="178117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0" y="4303455"/>
            <a:ext cx="33478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 glass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a cup to her lips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a hand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271792" y="3429000"/>
            <a:ext cx="18722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an umbrella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a sofa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a hood</a:t>
            </a:r>
            <a:endParaRPr lang="ru-RU" sz="3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3789596"/>
            <a:ext cx="3547095" cy="26568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Рисунок 2" descr="загружено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620688"/>
            <a:ext cx="2719189" cy="271918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загружено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994" y="3789040"/>
            <a:ext cx="3805196" cy="27885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images (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260648"/>
            <a:ext cx="3679097" cy="24482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6" name="TextBox 15"/>
          <p:cNvSpPr txBox="1"/>
          <p:nvPr/>
        </p:nvSpPr>
        <p:spPr>
          <a:xfrm>
            <a:off x="3923928" y="908720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weights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a receiver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a ……and flap book</a:t>
            </a:r>
            <a:endParaRPr lang="ru-RU" sz="3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176</Words>
  <Application>Microsoft Office PowerPoint</Application>
  <PresentationFormat>Экран (4:3)</PresentationFormat>
  <Paragraphs>93</Paragraphs>
  <Slides>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Гульфиназ Анваровна</cp:lastModifiedBy>
  <cp:revision>26</cp:revision>
  <dcterms:created xsi:type="dcterms:W3CDTF">2017-11-14T16:03:18Z</dcterms:created>
  <dcterms:modified xsi:type="dcterms:W3CDTF">2020-11-07T16:20:18Z</dcterms:modified>
</cp:coreProperties>
</file>