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8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EA01A-60FE-4348-8488-0B3B276079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FCFEC-A820-41F5-A002-91B6F69E39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79BB36-FB33-48F6-970D-930765871B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B43D8-F3F5-435F-B66B-B906B64294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D540F0-CDFC-49E6-B027-300B5617A6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EFC15-9FC7-47BF-AA81-A0FB35A6D4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BECB1-6CDF-4B86-985F-6BD4067105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49E48-7484-4362-82D3-8F669C4FE1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1770AB-8C17-4D3E-BA7C-480844F30C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E76A8-E606-421D-8FFD-B96FDC95EA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241DA-EB11-4D52-B2B3-7668784D07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7080405-7640-4320-BF4E-2995DCF1D38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268413"/>
            <a:ext cx="7772400" cy="1470025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Закон устанавливает </a:t>
            </a:r>
            <a:b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Georgia" pitchFamily="18" charset="0"/>
              </a:rPr>
              <a:t>справедливость и порядок.</a:t>
            </a:r>
            <a:endParaRPr lang="ru-RU" sz="40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>
                <a:latin typeface="Georgia" pitchFamily="18" charset="0"/>
              </a:rPr>
              <a:t>Готовим мини-проект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42988" y="630872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 err="1">
                <a:latin typeface="Georgia" pitchFamily="18" charset="0"/>
              </a:rPr>
              <a:t>Боровкова</a:t>
            </a:r>
            <a:r>
              <a:rPr lang="ru-RU" sz="2000" dirty="0">
                <a:latin typeface="Georgia" pitchFamily="18" charset="0"/>
              </a:rPr>
              <a:t> Т.Г. , </a:t>
            </a:r>
            <a:r>
              <a:rPr lang="ru-RU" sz="2000">
                <a:latin typeface="Georgia" pitchFamily="18" charset="0"/>
              </a:rPr>
              <a:t>учитель </a:t>
            </a:r>
            <a:r>
              <a:rPr lang="ru-RU" sz="2000" smtClean="0">
                <a:latin typeface="Georgia" pitchFamily="18" charset="0"/>
              </a:rPr>
              <a:t>МАОУ </a:t>
            </a:r>
            <a:r>
              <a:rPr lang="ru-RU" sz="2000" dirty="0">
                <a:latin typeface="Georgia" pitchFamily="18" charset="0"/>
              </a:rPr>
              <a:t>СОШ № 25 г. Балаково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50825" y="476250"/>
            <a:ext cx="8713788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Цель мини-проекта</a:t>
            </a:r>
            <a:r>
              <a:rPr lang="ru-RU" sz="2800">
                <a:latin typeface="Georgia" pitchFamily="18" charset="0"/>
              </a:rPr>
              <a:t>: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latin typeface="Georgia" pitchFamily="18" charset="0"/>
              </a:rPr>
              <a:t>рассмотреть на примере  различных источников </a:t>
            </a:r>
            <a:r>
              <a:rPr lang="ru-RU" sz="2800" i="1">
                <a:latin typeface="Georgia" pitchFamily="18" charset="0"/>
              </a:rPr>
              <a:t>(юридического закона, литературных произведений, народной мудрости)</a:t>
            </a:r>
            <a:r>
              <a:rPr lang="ru-RU" sz="2800">
                <a:latin typeface="Georgia" pitchFamily="18" charset="0"/>
              </a:rPr>
              <a:t>                     примеры установления, действия в государстве порядка и справедливости</a:t>
            </a:r>
          </a:p>
        </p:txBody>
      </p:sp>
      <p:pic>
        <p:nvPicPr>
          <p:cNvPr id="3079" name="Picture 7" descr="i?id=210002187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3644900"/>
            <a:ext cx="4048125" cy="30368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187450" y="260350"/>
            <a:ext cx="6624638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Шаг 1. </a:t>
            </a:r>
          </a:p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  <a:latin typeface="Georgia" pitchFamily="18" charset="0"/>
              </a:rPr>
              <a:t>Выбор документа</a:t>
            </a:r>
          </a:p>
        </p:txBody>
      </p:sp>
      <p:pic>
        <p:nvPicPr>
          <p:cNvPr id="4100" name="Picture 4" descr="i?id=219320438-1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341438"/>
            <a:ext cx="1555750" cy="2160587"/>
          </a:xfrm>
          <a:prstGeom prst="rect">
            <a:avLst/>
          </a:prstGeom>
          <a:noFill/>
        </p:spPr>
      </p:pic>
      <p:pic>
        <p:nvPicPr>
          <p:cNvPr id="4102" name="Picture 6" descr="i?id=579385346-40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1628775"/>
            <a:ext cx="1738312" cy="2370138"/>
          </a:xfrm>
          <a:prstGeom prst="rect">
            <a:avLst/>
          </a:prstGeom>
          <a:noFill/>
        </p:spPr>
      </p:pic>
      <p:pic>
        <p:nvPicPr>
          <p:cNvPr id="4104" name="Picture 8" descr="i?id=412575987-60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6100" y="1628775"/>
            <a:ext cx="1520825" cy="2303463"/>
          </a:xfrm>
          <a:prstGeom prst="rect">
            <a:avLst/>
          </a:prstGeom>
          <a:noFill/>
        </p:spPr>
      </p:pic>
      <p:pic>
        <p:nvPicPr>
          <p:cNvPr id="4108" name="Picture 12" descr="i?id=362010524-59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788" y="1628775"/>
            <a:ext cx="1352550" cy="2159000"/>
          </a:xfrm>
          <a:prstGeom prst="rect">
            <a:avLst/>
          </a:prstGeom>
          <a:noFill/>
        </p:spPr>
      </p:pic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971550" y="6035675"/>
            <a:ext cx="7127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Georgia" pitchFamily="18" charset="0"/>
              </a:rPr>
              <a:t>Объясните свой выбор                                        (интерес, наличие, доступность).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79388" y="4581525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>
                <a:solidFill>
                  <a:srgbClr val="FF0000"/>
                </a:solidFill>
                <a:latin typeface="Georgia" pitchFamily="18" charset="0"/>
              </a:rPr>
              <a:t>и  литературного произведения</a:t>
            </a:r>
          </a:p>
        </p:txBody>
      </p:sp>
      <p:pic>
        <p:nvPicPr>
          <p:cNvPr id="4112" name="Picture 16" descr="i?id=364040540-29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7050" y="4076700"/>
            <a:ext cx="1450975" cy="2016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763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Шаг 2.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84213" y="981075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Рассматриваем понятие «справедливость».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0" y="1484313"/>
            <a:ext cx="8569325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400">
                <a:solidFill>
                  <a:srgbClr val="FF0000"/>
                </a:solidFill>
                <a:latin typeface="Georgia" pitchFamily="18" charset="0"/>
              </a:rPr>
              <a:t>Словарь  </a:t>
            </a:r>
            <a:r>
              <a:rPr lang="ru-RU" sz="2400" i="1">
                <a:latin typeface="Georgia" pitchFamily="18" charset="0"/>
              </a:rPr>
              <a:t>(указать название).</a:t>
            </a:r>
            <a:r>
              <a:rPr lang="ru-RU" sz="2400">
                <a:solidFill>
                  <a:srgbClr val="FF0000"/>
                </a:solidFill>
                <a:latin typeface="Georgia" pitchFamily="18" charset="0"/>
              </a:rPr>
              <a:t> </a:t>
            </a:r>
          </a:p>
          <a:p>
            <a:pPr marL="342900" indent="-342900" algn="ctr">
              <a:spcBef>
                <a:spcPct val="50000"/>
              </a:spcBef>
            </a:pPr>
            <a:r>
              <a:rPr lang="ru-RU" sz="2400">
                <a:latin typeface="Georgia" pitchFamily="18" charset="0"/>
              </a:rPr>
              <a:t>  Справедливое отношение к кому-нибудь, беспристрастие.    </a:t>
            </a:r>
            <a:r>
              <a:rPr lang="ru-RU" sz="2400" i="1">
                <a:latin typeface="Georgia" pitchFamily="18" charset="0"/>
              </a:rPr>
              <a:t>Словарь Ожегова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2924175"/>
            <a:ext cx="91440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ru-RU" sz="2400">
                <a:solidFill>
                  <a:srgbClr val="FF0000"/>
                </a:solidFill>
                <a:latin typeface="Georgia" pitchFamily="18" charset="0"/>
              </a:rPr>
              <a:t> 2.</a:t>
            </a:r>
            <a:r>
              <a:rPr lang="ru-RU" sz="2400">
                <a:latin typeface="Georgia" pitchFamily="18" charset="0"/>
              </a:rPr>
              <a:t> </a:t>
            </a:r>
            <a:r>
              <a:rPr lang="ru-RU" sz="2400">
                <a:solidFill>
                  <a:srgbClr val="FF0000"/>
                </a:solidFill>
                <a:latin typeface="Georgia" pitchFamily="18" charset="0"/>
              </a:rPr>
              <a:t>Афоризм </a:t>
            </a:r>
            <a:r>
              <a:rPr lang="ru-RU" sz="2400">
                <a:latin typeface="Georgia" pitchFamily="18" charset="0"/>
              </a:rPr>
              <a:t> </a:t>
            </a:r>
            <a:r>
              <a:rPr lang="ru-RU" sz="2400" i="1">
                <a:latin typeface="Georgia" pitchFamily="18" charset="0"/>
              </a:rPr>
              <a:t>(оригинальная законченная мысль,   записанная в краткой   текстовой форме и впоследствии неоднократно воспроизводимая другими людьми). </a:t>
            </a:r>
          </a:p>
          <a:p>
            <a:pPr marL="342900" indent="-342900" algn="ctr">
              <a:spcBef>
                <a:spcPct val="50000"/>
              </a:spcBef>
            </a:pPr>
            <a:r>
              <a:rPr lang="ru-RU" sz="2400">
                <a:latin typeface="Georgia" pitchFamily="18" charset="0"/>
              </a:rPr>
              <a:t>Нормою человеческих действий должна служить справедливость. </a:t>
            </a:r>
            <a:r>
              <a:rPr lang="ru-RU" sz="2400" i="1">
                <a:latin typeface="Georgia" pitchFamily="18" charset="0"/>
              </a:rPr>
              <a:t>(Николай Гаврилович Чернышевский).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79388" y="5229225"/>
            <a:ext cx="8713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Georgia" pitchFamily="18" charset="0"/>
              </a:rPr>
              <a:t>3. Пословица.</a:t>
            </a:r>
            <a:r>
              <a:rPr lang="ru-RU" sz="2400">
                <a:latin typeface="Georgia" pitchFamily="18" charset="0"/>
              </a:rPr>
              <a:t>   Как аукнется, так и откликнется. 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11188" y="5876925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Делаем обобщающий вывод.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8" grpId="0"/>
      <p:bldP spid="51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763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Шаг 3.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68313" y="908050"/>
            <a:ext cx="7991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Рассматриваем понятие справедливость на примерах   литературных произведений.</a:t>
            </a:r>
          </a:p>
        </p:txBody>
      </p:sp>
      <p:pic>
        <p:nvPicPr>
          <p:cNvPr id="6149" name="Picture 5" descr="i?id=421559932-0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2133600"/>
            <a:ext cx="3763962" cy="2444750"/>
          </a:xfrm>
          <a:prstGeom prst="rect">
            <a:avLst/>
          </a:prstGeom>
          <a:noFill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95288" y="4724400"/>
            <a:ext cx="8497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>
                <a:latin typeface="Georgia" pitchFamily="18" charset="0"/>
              </a:rPr>
              <a:t>В чем справедливость?                                               (Используй понятия, записанные на 4 слайде)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23850" y="5589588"/>
            <a:ext cx="8496300" cy="173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i="1">
                <a:latin typeface="Georgia" pitchFamily="18" charset="0"/>
              </a:rPr>
              <a:t>Обманутый братьями, царским боярином, царем, Иван сам становится царем и женится на красавице девице. Как аукнулось героям -злодеям, так и откликнулось. </a:t>
            </a:r>
          </a:p>
          <a:p>
            <a:pPr algn="ctr">
              <a:spcBef>
                <a:spcPct val="50000"/>
              </a:spcBef>
            </a:pPr>
            <a:endParaRPr lang="ru-RU" sz="2400" i="1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0"/>
            <a:ext cx="763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Шаг 4.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468313" y="476250"/>
            <a:ext cx="849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Рассматриваем понятие справедливость на примерах  (выбранного)  юридического  закона.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1341438"/>
            <a:ext cx="914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8600" algn="ctr"/>
            <a:r>
              <a:rPr lang="ru-RU" sz="2000" i="1">
                <a:latin typeface="Georgia" pitchFamily="18" charset="0"/>
              </a:rPr>
              <a:t>Примеры</a:t>
            </a:r>
          </a:p>
          <a:p>
            <a:pPr indent="228600" algn="ctr"/>
            <a:r>
              <a:rPr lang="ru-RU" sz="2000" b="1">
                <a:latin typeface="Georgia" pitchFamily="18" charset="0"/>
              </a:rPr>
              <a:t>Конституция РФ</a:t>
            </a:r>
          </a:p>
          <a:p>
            <a:pPr indent="228600" algn="just"/>
            <a:r>
              <a:rPr lang="ru-RU" sz="2000" b="1">
                <a:latin typeface="Georgia" pitchFamily="18" charset="0"/>
              </a:rPr>
              <a:t>Статья 17. </a:t>
            </a:r>
            <a:r>
              <a:rPr lang="ru-RU" sz="2000">
                <a:latin typeface="Georgia" pitchFamily="18" charset="0"/>
              </a:rPr>
              <a:t> Осуществление прав и свобод человека и гражданина не должно нарушать права и свободы других лиц. </a:t>
            </a:r>
          </a:p>
          <a:p>
            <a:pPr indent="228600" algn="just"/>
            <a:r>
              <a:rPr lang="ru-RU" sz="2000" b="1">
                <a:latin typeface="Georgia" pitchFamily="18" charset="0"/>
              </a:rPr>
              <a:t>Статья 32.</a:t>
            </a:r>
            <a:r>
              <a:rPr lang="ru-RU" sz="2000">
                <a:latin typeface="Georgia" pitchFamily="18" charset="0"/>
              </a:rPr>
              <a:t> Граждане Российской Федерации имеют  равный доступ к государственной службе 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0" y="3194050"/>
            <a:ext cx="91440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185738" algn="ctr"/>
            <a:r>
              <a:rPr lang="ru-RU" sz="2000">
                <a:latin typeface="Georgia" pitchFamily="18" charset="0"/>
              </a:rPr>
              <a:t> </a:t>
            </a:r>
            <a:r>
              <a:rPr lang="ru-RU" sz="2000" b="1">
                <a:latin typeface="Georgia" pitchFamily="18" charset="0"/>
              </a:rPr>
              <a:t>Семейный кодекс</a:t>
            </a:r>
          </a:p>
          <a:p>
            <a:pPr indent="185738" algn="ctr"/>
            <a:r>
              <a:rPr lang="ru-RU" sz="2000" b="1">
                <a:latin typeface="Georgia" pitchFamily="18" charset="0"/>
              </a:rPr>
              <a:t>Статья 61.</a:t>
            </a:r>
            <a:r>
              <a:rPr lang="ru-RU" sz="2000">
                <a:latin typeface="Georgia" pitchFamily="18" charset="0"/>
              </a:rPr>
              <a:t>  Родители имеют равные права и несут равные  обязанности в  отношении своих детей</a:t>
            </a:r>
          </a:p>
          <a:p>
            <a:pPr indent="185738" algn="ctr"/>
            <a:r>
              <a:rPr lang="ru-RU" sz="2000" b="1">
                <a:latin typeface="Georgia" pitchFamily="18" charset="0"/>
              </a:rPr>
              <a:t>Статья 56</a:t>
            </a:r>
            <a:r>
              <a:rPr lang="ru-RU" sz="2000">
                <a:latin typeface="Georgia" pitchFamily="18" charset="0"/>
              </a:rPr>
              <a:t>. Ребенок имеет право на защиту от злоупотреблений со стороны родителей (лиц, их заменяющих). При нарушении прав и законных интересов ребенка, в том числе при невыполнении или при ненадлежащем выполнении родителями (одним из них) обязанностей по воспитанию, образованию ребенка…  ребенок вправе самостоятельно обращаться за их защитой в орган опеки и попечительства, а по достижении возраста четырнадцати лет в суд.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0825" y="6237288"/>
            <a:ext cx="889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Вывод. В чем выражена справедливость?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5" grpId="0"/>
      <p:bldP spid="71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755650" y="260350"/>
            <a:ext cx="763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Шаг 5.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68313" y="908050"/>
            <a:ext cx="799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400" b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95288" y="765175"/>
            <a:ext cx="8208962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  </a:t>
            </a:r>
            <a:r>
              <a:rPr lang="ru-RU" sz="2400" i="1">
                <a:latin typeface="Georgia" pitchFamily="18" charset="0"/>
              </a:rPr>
              <a:t>Выясняем.</a:t>
            </a:r>
            <a:r>
              <a:rPr lang="ru-RU" sz="2400" b="1">
                <a:latin typeface="Georgia" pitchFamily="18" charset="0"/>
              </a:rPr>
              <a:t> </a:t>
            </a: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 Может ли быть человек абсолютно свободен? </a:t>
            </a:r>
          </a:p>
          <a:p>
            <a:pPr algn="ctr">
              <a:spcBef>
                <a:spcPct val="50000"/>
              </a:spcBef>
            </a:pPr>
            <a:r>
              <a:rPr lang="ru-RU" sz="2400" i="1">
                <a:latin typeface="Georgia" pitchFamily="18" charset="0"/>
              </a:rPr>
              <a:t>Приводим пример (фото, рисунок, текст)</a:t>
            </a:r>
          </a:p>
        </p:txBody>
      </p:sp>
      <p:pic>
        <p:nvPicPr>
          <p:cNvPr id="8198" name="Picture 6" descr="article-2015897-0D0D63CC00000578-345_468x35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2133600"/>
            <a:ext cx="3384550" cy="2552700"/>
          </a:xfrm>
          <a:prstGeom prst="rect">
            <a:avLst/>
          </a:prstGeom>
          <a:noFill/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0" y="5229225"/>
            <a:ext cx="381635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2000" i="1">
                <a:latin typeface="Georgia" pitchFamily="18" charset="0"/>
              </a:rPr>
              <a:t>Чувство свободы, удовлетворение желания привлечь внимание….</a:t>
            </a:r>
            <a:r>
              <a:rPr lang="ru-RU" sz="2400" i="1">
                <a:latin typeface="Georgia" pitchFamily="18" charset="0"/>
              </a:rPr>
              <a:t> 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H="1">
            <a:off x="1908175" y="4365625"/>
            <a:ext cx="936625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372225" y="4365625"/>
            <a:ext cx="792163" cy="2889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5288" y="4581525"/>
            <a:ext cx="2016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>
                <a:latin typeface="Georgia" pitchFamily="18" charset="0"/>
              </a:rPr>
              <a:t>+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6156325" y="4437063"/>
            <a:ext cx="2016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b="1">
                <a:latin typeface="Georgia" pitchFamily="18" charset="0"/>
              </a:rPr>
              <a:t>__ </a:t>
            </a:r>
            <a:r>
              <a:rPr lang="ru-RU" sz="3600" b="1">
                <a:latin typeface="Georgia" pitchFamily="18" charset="0"/>
              </a:rPr>
              <a:t>                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076825" y="5300663"/>
            <a:ext cx="3816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 </a:t>
            </a:r>
            <a:r>
              <a:rPr lang="ru-RU" sz="2000" i="1">
                <a:latin typeface="Georgia" pitchFamily="18" charset="0"/>
              </a:rPr>
              <a:t>Причинение обиды другому человеку, наказание….</a:t>
            </a:r>
            <a:r>
              <a:rPr lang="ru-RU" sz="2400" i="1">
                <a:latin typeface="Georgia" pitchFamily="18" charset="0"/>
              </a:rPr>
              <a:t> 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692275" y="6237288"/>
            <a:ext cx="5903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Делаем вывод.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  <p:bldP spid="8200" grpId="0" animBg="1"/>
      <p:bldP spid="8201" grpId="0" animBg="1"/>
      <p:bldP spid="8202" grpId="0"/>
      <p:bldP spid="8203" grpId="0"/>
      <p:bldP spid="8204" grpId="0"/>
      <p:bldP spid="82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0" y="981075"/>
            <a:ext cx="9144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Делаем обобщающий вывод. </a:t>
            </a:r>
          </a:p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0000"/>
                </a:solidFill>
                <a:latin typeface="Georgia" pitchFamily="18" charset="0"/>
              </a:rPr>
              <a:t> 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55650" y="260350"/>
            <a:ext cx="7632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latin typeface="Georgia" pitchFamily="18" charset="0"/>
              </a:rPr>
              <a:t>Шаг 6.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50825" y="1773238"/>
            <a:ext cx="86423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>
                <a:latin typeface="Georgia" pitchFamily="18" charset="0"/>
              </a:rPr>
              <a:t>Как связаны                                                    закон, справедливость и порядок?</a:t>
            </a:r>
          </a:p>
        </p:txBody>
      </p:sp>
      <p:pic>
        <p:nvPicPr>
          <p:cNvPr id="9224" name="Picture 8" descr="i?id=243225521-04-72&amp;n=21"/>
          <p:cNvPicPr>
            <a:picLocks noChangeAspect="1" noChangeArrowheads="1"/>
          </p:cNvPicPr>
          <p:nvPr/>
        </p:nvPicPr>
        <p:blipFill>
          <a:blip r:embed="rId2" cstate="print"/>
          <a:srcRect t="13080" b="31830"/>
          <a:stretch>
            <a:fillRect/>
          </a:stretch>
        </p:blipFill>
        <p:spPr bwMode="auto">
          <a:xfrm>
            <a:off x="1619250" y="3573463"/>
            <a:ext cx="5976938" cy="275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273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Georgia</vt:lpstr>
      <vt:lpstr>Оформление по умолчанию</vt:lpstr>
      <vt:lpstr>Закон устанавливает  справедливость и порядок.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устанавливает  закон и порядок.</dc:title>
  <dc:creator>Notebook</dc:creator>
  <cp:lastModifiedBy>Татьяна Боровкова</cp:lastModifiedBy>
  <cp:revision>4</cp:revision>
  <dcterms:created xsi:type="dcterms:W3CDTF">2012-12-04T17:25:01Z</dcterms:created>
  <dcterms:modified xsi:type="dcterms:W3CDTF">2018-08-21T21:44:44Z</dcterms:modified>
</cp:coreProperties>
</file>