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firstSlideNum="1" rtl="0" saveSubsetFonts="0" serverZoom="0" showSpecialPlsOnTitleSld="1">
  <p:sldMasterIdLst>
    <p:sldMasterId id="2147483648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type="screen4x3" cy="6858000" cx="9144000"/>
  <p:notesSz cx="6858000" cy="9144000"/>
  <p:defaultTextStyle>
    <a:lvl1pPr algn="l" fontAlgn="base" indent="0" latinLnBrk="1" marL="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Arial" pitchFamily="0" charset="0"/>
        <a:sym typeface="Arial" pitchFamily="0" charset="0"/>
      </a:defRPr>
    </a:lvl1pPr>
    <a:lvl2pPr algn="l" fontAlgn="base" indent="0" latinLnBrk="1" marL="4572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Arial" pitchFamily="0" charset="0"/>
        <a:sym typeface="Arial" pitchFamily="0" charset="0"/>
      </a:defRPr>
    </a:lvl2pPr>
    <a:lvl3pPr algn="l" fontAlgn="base" indent="0" latinLnBrk="1" marL="9144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Arial" pitchFamily="0" charset="0"/>
        <a:sym typeface="Arial" pitchFamily="0" charset="0"/>
      </a:defRPr>
    </a:lvl3pPr>
    <a:lvl4pPr algn="l" fontAlgn="base" indent="0" latinLnBrk="1" marL="13716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Arial" pitchFamily="0" charset="0"/>
        <a:sym typeface="Arial" pitchFamily="0" charset="0"/>
      </a:defRPr>
    </a:lvl4pPr>
    <a:lvl5pPr algn="l" fontAlgn="base" indent="0" latinLnBrk="1" marL="18288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Arial" pitchFamily="0" charset="0"/>
        <a:sym typeface="Arial" pitchFamily="0" charset="0"/>
      </a:defRPr>
    </a:lvl5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 lastView="sldView">
  <p:normalViewPr showOutlineIcons="1" snapVertSplitter="0" vertBarState="restored" horzBarState="restored" preferSingleView="0">
    <p:restoredLeft sz="15620"/>
    <p:restoredTop sz="94660"/>
  </p:normalViewPr>
  <p:slideViewPr>
    <p:cSldViewPr showGuides="0" snapToGrid="1" snapToObjects="0">
      <p:cViewPr varScale="1">
        <p:scale>
          <a:sx n="88" d="100"/>
          <a:sy n="88" d="100"/>
        </p:scale>
        <p:origin x="-1062" y="-96"/>
      </p:cViewPr>
      <p:guideLst>
        <p:guide orient="horz" pos="2160"/>
        <p:guide orient="vert" pos="2880"/>
      </p:guideLst>
    </p:cSldViewPr>
  </p:slideViewPr>
  <p:gridSpacing cx="0" cy="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tableStyles" Target="tableStyles.xml"/><Relationship Id="rId21" Type="http://schemas.openxmlformats.org/officeDocument/2006/relationships/presProps" Target="presProps.xml"/><Relationship Id="rId22" Type="http://schemas.openxmlformats.org/officeDocument/2006/relationships/viewProps" Target="viewProps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5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2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26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2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2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2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Титульный слайд"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00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 indent="0" mar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048578" name="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eaLnBrk="1" hangingPunct="1" latinLnBrk="1" lvl="0"/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580" name="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algn="r" eaLnBrk="1" hangingPunct="1" latinLnBrk="1" lvl="0"/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579" name="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Заголовок и вертикальный текст">
    <p:spTree>
      <p:nvGrpSpPr>
        <p:cNvPr id="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21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578" name="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eaLnBrk="1" hangingPunct="1" latinLnBrk="1" lvl="0"/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580" name="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algn="r" eaLnBrk="1" hangingPunct="1" latinLnBrk="1" lvl="0"/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579" name="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Вертикальный заголовок и текст">
    <p:spTree>
      <p:nvGrpSpPr>
        <p:cNvPr id="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2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578" name="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eaLnBrk="1" hangingPunct="1" latinLnBrk="1" lvl="0"/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580" name="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algn="r" eaLnBrk="1" hangingPunct="1" latinLnBrk="1" lvl="0"/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579" name="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Заголовок и объект"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02" name="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578" name="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eaLnBrk="1" hangingPunct="1" latinLnBrk="1" lvl="0"/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580" name="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algn="r" eaLnBrk="1" hangingPunct="1" latinLnBrk="1" lvl="0"/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579" name="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Заголовок раздела"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b="1" cap="all" sz="4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04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578" name="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eaLnBrk="1" hangingPunct="1" latinLnBrk="1" lvl="0"/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580" name="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algn="r" eaLnBrk="1" hangingPunct="1" latinLnBrk="1" lvl="0"/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579" name="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Два объекта"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06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607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578" name="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eaLnBrk="1" hangingPunct="1" latinLnBrk="1" lvl="0"/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580" name="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algn="r" eaLnBrk="1" hangingPunct="1" latinLnBrk="1" lvl="0"/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579" name="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Сравнение"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09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610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611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612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578" name="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eaLnBrk="1" hangingPunct="1" latinLnBrk="1" lvl="0"/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580" name="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algn="r" eaLnBrk="1" hangingPunct="1" latinLnBrk="1" lvl="0"/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579" name="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Только заголовок"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578" name="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eaLnBrk="1" hangingPunct="1" latinLnBrk="1" lvl="0"/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580" name="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algn="r" eaLnBrk="1" hangingPunct="1" latinLnBrk="1" lvl="0"/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579" name="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Пустой слайд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8" name="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eaLnBrk="1" hangingPunct="1" latinLnBrk="1" lvl="0"/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580" name="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algn="r" eaLnBrk="1" hangingPunct="1" latinLnBrk="1" lvl="0"/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579" name="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Объект с подписью">
    <p:spTree>
      <p:nvGrpSpPr>
        <p:cNvPr id="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15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616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578" name="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eaLnBrk="1" hangingPunct="1" latinLnBrk="1" lvl="0"/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580" name="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algn="r" eaLnBrk="1" hangingPunct="1" latinLnBrk="1" lvl="0"/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579" name="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Рисунок с подписью">
    <p:spTree>
      <p:nvGrpSpPr>
        <p:cNvPr id="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18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anchor="t" anchorCtr="0" bIns="45720" compatLnSpc="1" lIns="91440" numCol="1" rIns="91440" rtlCol="0" tIns="45720" vert="horz" wrap="square">
            <a:prstTxWarp prst="textNoShape"/>
            <a:normAutofit/>
          </a:bodyPr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pPr algn="l" defTabSz="914400" eaLnBrk="0" fontAlgn="base" hangingPunct="0" indent="0" latinLnBrk="0" lvl="0" marL="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</a:pPr>
            <a:endParaRPr baseline="0" b="0" cap="none" sz="3200" i="0" kern="1200" kumimoji="0" lang="ru-RU" noProof="0" normalizeH="0" spc="0" strike="noStrike" u="none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48619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578" name="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eaLnBrk="1" hangingPunct="1" latinLnBrk="1" lvl="0"/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580" name="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algn="r" eaLnBrk="1" hangingPunct="1" latinLnBrk="1" lvl="0"/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579" name="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white">
      <p:bgPr>
        <a:solidFill>
          <a:schemeClr val="lt1"/>
        </a:solidFill>
      </p:bgPr>
    </p:bg>
    <p:spTree>
      <p:nvGrpSpPr>
        <p:cNvPr id="22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76" name=""/>
          <p:cNvSpPr/>
          <p:nvPr>
            <p:ph type="title" sz="full" idx="0"/>
          </p:nvPr>
        </p:nvSpPr>
        <p:spPr>
          <a:xfrm rot="0">
            <a:off x="457200" y="274637"/>
            <a:ext cx="8229600" cy="1143000"/>
          </a:xfrm>
          <a:prstGeom prst="rect"/>
          <a:noFill/>
          <a:ln>
            <a:noFill/>
          </a:ln>
        </p:spPr>
        <p:txBody>
          <a:bodyPr anchor="ctr" bIns="45720" lIns="91440" rIns="91440" tIns="45720"/>
          <a:p>
            <a:pPr lvl="0"/>
            <a:r>
              <a:rPr altLang="en-US" lang="en-US"/>
              <a:t>Образец заголовка</a:t>
            </a:r>
          </a:p>
        </p:txBody>
      </p:sp>
      <p:sp>
        <p:nvSpPr>
          <p:cNvPr id="1048577" name=""/>
          <p:cNvSpPr/>
          <p:nvPr>
            <p:ph type="body" sz="full" idx="1"/>
          </p:nvPr>
        </p:nvSpPr>
        <p:spPr>
          <a:xfrm rot="0">
            <a:off x="457200" y="1600200"/>
            <a:ext cx="8229600" cy="4525962"/>
          </a:xfrm>
          <a:prstGeom prst="rect"/>
          <a:noFill/>
          <a:ln>
            <a:noFill/>
          </a:ln>
        </p:spPr>
        <p:txBody>
          <a:bodyPr bIns="45720" lIns="91440" rIns="91440" tIns="45720"/>
          <a:p>
            <a:pPr lvl="0"/>
            <a:r>
              <a:rPr altLang="en-US" lang="en-US"/>
              <a:t>Образец текста</a:t>
            </a:r>
          </a:p>
          <a:p>
            <a:pPr lvl="1"/>
            <a:r>
              <a:rPr altLang="en-US" lang="en-US"/>
              <a:t>Второй уровень</a:t>
            </a:r>
          </a:p>
          <a:p>
            <a:pPr lvl="2"/>
            <a:r>
              <a:rPr altLang="en-US" lang="en-US"/>
              <a:t>Третий уровень</a:t>
            </a:r>
          </a:p>
          <a:p>
            <a:pPr lvl="3"/>
            <a:r>
              <a:rPr altLang="en-US" lang="en-US"/>
              <a:t>Четвертый уровень</a:t>
            </a:r>
          </a:p>
          <a:p>
            <a:pPr lvl="4"/>
            <a:r>
              <a:rPr altLang="en-US" lang="en-US"/>
              <a:t>Пятый уровень</a:t>
            </a:r>
          </a:p>
        </p:txBody>
      </p:sp>
      <p:sp>
        <p:nvSpPr>
          <p:cNvPr id="1048578" name="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eaLnBrk="1" hangingPunct="1" latinLnBrk="1" lvl="0"/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579" name="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580" name="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algn="r" eaLnBrk="1" hangingPunct="1" latinLnBrk="1" lvl="0"/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 accent1="accent1" accent2="accent2" accent3="accent3" accent4="accent4" accent5="accent5" accent6="accent6" bg1="lt1" bg2="dk2" tx1="dk1" tx2="lt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sldNum="0"/>
  <p:txStyles>
    <p:titleStyle>
      <a:lvl1pPr algn="ctr" eaLnBrk="0" fontAlgn="base" hangingPunct="0" rtl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eaLnBrk="0" fontAlgn="base" hangingPunct="0" rtl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eaLnBrk="0" fontAlgn="base" hangingPunct="0" rtl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eaLnBrk="0" fontAlgn="base" hangingPunct="0" rtl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eaLnBrk="0" fontAlgn="base" hangingPunct="0" rtl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algn="ctr" fontAlgn="base" marL="457200" rtl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algn="ctr" fontAlgn="base" marL="914400" rtl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algn="ctr" fontAlgn="base" marL="1371600" rtl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algn="ctr" fontAlgn="base" marL="1828800" rtl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algn="l" eaLnBrk="0" fontAlgn="base" hangingPunct="0" indent="-342900" marL="342900" rtl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algn="l" eaLnBrk="0" fontAlgn="base" hangingPunct="0" indent="-285750" marL="742950" rtl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eaLnBrk="0" fontAlgn="base" hangingPunct="0" indent="-228600" marL="1143000" rtl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algn="l" eaLnBrk="0" fontAlgn="base" hangingPunct="0" indent="-228600" marL="1600200" rtl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algn="l" eaLnBrk="0" fontAlgn="base" hangingPunct="0" indent="-228600" marL="2057400" rtl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7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7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7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image" Target="../media/image12.jpeg"/><Relationship Id="rId2" Type="http://schemas.openxmlformats.org/officeDocument/2006/relationships/slideLayout" Target="../slideLayouts/slideLayout7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image" Target="../media/image13.jpeg"/><Relationship Id="rId2" Type="http://schemas.openxmlformats.org/officeDocument/2006/relationships/slideLayout" Target="../slideLayouts/slideLayout7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slideLayout" Target="../slideLayouts/slideLayout7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image" Target="../media/image15.jpeg"/><Relationship Id="rId2" Type="http://schemas.openxmlformats.org/officeDocument/2006/relationships/slideLayout" Target="../slideLayouts/slideLayout7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image" Target="../media/image16.jpeg"/><Relationship Id="rId2" Type="http://schemas.openxmlformats.org/officeDocument/2006/relationships/slideLayout" Target="../slideLayouts/slideLayout7.xml"/></Relationships>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image" Target="../media/image17.jpeg"/><Relationship Id="rId2" Type="http://schemas.openxmlformats.org/officeDocument/2006/relationships/slideLayout" Target="../slideLayouts/slideLayout7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hyperlink" Target="http://ru.wikipedia.org/wiki/%25D0%259C%25D1%258F%25D1%2587" TargetMode="External"/><Relationship Id="rId2" Type="http://schemas.openxmlformats.org/officeDocument/2006/relationships/hyperlink" Target="http://ru.wikipedia.org/wiki/%25D0%2590%25D1%258D%25D1%2580%25D0%25BE%25D0%25B1%25D0%25B8%25D0%25BA%25D0%25B0" TargetMode="External"/><Relationship Id="rId3" Type="http://schemas.openxmlformats.org/officeDocument/2006/relationships/hyperlink" Target="http://ru.wikipedia.org/wiki/%25D0%259E%25D1%2581%25D0%25B0%25D0%25BD%25D0%25BA%25D0%25B0" TargetMode="External"/><Relationship Id="rId4" Type="http://schemas.openxmlformats.org/officeDocument/2006/relationships/hyperlink" Target="http://ru.wikipedia.org/wiki/%25D0%2592%25D0%25B0%25D1%2580%25D0%25B8%25D0%25BA%25D0%25BE%25D0%25B7%25D0%25BD%25D0%25BE%25D0%25B5_%25D1%2580%25D0%25B0%25D1%2581%25D1%2588%25D0%25B8%25D1%2580%25D0%25B5%25D0%25BD%25D0%25B8%25D0%25B5_%25D0%25B2%25D0%25B5%25D0%25BD" TargetMode="External"/><Relationship Id="rId5" Type="http://schemas.openxmlformats.org/officeDocument/2006/relationships/image" Target="../media/image2.jpeg"/><Relationship Id="rId6" Type="http://schemas.openxmlformats.org/officeDocument/2006/relationships/slideLayout" Target="../slideLayouts/slideLayout7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7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7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7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7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7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7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2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81" name=""/>
          <p:cNvSpPr/>
          <p:nvPr>
            <p:ph type="ctrTitle" sz="full" idx="4294967295"/>
          </p:nvPr>
        </p:nvSpPr>
        <p:spPr>
          <a:xfrm rot="0">
            <a:off x="1400175" y="0"/>
            <a:ext cx="7743825" cy="1457325"/>
          </a:xfrm>
          <a:prstGeom prst="rect"/>
          <a:noFill/>
          <a:ln>
            <a:noFill/>
          </a:ln>
        </p:spPr>
        <p:txBody>
          <a:bodyPr anchor="ctr" bIns="45720" lIns="91440" rIns="91440" tIns="45720"/>
          <a:lstStyle>
            <a:lvl1pPr algn="ctr">
              <a:defRPr sz="4400"/>
            </a:lvl1pPr>
          </a:lstStyle>
          <a:p>
            <a:pPr eaLnBrk="1" hangingPunct="1" latinLnBrk="1" lvl="0"/>
            <a:r>
              <a:rPr altLang="en-US" lang="en-US">
                <a:solidFill>
                  <a:srgbClr val="C00000"/>
                </a:solidFill>
              </a:rPr>
              <a:t>Упражнения на фитболе</a:t>
            </a:r>
            <a:br/>
            <a:endParaRPr altLang="en-US" lang="en-US">
              <a:solidFill>
                <a:srgbClr val="C00000"/>
              </a:solidFill>
            </a:endParaRPr>
          </a:p>
        </p:txBody>
      </p:sp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428625" y="762000"/>
            <a:ext cx="6096000" cy="6096000"/>
          </a:xfrm>
          <a:prstGeom prst="rect"/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0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91" name=""/>
          <p:cNvSpPr/>
          <p:nvPr>
            <p:ph sz="half" idx="4294967295"/>
          </p:nvPr>
        </p:nvSpPr>
        <p:spPr>
          <a:xfrm rot="0">
            <a:off x="0" y="1600200"/>
            <a:ext cx="4038600" cy="4525962"/>
          </a:xfrm>
          <a:prstGeom prst="rect"/>
          <a:noFill/>
          <a:ln>
            <a:noFill/>
          </a:ln>
        </p:spPr>
        <p:txBody>
          <a:bodyPr anchor="t" bIns="45720" lIns="91440" rIns="91440" tIns="45720"/>
          <a:lstStyle>
            <a:lvl1pPr indent="-34290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•"/>
              <a:defRPr sz="2800">
                <a:solidFill>
                  <a:schemeClr val="dk1"/>
                </a:solidFill>
              </a:defRPr>
            </a:lvl1pPr>
            <a:lvl2pPr indent="-285750" marL="7429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–"/>
              <a:defRPr sz="2400">
                <a:solidFill>
                  <a:schemeClr val="dk1"/>
                </a:solidFill>
              </a:defRPr>
            </a:lvl2pPr>
            <a:lvl3pPr indent="-228600" marL="11430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•"/>
              <a:defRPr sz="2000">
                <a:solidFill>
                  <a:schemeClr val="dk1"/>
                </a:solidFill>
              </a:defRPr>
            </a:lvl3pPr>
            <a:lvl4pPr indent="-228600" marL="1600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–"/>
              <a:defRPr sz="1800">
                <a:solidFill>
                  <a:schemeClr val="dk1"/>
                </a:solidFill>
              </a:defRPr>
            </a:lvl4pPr>
            <a:lvl5pPr indent="-228600" marL="20574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»"/>
              <a:defRPr sz="1800">
                <a:solidFill>
                  <a:schemeClr val="dk1"/>
                </a:solidFill>
              </a:defRPr>
            </a:lvl5pPr>
          </a:lstStyle>
          <a:p>
            <a:pPr eaLnBrk="1" hangingPunct="1" latinLnBrk="1" lvl="0">
              <a:lnSpc>
                <a:spcPct val="80000"/>
              </a:lnSpc>
            </a:pPr>
            <a:r>
              <a:rPr altLang="en-US" b="1" sz="2000" lang="en-US"/>
              <a:t>8. Передача мяча</a:t>
            </a:r>
          </a:p>
          <a:p>
            <a:pPr eaLnBrk="1" hangingPunct="1" latinLnBrk="1" lvl="0">
              <a:lnSpc>
                <a:spcPct val="80000"/>
              </a:lnSpc>
            </a:pPr>
            <a:r>
              <a:rPr altLang="en-US" b="1" sz="2000" lang="en-US"/>
              <a:t>Исходное положение:</a:t>
            </a:r>
            <a:r>
              <a:rPr altLang="en-US" sz="2000" lang="en-US"/>
              <a:t> Лёжа на спине. Руки вытяните за голову, ступнями ног обхватите мяч, крепко его удерживая. </a:t>
            </a:r>
            <a:r>
              <a:rPr altLang="en-US" b="1" sz="2000" lang="en-US"/>
              <a:t>Выполнение:</a:t>
            </a:r>
            <a:r>
              <a:rPr altLang="en-US" sz="2000" lang="en-US"/>
              <a:t> Поднимайте мяч ногами вверх, одновременно поднимая руки навстречу. Взяв фитбол в руки, опустите его за голову, одновременно опуская ноги. Продолжайте передавать фитбол из рук в ноги и обратно. (Для облегчения выполнения упражнения ноги можно сгибать в коленях.) </a:t>
            </a:r>
          </a:p>
          <a:p>
            <a:pPr eaLnBrk="1" hangingPunct="1" latinLnBrk="1" lvl="0">
              <a:lnSpc>
                <a:spcPct val="80000"/>
              </a:lnSpc>
            </a:pPr>
            <a:endParaRPr altLang="en-US" sz="2000" lang="en-US"/>
          </a:p>
        </p:txBody>
      </p:sp>
      <p:pic>
        <p:nvPicPr>
          <p:cNvPr id="2097161" name="" descr="peredacha-maycha.jpg"/>
          <p:cNvPicPr>
            <a:picLocks/>
          </p:cNvPicPr>
          <p:nvPr>
            <p:ph sz="half" idx="4294967295"/>
          </p:nvPr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5000625" y="1643062"/>
            <a:ext cx="4143375" cy="3643312"/>
          </a:xfrm>
          <a:prstGeom prst="rect"/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1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92" name=""/>
          <p:cNvSpPr/>
          <p:nvPr>
            <p:ph sz="half" idx="4294967295"/>
          </p:nvPr>
        </p:nvSpPr>
        <p:spPr>
          <a:xfrm rot="0">
            <a:off x="0" y="1600200"/>
            <a:ext cx="4038600" cy="4525962"/>
          </a:xfrm>
          <a:prstGeom prst="rect"/>
          <a:noFill/>
          <a:ln>
            <a:noFill/>
          </a:ln>
        </p:spPr>
        <p:txBody>
          <a:bodyPr anchor="t" bIns="45720" lIns="91440" rIns="91440" tIns="45720"/>
          <a:lstStyle>
            <a:lvl1pPr indent="-34290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•"/>
              <a:defRPr sz="2800">
                <a:solidFill>
                  <a:schemeClr val="dk1"/>
                </a:solidFill>
              </a:defRPr>
            </a:lvl1pPr>
            <a:lvl2pPr indent="-285750" marL="7429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–"/>
              <a:defRPr sz="2400">
                <a:solidFill>
                  <a:schemeClr val="dk1"/>
                </a:solidFill>
              </a:defRPr>
            </a:lvl2pPr>
            <a:lvl3pPr indent="-228600" marL="11430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•"/>
              <a:defRPr sz="2000">
                <a:solidFill>
                  <a:schemeClr val="dk1"/>
                </a:solidFill>
              </a:defRPr>
            </a:lvl3pPr>
            <a:lvl4pPr indent="-228600" marL="1600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–"/>
              <a:defRPr sz="1800">
                <a:solidFill>
                  <a:schemeClr val="dk1"/>
                </a:solidFill>
              </a:defRPr>
            </a:lvl4pPr>
            <a:lvl5pPr indent="-228600" marL="20574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»"/>
              <a:defRPr sz="1800">
                <a:solidFill>
                  <a:schemeClr val="dk1"/>
                </a:solidFill>
              </a:defRPr>
            </a:lvl5pPr>
          </a:lstStyle>
          <a:p>
            <a:pPr eaLnBrk="1" hangingPunct="1" latinLnBrk="1" lvl="0">
              <a:lnSpc>
                <a:spcPct val="80000"/>
              </a:lnSpc>
            </a:pPr>
            <a:r>
              <a:rPr altLang="en-US" b="1" sz="1500" lang="en-US"/>
              <a:t>9. Отжимания на фитболе</a:t>
            </a:r>
          </a:p>
          <a:p>
            <a:pPr eaLnBrk="1" hangingPunct="1" latinLnBrk="1" lvl="0">
              <a:lnSpc>
                <a:spcPct val="80000"/>
              </a:lnSpc>
            </a:pPr>
            <a:r>
              <a:rPr altLang="en-US" b="1" sz="1500" lang="en-US"/>
              <a:t>Исходное положение:</a:t>
            </a:r>
            <a:r>
              <a:rPr altLang="en-US" sz="1500" lang="en-US"/>
              <a:t> Упор лёжа, руки на фитболе на ширине плеч так, чтобы пальцы были направлены в стороны, как бы обхватывали мяч. Голову не опускать. </a:t>
            </a:r>
            <a:r>
              <a:rPr altLang="en-US" b="1" sz="1500" lang="en-US"/>
              <a:t>Выполнение:</a:t>
            </a:r>
            <a:r>
              <a:rPr altLang="en-US" sz="1500" lang="en-US"/>
              <a:t> На вдохе медленно согните руки, опустив грудь к мячу, затем на выдохе вернитесь в исходное положение. Сохраняйте естественный прогиб в пояснице в течение всего упражнения. </a:t>
            </a:r>
          </a:p>
          <a:p>
            <a:pPr eaLnBrk="1" hangingPunct="1" latinLnBrk="1" lvl="0">
              <a:lnSpc>
                <a:spcPct val="80000"/>
              </a:lnSpc>
            </a:pPr>
            <a:r>
              <a:rPr altLang="en-US" b="1" sz="1500" lang="en-US"/>
              <a:t>Варианты:</a:t>
            </a:r>
            <a:r>
              <a:rPr altLang="en-US" sz="1500" lang="en-US"/>
              <a:t> Вы можете выполнять отжимания, уперев фитбол в стену, что упростит упражнение, либо опереться руками о пол, а ноги поставить на мяч. Или вы можете отжиматься, опираясь лишь на одну ногу. </a:t>
            </a:r>
          </a:p>
        </p:txBody>
      </p:sp>
      <p:pic>
        <p:nvPicPr>
          <p:cNvPr id="2097162" name="" descr="otzhimaniya-na-fitbole.png"/>
          <p:cNvPicPr>
            <a:picLocks/>
          </p:cNvPicPr>
          <p:nvPr>
            <p:ph sz="half" idx="4294967295"/>
          </p:nvPr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4714875" y="1714500"/>
            <a:ext cx="4429125" cy="3571875"/>
          </a:xfrm>
          <a:prstGeom prst="rect"/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2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93" name=""/>
          <p:cNvSpPr/>
          <p:nvPr>
            <p:ph sz="half" idx="4294967295"/>
          </p:nvPr>
        </p:nvSpPr>
        <p:spPr>
          <a:xfrm rot="0">
            <a:off x="0" y="1600200"/>
            <a:ext cx="4038600" cy="4525962"/>
          </a:xfrm>
          <a:prstGeom prst="rect"/>
          <a:noFill/>
          <a:ln>
            <a:noFill/>
          </a:ln>
        </p:spPr>
        <p:txBody>
          <a:bodyPr anchor="t" bIns="45720" lIns="91440" rIns="91440" tIns="45720"/>
          <a:lstStyle>
            <a:lvl1pPr indent="-34290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•"/>
              <a:defRPr sz="2800">
                <a:solidFill>
                  <a:schemeClr val="dk1"/>
                </a:solidFill>
              </a:defRPr>
            </a:lvl1pPr>
            <a:lvl2pPr indent="-285750" marL="7429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–"/>
              <a:defRPr sz="2400">
                <a:solidFill>
                  <a:schemeClr val="dk1"/>
                </a:solidFill>
              </a:defRPr>
            </a:lvl2pPr>
            <a:lvl3pPr indent="-228600" marL="11430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•"/>
              <a:defRPr sz="2000">
                <a:solidFill>
                  <a:schemeClr val="dk1"/>
                </a:solidFill>
              </a:defRPr>
            </a:lvl3pPr>
            <a:lvl4pPr indent="-228600" marL="1600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–"/>
              <a:defRPr sz="1800">
                <a:solidFill>
                  <a:schemeClr val="dk1"/>
                </a:solidFill>
              </a:defRPr>
            </a:lvl4pPr>
            <a:lvl5pPr indent="-228600" marL="20574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»"/>
              <a:defRPr sz="1800">
                <a:solidFill>
                  <a:schemeClr val="dk1"/>
                </a:solidFill>
              </a:defRPr>
            </a:lvl5pPr>
          </a:lstStyle>
          <a:p>
            <a:pPr eaLnBrk="1" hangingPunct="1" latinLnBrk="1" lvl="0">
              <a:lnSpc>
                <a:spcPct val="80000"/>
              </a:lnSpc>
            </a:pPr>
            <a:r>
              <a:rPr altLang="en-US" b="1" sz="1500" lang="en-US"/>
              <a:t>10. Разведения рук для мышц груди на двух фитболах</a:t>
            </a:r>
          </a:p>
          <a:p>
            <a:pPr eaLnBrk="1" hangingPunct="1" latinLnBrk="1" lvl="0">
              <a:lnSpc>
                <a:spcPct val="80000"/>
              </a:lnSpc>
            </a:pPr>
            <a:r>
              <a:rPr altLang="en-US" b="1" sz="1500" lang="en-US"/>
              <a:t>Исходное положение:</a:t>
            </a:r>
            <a:r>
              <a:rPr altLang="en-US" sz="1500" lang="en-US"/>
              <a:t> Расположите два мяча на полу так, чтобы они слегка касались друг друга. Поставьте локти и предплечья на оба фитбола соответственно, так чтобы локти находились строго под плечами, при этом локтевой сустав образует прямой угол. Тело держите прямо, опираясь на предплечья и пальцы стоп. Ноги на ширине плеч. </a:t>
            </a:r>
            <a:r>
              <a:rPr altLang="en-US" b="1" sz="1500" lang="en-US"/>
              <a:t>Выполнение:</a:t>
            </a:r>
            <a:r>
              <a:rPr altLang="en-US" sz="1500" lang="en-US"/>
              <a:t> На вдохе медленно разведите руки, опираясь на предплечья и сохраняя прямой угол в локте, и опустите корпус к мячу, затем на выдохе вернитесь в исходное положение. Сохраняйте естественный прогиб в пояснице в течение всего упражнения. </a:t>
            </a:r>
          </a:p>
          <a:p>
            <a:pPr eaLnBrk="1" hangingPunct="1" latinLnBrk="1" lvl="0">
              <a:lnSpc>
                <a:spcPct val="80000"/>
              </a:lnSpc>
            </a:pPr>
            <a:endParaRPr altLang="en-US" sz="1500" lang="en-US"/>
          </a:p>
        </p:txBody>
      </p:sp>
      <p:pic>
        <p:nvPicPr>
          <p:cNvPr id="2097163" name="" descr="razvedeniya-ruk.jpg"/>
          <p:cNvPicPr>
            <a:picLocks/>
          </p:cNvPicPr>
          <p:nvPr>
            <p:ph sz="half" idx="4294967295"/>
          </p:nvPr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4857750" y="1643062"/>
            <a:ext cx="4286250" cy="3786187"/>
          </a:xfrm>
          <a:prstGeom prst="rect"/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94" name=""/>
          <p:cNvSpPr/>
          <p:nvPr>
            <p:ph sz="half" idx="4294967295"/>
          </p:nvPr>
        </p:nvSpPr>
        <p:spPr>
          <a:xfrm rot="0">
            <a:off x="0" y="1600200"/>
            <a:ext cx="4038600" cy="4525962"/>
          </a:xfrm>
          <a:prstGeom prst="rect"/>
          <a:noFill/>
          <a:ln>
            <a:noFill/>
          </a:ln>
        </p:spPr>
        <p:txBody>
          <a:bodyPr anchor="t" bIns="45720" lIns="91440" rIns="91440" tIns="45720"/>
          <a:lstStyle>
            <a:lvl1pPr indent="-34290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•"/>
              <a:defRPr sz="2800">
                <a:solidFill>
                  <a:schemeClr val="dk1"/>
                </a:solidFill>
              </a:defRPr>
            </a:lvl1pPr>
            <a:lvl2pPr indent="-285750" marL="7429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–"/>
              <a:defRPr sz="2400">
                <a:solidFill>
                  <a:schemeClr val="dk1"/>
                </a:solidFill>
              </a:defRPr>
            </a:lvl2pPr>
            <a:lvl3pPr indent="-228600" marL="11430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•"/>
              <a:defRPr sz="2000">
                <a:solidFill>
                  <a:schemeClr val="dk1"/>
                </a:solidFill>
              </a:defRPr>
            </a:lvl3pPr>
            <a:lvl4pPr indent="-228600" marL="1600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–"/>
              <a:defRPr sz="1800">
                <a:solidFill>
                  <a:schemeClr val="dk1"/>
                </a:solidFill>
              </a:defRPr>
            </a:lvl4pPr>
            <a:lvl5pPr indent="-228600" marL="20574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»"/>
              <a:defRPr sz="1800">
                <a:solidFill>
                  <a:schemeClr val="dk1"/>
                </a:solidFill>
              </a:defRPr>
            </a:lvl5pPr>
          </a:lstStyle>
          <a:p>
            <a:pPr eaLnBrk="1" hangingPunct="1" latinLnBrk="1" lvl="0">
              <a:lnSpc>
                <a:spcPct val="80000"/>
              </a:lnSpc>
            </a:pPr>
            <a:r>
              <a:rPr altLang="en-US" b="1" sz="1500" lang="en-US"/>
              <a:t>11. Приседания с фитболом</a:t>
            </a:r>
          </a:p>
          <a:p>
            <a:pPr eaLnBrk="1" hangingPunct="1" latinLnBrk="1" lvl="0">
              <a:lnSpc>
                <a:spcPct val="80000"/>
              </a:lnSpc>
            </a:pPr>
            <a:r>
              <a:rPr altLang="en-US" b="1" sz="1500" lang="en-US"/>
              <a:t>Исходное положение:</a:t>
            </a:r>
            <a:r>
              <a:rPr altLang="en-US" sz="1500" lang="en-US"/>
              <a:t> Встаньте спиной к стене, прижав к ней гимнастический мяч (как на фото). Поясница плотно прижата к мячу. Ноги слега выставлены вперёд на ширине плеч. </a:t>
            </a:r>
            <a:r>
              <a:rPr altLang="en-US" b="1" sz="1500" lang="en-US"/>
              <a:t>Выполнение:</a:t>
            </a:r>
            <a:r>
              <a:rPr altLang="en-US" sz="1500" lang="en-US"/>
              <a:t> Когда вы почувствуете равновесие, напрягите пресс и начинайте приседать вертикально вниз до уровня, пока ноги не станут параллельны полу. Не садитесь глубже, так как этим можно повредить колени. Сфокусируйтесь на поддержании напряжения в ягодицах и бедрах, медленно поднимитесь в начальную позицию. </a:t>
            </a:r>
          </a:p>
          <a:p>
            <a:pPr eaLnBrk="1" hangingPunct="1" latinLnBrk="1" lvl="0">
              <a:lnSpc>
                <a:spcPct val="80000"/>
              </a:lnSpc>
            </a:pPr>
            <a:r>
              <a:rPr altLang="en-US" b="1" sz="1500" lang="en-US"/>
              <a:t>Рекомендации:</a:t>
            </a:r>
            <a:r>
              <a:rPr altLang="en-US" sz="1500" lang="en-US"/>
              <a:t> Используйте гантели и/или попробуйте выполнять приседания с фитболом, оторвав одну ногу от пола, как на фотографии. </a:t>
            </a:r>
          </a:p>
        </p:txBody>
      </p:sp>
      <p:pic>
        <p:nvPicPr>
          <p:cNvPr id="2097164" name="" descr="prisedaniya_s_fitbolom.jpg"/>
          <p:cNvPicPr>
            <a:picLocks/>
          </p:cNvPicPr>
          <p:nvPr>
            <p:ph sz="half" idx="4294967295"/>
          </p:nvPr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4643437" y="1571625"/>
            <a:ext cx="4500562" cy="4286250"/>
          </a:xfrm>
          <a:prstGeom prst="rect"/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4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95" name=""/>
          <p:cNvSpPr/>
          <p:nvPr>
            <p:ph sz="half" idx="4294967295"/>
          </p:nvPr>
        </p:nvSpPr>
        <p:spPr>
          <a:xfrm rot="0">
            <a:off x="0" y="1600200"/>
            <a:ext cx="4038600" cy="4525962"/>
          </a:xfrm>
          <a:prstGeom prst="rect"/>
          <a:noFill/>
          <a:ln>
            <a:noFill/>
          </a:ln>
        </p:spPr>
        <p:txBody>
          <a:bodyPr anchor="t" bIns="45720" lIns="91440" rIns="91440" tIns="45720"/>
          <a:lstStyle>
            <a:lvl1pPr indent="-34290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•"/>
              <a:defRPr sz="2800">
                <a:solidFill>
                  <a:schemeClr val="dk1"/>
                </a:solidFill>
              </a:defRPr>
            </a:lvl1pPr>
            <a:lvl2pPr indent="-285750" marL="7429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–"/>
              <a:defRPr sz="2400">
                <a:solidFill>
                  <a:schemeClr val="dk1"/>
                </a:solidFill>
              </a:defRPr>
            </a:lvl2pPr>
            <a:lvl3pPr indent="-228600" marL="11430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•"/>
              <a:defRPr sz="2000">
                <a:solidFill>
                  <a:schemeClr val="dk1"/>
                </a:solidFill>
              </a:defRPr>
            </a:lvl3pPr>
            <a:lvl4pPr indent="-228600" marL="1600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–"/>
              <a:defRPr sz="1800">
                <a:solidFill>
                  <a:schemeClr val="dk1"/>
                </a:solidFill>
              </a:defRPr>
            </a:lvl4pPr>
            <a:lvl5pPr indent="-228600" marL="20574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»"/>
              <a:defRPr sz="1800">
                <a:solidFill>
                  <a:schemeClr val="dk1"/>
                </a:solidFill>
              </a:defRPr>
            </a:lvl5pPr>
          </a:lstStyle>
          <a:p>
            <a:pPr eaLnBrk="1" hangingPunct="1" latinLnBrk="1" lvl="0">
              <a:lnSpc>
                <a:spcPct val="80000"/>
              </a:lnSpc>
            </a:pPr>
            <a:r>
              <a:rPr altLang="en-US" b="1" sz="1800" lang="en-US"/>
              <a:t>12. Обратный мостик на мяче (сгибания ног)</a:t>
            </a:r>
          </a:p>
          <a:p>
            <a:pPr eaLnBrk="1" hangingPunct="1" latinLnBrk="1" lvl="0">
              <a:lnSpc>
                <a:spcPct val="80000"/>
              </a:lnSpc>
            </a:pPr>
            <a:r>
              <a:rPr altLang="en-US" b="1" sz="1800" lang="en-US"/>
              <a:t>Исходное положение:</a:t>
            </a:r>
            <a:r>
              <a:rPr altLang="en-US" sz="1800" lang="en-US"/>
              <a:t> Лежа на спине, руки выпрямлены в стороны, ладони направлены вниз и прижаты к полу. Ноги прямые и расположены на фитболе, стопы натянуты на себя (вы должны пятками и икрами опираться на мяч). </a:t>
            </a:r>
            <a:r>
              <a:rPr altLang="en-US" b="1" sz="1800" lang="en-US"/>
              <a:t>Выполнение:</a:t>
            </a:r>
            <a:r>
              <a:rPr altLang="en-US" sz="1800" lang="en-US"/>
              <a:t> Напрягая мышцы брюшного пресса и ягодиц, поднимаем таз, сгибая колени, и подкатываем мяч к себе. Затем не опуская таз на поверхность, откатываем мяч обратно. Подкатывайте мяч, опираясь на него только пятками. </a:t>
            </a:r>
          </a:p>
          <a:p>
            <a:pPr eaLnBrk="1" hangingPunct="1" latinLnBrk="1" lvl="0">
              <a:lnSpc>
                <a:spcPct val="80000"/>
              </a:lnSpc>
            </a:pPr>
            <a:endParaRPr altLang="en-US" sz="1800" lang="en-US"/>
          </a:p>
        </p:txBody>
      </p:sp>
      <p:pic>
        <p:nvPicPr>
          <p:cNvPr id="2097165" name="" descr="obratnui-mostik.png"/>
          <p:cNvPicPr>
            <a:picLocks/>
          </p:cNvPicPr>
          <p:nvPr>
            <p:ph sz="half" idx="4294967295"/>
          </p:nvPr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4929187" y="1714500"/>
            <a:ext cx="4214812" cy="3786187"/>
          </a:xfrm>
          <a:prstGeom prst="rect"/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5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96" name=""/>
          <p:cNvSpPr/>
          <p:nvPr>
            <p:ph sz="half" idx="4294967295"/>
          </p:nvPr>
        </p:nvSpPr>
        <p:spPr>
          <a:xfrm rot="0">
            <a:off x="0" y="1600200"/>
            <a:ext cx="4038600" cy="4525962"/>
          </a:xfrm>
          <a:prstGeom prst="rect"/>
          <a:noFill/>
          <a:ln>
            <a:noFill/>
          </a:ln>
        </p:spPr>
        <p:txBody>
          <a:bodyPr anchor="t" bIns="45720" lIns="91440" rIns="91440" tIns="45720"/>
          <a:lstStyle>
            <a:lvl1pPr indent="-34290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•"/>
              <a:defRPr sz="2800">
                <a:solidFill>
                  <a:schemeClr val="dk1"/>
                </a:solidFill>
              </a:defRPr>
            </a:lvl1pPr>
            <a:lvl2pPr indent="-285750" marL="7429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–"/>
              <a:defRPr sz="2400">
                <a:solidFill>
                  <a:schemeClr val="dk1"/>
                </a:solidFill>
              </a:defRPr>
            </a:lvl2pPr>
            <a:lvl3pPr indent="-228600" marL="11430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•"/>
              <a:defRPr sz="2000">
                <a:solidFill>
                  <a:schemeClr val="dk1"/>
                </a:solidFill>
              </a:defRPr>
            </a:lvl3pPr>
            <a:lvl4pPr indent="-228600" marL="1600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–"/>
              <a:defRPr sz="1800">
                <a:solidFill>
                  <a:schemeClr val="dk1"/>
                </a:solidFill>
              </a:defRPr>
            </a:lvl4pPr>
            <a:lvl5pPr indent="-228600" marL="20574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»"/>
              <a:defRPr sz="1800">
                <a:solidFill>
                  <a:schemeClr val="dk1"/>
                </a:solidFill>
              </a:defRPr>
            </a:lvl5pPr>
          </a:lstStyle>
          <a:p>
            <a:pPr eaLnBrk="1" hangingPunct="1" latinLnBrk="1" lvl="0">
              <a:lnSpc>
                <a:spcPct val="80000"/>
              </a:lnSpc>
            </a:pPr>
            <a:r>
              <a:rPr altLang="en-US" b="1" sz="1500" lang="en-US"/>
              <a:t>13. Укрепление верхнего отдела спины</a:t>
            </a:r>
          </a:p>
          <a:p>
            <a:pPr eaLnBrk="1" hangingPunct="1" latinLnBrk="1" lvl="0">
              <a:lnSpc>
                <a:spcPct val="80000"/>
              </a:lnSpc>
            </a:pPr>
            <a:r>
              <a:rPr altLang="en-US" b="1" sz="1500" lang="en-US"/>
              <a:t>Исходное положение:</a:t>
            </a:r>
            <a:r>
              <a:rPr altLang="en-US" sz="1500" lang="en-US"/>
              <a:t> Лягте на фитбол грудью, животом и бедрами, ногами упритесь в стену. Сложите руки перед грудью, свободно опустив локти на мяч. </a:t>
            </a:r>
            <a:r>
              <a:rPr altLang="en-US" b="1" sz="1500" lang="en-US"/>
              <a:t>Выполнение:</a:t>
            </a:r>
            <a:r>
              <a:rPr altLang="en-US" sz="1500" lang="en-US"/>
              <a:t> Напрягите пресс и подтяните копчик вперед, чтобы зафиксировать положение корпуса. Затем выпрямите спину и ноги, оторвав от фитбола руки и грудь. Разведите руки в стороны и опустите лопатки. Ладони разверните вперед, большие пальцы рук направлены вверх. Медленным движением разверните кисти большими пальцами вниз, опустите корпус на фитбол и сложите руки перед грудью, ноги не сгибайте. </a:t>
            </a:r>
          </a:p>
          <a:p>
            <a:pPr eaLnBrk="1" hangingPunct="1" latinLnBrk="1" lvl="0">
              <a:lnSpc>
                <a:spcPct val="80000"/>
              </a:lnSpc>
            </a:pPr>
            <a:endParaRPr altLang="en-US" sz="1500" lang="en-US"/>
          </a:p>
        </p:txBody>
      </p:sp>
      <p:pic>
        <p:nvPicPr>
          <p:cNvPr id="2097166" name="" descr="verhnii-otdel-spini.jpg"/>
          <p:cNvPicPr>
            <a:picLocks/>
          </p:cNvPicPr>
          <p:nvPr>
            <p:ph sz="half" idx="4294967295"/>
          </p:nvPr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4857750" y="1643062"/>
            <a:ext cx="4286250" cy="4143375"/>
          </a:xfrm>
          <a:prstGeom prst="rect"/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6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97" name=""/>
          <p:cNvSpPr/>
          <p:nvPr>
            <p:ph sz="half" idx="4294967295"/>
          </p:nvPr>
        </p:nvSpPr>
        <p:spPr>
          <a:xfrm rot="0">
            <a:off x="0" y="1600200"/>
            <a:ext cx="4038600" cy="4525962"/>
          </a:xfrm>
          <a:prstGeom prst="rect"/>
          <a:noFill/>
          <a:ln>
            <a:noFill/>
          </a:ln>
        </p:spPr>
        <p:txBody>
          <a:bodyPr anchor="t" bIns="45720" lIns="91440" rIns="91440" tIns="45720"/>
          <a:lstStyle>
            <a:lvl1pPr indent="-34290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•"/>
              <a:defRPr sz="2800">
                <a:solidFill>
                  <a:schemeClr val="dk1"/>
                </a:solidFill>
              </a:defRPr>
            </a:lvl1pPr>
            <a:lvl2pPr indent="-285750" marL="7429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–"/>
              <a:defRPr sz="2400">
                <a:solidFill>
                  <a:schemeClr val="dk1"/>
                </a:solidFill>
              </a:defRPr>
            </a:lvl2pPr>
            <a:lvl3pPr indent="-228600" marL="11430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•"/>
              <a:defRPr sz="2000">
                <a:solidFill>
                  <a:schemeClr val="dk1"/>
                </a:solidFill>
              </a:defRPr>
            </a:lvl3pPr>
            <a:lvl4pPr indent="-228600" marL="1600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–"/>
              <a:defRPr sz="1800">
                <a:solidFill>
                  <a:schemeClr val="dk1"/>
                </a:solidFill>
              </a:defRPr>
            </a:lvl4pPr>
            <a:lvl5pPr indent="-228600" marL="20574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»"/>
              <a:defRPr sz="1800">
                <a:solidFill>
                  <a:schemeClr val="dk1"/>
                </a:solidFill>
              </a:defRPr>
            </a:lvl5pPr>
          </a:lstStyle>
          <a:p>
            <a:pPr eaLnBrk="1" hangingPunct="1" latinLnBrk="1" lvl="0">
              <a:lnSpc>
                <a:spcPct val="80000"/>
              </a:lnSpc>
            </a:pPr>
            <a:r>
              <a:rPr altLang="en-US" b="1" sz="1500" lang="en-US"/>
              <a:t>14. Гиперэкстензия на фитболе (нижний отдел спины)</a:t>
            </a:r>
          </a:p>
          <a:p>
            <a:pPr eaLnBrk="1" hangingPunct="1" latinLnBrk="1" lvl="0">
              <a:lnSpc>
                <a:spcPct val="80000"/>
              </a:lnSpc>
            </a:pPr>
            <a:r>
              <a:rPr altLang="en-US" b="1" sz="1500" lang="en-US"/>
              <a:t>Исходное положение:</a:t>
            </a:r>
            <a:r>
              <a:rPr altLang="en-US" sz="1500" lang="en-US"/>
              <a:t> Лёжа животом на мяче, ноги выпрямлены, носки ног упираются в пол, руки скрещены за головой, на затылок не давят. Корпус опущен вниз, спина прямая </a:t>
            </a:r>
            <a:r>
              <a:rPr altLang="en-US" b="1" sz="1500" lang="en-US"/>
              <a:t>Выполнение:</a:t>
            </a:r>
            <a:r>
              <a:rPr altLang="en-US" sz="1500" lang="en-US"/>
              <a:t> Из этого положения, удерживая равновесие, медленно поднимите корпус в линию с прямыми ногами. Затем также медленно вернитесь в исходное положение. </a:t>
            </a:r>
          </a:p>
          <a:p>
            <a:pPr eaLnBrk="1" hangingPunct="1" latinLnBrk="1" lvl="0">
              <a:lnSpc>
                <a:spcPct val="80000"/>
              </a:lnSpc>
            </a:pPr>
            <a:r>
              <a:rPr altLang="en-US" b="1" sz="1500" lang="en-US"/>
              <a:t>Рекомендации:</a:t>
            </a:r>
            <a:r>
              <a:rPr altLang="en-US" sz="1500" lang="en-US"/>
              <a:t> Если вы новичок, ограничивайте амплитуду движения до одной линии с ногами. Затем можно будет поднимать корпус с полной амплитудой, но не выше линии ног. Когда почувствуете, что упражнение дается слишком легко, возьмите в руки отягощение. </a:t>
            </a:r>
          </a:p>
        </p:txBody>
      </p:sp>
      <p:pic>
        <p:nvPicPr>
          <p:cNvPr id="2097167" name="" descr="razgibaniya-na-myache.jpg"/>
          <p:cNvPicPr>
            <a:picLocks/>
          </p:cNvPicPr>
          <p:nvPr>
            <p:ph sz="half" idx="4294967295"/>
          </p:nvPr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5072062" y="1571625"/>
            <a:ext cx="4071937" cy="3857625"/>
          </a:xfrm>
          <a:prstGeom prst="rect"/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7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98" name=""/>
          <p:cNvSpPr/>
          <p:nvPr/>
        </p:nvSpPr>
        <p:spPr>
          <a:xfrm rot="0">
            <a:off x="2714625" y="1071562"/>
            <a:ext cx="5046662" cy="523875"/>
          </a:xfrm>
          <a:prstGeom prst="rect"/>
          <a:noFill/>
          <a:ln>
            <a:noFill/>
          </a:ln>
        </p:spPr>
        <p:txBody>
          <a:bodyPr bIns="45720" lIns="91440" rIns="91440" tIns="45720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eaLnBrk="1" hangingPunct="1" latinLnBrk="1" lvl="0"/>
            <a:r>
              <a:rPr altLang="en-US" sz="2800" lang="en-US">
                <a:solidFill>
                  <a:srgbClr val="558ED5"/>
                </a:solidFill>
              </a:rPr>
              <a:t>Спасибо</a:t>
            </a:r>
            <a:r>
              <a:rPr altLang="en-US" lang="en-US">
                <a:solidFill>
                  <a:srgbClr val="558ED5"/>
                </a:solidFill>
              </a:rPr>
              <a:t> </a:t>
            </a:r>
            <a:r>
              <a:rPr altLang="en-US" sz="2800" lang="en-US">
                <a:solidFill>
                  <a:srgbClr val="558ED5"/>
                </a:solidFill>
              </a:rPr>
              <a:t>за</a:t>
            </a:r>
            <a:r>
              <a:rPr altLang="en-US" lang="en-US">
                <a:solidFill>
                  <a:srgbClr val="558ED5"/>
                </a:solidFill>
              </a:rPr>
              <a:t> </a:t>
            </a:r>
            <a:r>
              <a:rPr altLang="en-US" sz="2800" lang="en-US">
                <a:solidFill>
                  <a:srgbClr val="558ED5"/>
                </a:solidFill>
              </a:rPr>
              <a:t>внимание</a:t>
            </a:r>
          </a:p>
        </p:txBody>
      </p:sp>
      <p:pic>
        <p:nvPicPr>
          <p:cNvPr id="2097168" name="" descr="&amp;Kcy;&amp;acy;&amp;rcy;&amp;tcy;&amp;icy;&amp;ncy;&amp;kcy;&amp;acy; 7 &amp;icy;&amp;zcy; 265616"/>
          <p:cNvPicPr>
            <a:picLocks/>
          </p:cNvPicPr>
          <p:nvPr/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1500187" y="1928812"/>
            <a:ext cx="6362700" cy="4344987"/>
          </a:xfrm>
          <a:prstGeom prst="rect"/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32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83" name=""/>
          <p:cNvSpPr/>
          <p:nvPr/>
        </p:nvSpPr>
        <p:spPr>
          <a:xfrm rot="0">
            <a:off x="500062" y="214312"/>
            <a:ext cx="8215312" cy="3558541"/>
          </a:xfrm>
          <a:prstGeom prst="rect"/>
          <a:noFill/>
          <a:ln>
            <a:noFill/>
          </a:ln>
        </p:spPr>
        <p:txBody>
          <a:bodyPr bIns="45720" lIns="91440" rIns="91440" tIns="45720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eaLnBrk="1" hangingPunct="1" latinLnBrk="1" lvl="0"/>
            <a:r>
              <a:rPr altLang="en-US" b="1" lang="en-US"/>
              <a:t>Фитбол</a:t>
            </a:r>
            <a:r>
              <a:rPr altLang="en-US" lang="en-US">
                <a:hlinkClick r:id="rId1"/>
              </a:rPr>
              <a:t> — большой упругий мяч</a:t>
            </a:r>
            <a:r>
              <a:rPr altLang="en-US" lang="en-US"/>
              <a:t> от 55 до 75 см в диаметре, используемый для занятий </a:t>
            </a:r>
            <a:r>
              <a:rPr altLang="en-US" lang="en-US">
                <a:hlinkClick r:id="rId2"/>
              </a:rPr>
              <a:t>аэробикой</a:t>
            </a:r>
            <a:r>
              <a:rPr altLang="en-US" lang="en-US"/>
              <a:t>.</a:t>
            </a:r>
          </a:p>
          <a:p>
            <a:pPr eaLnBrk="1" hangingPunct="1" latinLnBrk="1" lvl="0"/>
            <a:r>
              <a:rPr altLang="en-US" lang="en-US"/>
              <a:t>Упражнения с фитболом дают нагрузку на большинство групп мышц, помогают исправить </a:t>
            </a:r>
            <a:r>
              <a:rPr altLang="en-US" lang="en-US">
                <a:hlinkClick r:id="rId3"/>
              </a:rPr>
              <a:t>осанку</a:t>
            </a:r>
            <a:r>
              <a:rPr altLang="en-US" lang="en-US"/>
              <a:t>, улучшить координацию и повысить гибкость. Круглая форма мяча помогает выполнять движения с большей амплитудой, а его неустойчивость заставляет держать мышцы в постоянном напряжении для удержания равновесия.</a:t>
            </a:r>
          </a:p>
          <a:p>
            <a:pPr eaLnBrk="1" hangingPunct="1" latinLnBrk="1" lvl="0"/>
            <a:r>
              <a:rPr altLang="en-US" lang="en-US"/>
              <a:t>Аэробика с использованием фитболов разной величины используется с середины 50-х годов. Особенность аэробики с фитболом в том, что в ней сильно снижена ударная нагрузка на нижние конечности, что позволяет заниматься фитбол-аэробикой даже пожилым людям, людям, имеющим </a:t>
            </a:r>
            <a:r>
              <a:rPr altLang="en-US" lang="en-US">
                <a:hlinkClick r:id="rId4"/>
              </a:rPr>
              <a:t>варикозное расширение вен</a:t>
            </a:r>
            <a:r>
              <a:rPr altLang="en-US" lang="en-US"/>
              <a:t>, поврежденные коленные и голеностопные суставы, избыточный вес.</a:t>
            </a:r>
          </a:p>
        </p:txBody>
      </p:sp>
      <p:pic>
        <p:nvPicPr>
          <p:cNvPr id="2097153" name="" descr="http://im3-tub-ru.yandex.net/i?id=468446031-58-72"/>
          <p:cNvPicPr>
            <a:picLocks/>
          </p:cNvPicPr>
          <p:nvPr/>
        </p:nvPicPr>
        <p:blipFill>
          <a:blip xmlns:r="http://schemas.openxmlformats.org/officeDocument/2006/relationships" r:embed="rId5"/>
          <a:srcRect l="0" t="0" r="0" b="0"/>
          <a:stretch>
            <a:fillRect/>
          </a:stretch>
        </p:blipFill>
        <p:spPr>
          <a:xfrm rot="0">
            <a:off x="3071812" y="3929062"/>
            <a:ext cx="3000375" cy="2800350"/>
          </a:xfrm>
          <a:prstGeom prst="rect"/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3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84" name=""/>
          <p:cNvSpPr/>
          <p:nvPr>
            <p:ph sz="half" idx="4294967295"/>
          </p:nvPr>
        </p:nvSpPr>
        <p:spPr>
          <a:xfrm rot="0">
            <a:off x="0" y="1600200"/>
            <a:ext cx="4038600" cy="4525962"/>
          </a:xfrm>
          <a:prstGeom prst="rect"/>
          <a:noFill/>
          <a:ln>
            <a:noFill/>
          </a:ln>
        </p:spPr>
        <p:txBody>
          <a:bodyPr anchor="t" bIns="45720" lIns="91440" rIns="91440" tIns="45720"/>
          <a:lstStyle>
            <a:lvl1pPr indent="-34290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•"/>
              <a:defRPr sz="2800">
                <a:solidFill>
                  <a:schemeClr val="dk1"/>
                </a:solidFill>
              </a:defRPr>
            </a:lvl1pPr>
            <a:lvl2pPr indent="-285750" marL="7429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–"/>
              <a:defRPr sz="2400">
                <a:solidFill>
                  <a:schemeClr val="dk1"/>
                </a:solidFill>
              </a:defRPr>
            </a:lvl2pPr>
            <a:lvl3pPr indent="-228600" marL="11430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•"/>
              <a:defRPr sz="2000">
                <a:solidFill>
                  <a:schemeClr val="dk1"/>
                </a:solidFill>
              </a:defRPr>
            </a:lvl3pPr>
            <a:lvl4pPr indent="-228600" marL="1600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–"/>
              <a:defRPr sz="1800">
                <a:solidFill>
                  <a:schemeClr val="dk1"/>
                </a:solidFill>
              </a:defRPr>
            </a:lvl4pPr>
            <a:lvl5pPr indent="-228600" marL="20574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»"/>
              <a:defRPr sz="1800">
                <a:solidFill>
                  <a:schemeClr val="dk1"/>
                </a:solidFill>
              </a:defRPr>
            </a:lvl5pPr>
          </a:lstStyle>
          <a:p>
            <a:pPr eaLnBrk="1" hangingPunct="1" latinLnBrk="1" lvl="0">
              <a:lnSpc>
                <a:spcPct val="80000"/>
              </a:lnSpc>
            </a:pPr>
            <a:r>
              <a:rPr altLang="en-US" b="1" sz="1300" lang="en-US"/>
              <a:t>1. Мостик на мяче</a:t>
            </a:r>
          </a:p>
          <a:p>
            <a:pPr eaLnBrk="1" hangingPunct="1" latinLnBrk="1" lvl="0">
              <a:lnSpc>
                <a:spcPct val="80000"/>
              </a:lnSpc>
            </a:pPr>
            <a:r>
              <a:rPr altLang="en-US" b="1" sz="1300" lang="en-US"/>
              <a:t>Исходное положение:</a:t>
            </a:r>
            <a:r>
              <a:rPr altLang="en-US" sz="1300" lang="en-US"/>
              <a:t> Сядьте на фитбол. Переступая ногами вперед, перекатите мяч под плечи и лопатки. Колени согнуты и расположены над лодыжками, ступни на ширине плеч руки на бёдрах, корпус параллельно полу. </a:t>
            </a:r>
            <a:r>
              <a:rPr altLang="en-US" b="1" sz="1300" lang="en-US"/>
              <a:t>Выполнение:</a:t>
            </a:r>
            <a:r>
              <a:rPr altLang="en-US" sz="1300" lang="en-US"/>
              <a:t> Опустите бедра. Затем напрягая мышцы ягодиц и задней поверхности бёдер, поднимайте таз до тех пор, пока тело не образует прямую линию от плеч до коленей. Задержитесь на несколько секунд и снова опустите бедра. Повторите. </a:t>
            </a:r>
          </a:p>
          <a:p>
            <a:pPr eaLnBrk="1" hangingPunct="1" latinLnBrk="1" lvl="0">
              <a:lnSpc>
                <a:spcPct val="80000"/>
              </a:lnSpc>
            </a:pPr>
            <a:r>
              <a:rPr altLang="en-US" b="1" sz="1300" lang="en-US"/>
              <a:t>Рекомендации:</a:t>
            </a:r>
            <a:r>
              <a:rPr altLang="en-US" sz="1300" lang="en-US"/>
              <a:t> Когда таз поднят, колени должны быть над лодыжками. Лопатки всё время держите плотно прижатыми к фитболу – так вам будет легче сохранять равновесие. Подъём бедер не должен быть резким иначе это приведёт к растяжению мышц поясницы. Не поднимайте бёдра выше коленей, чтобы не испытывать на прочность позвоночник. Не ставьте ноги слишком близко к мячу, в противном случае вы ограничиваете подвижность тела и увеличите нагрузку на колени. Вы можете усложнить упражнение, взяв в руки гантели, либо опираясь только на одну ногу.</a:t>
            </a:r>
          </a:p>
          <a:p>
            <a:pPr eaLnBrk="1" hangingPunct="1" latinLnBrk="1" lvl="0">
              <a:lnSpc>
                <a:spcPct val="80000"/>
              </a:lnSpc>
            </a:pPr>
            <a:endParaRPr altLang="en-US" sz="1300" lang="en-US"/>
          </a:p>
        </p:txBody>
      </p:sp>
      <p:pic>
        <p:nvPicPr>
          <p:cNvPr id="2097154" name="" descr="mostik-na-myache_.jpg"/>
          <p:cNvPicPr>
            <a:picLocks/>
          </p:cNvPicPr>
          <p:nvPr>
            <p:ph sz="half" idx="4294967295"/>
          </p:nvPr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5072062" y="1928812"/>
            <a:ext cx="4071937" cy="3857625"/>
          </a:xfrm>
          <a:prstGeom prst="rect"/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34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pic>
        <p:nvPicPr>
          <p:cNvPr id="2097155" name="" descr="povoroti-tylovischa_.jpg"/>
          <p:cNvPicPr>
            <a:picLocks/>
          </p:cNvPicPr>
          <p:nvPr>
            <p:ph sz="half" idx="4294967295"/>
          </p:nvPr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4786312" y="2000250"/>
            <a:ext cx="4357687" cy="3357562"/>
          </a:xfrm>
          <a:prstGeom prst="rect"/>
          <a:noFill/>
          <a:ln>
            <a:noFill/>
          </a:ln>
        </p:spPr>
      </p:pic>
      <p:sp>
        <p:nvSpPr>
          <p:cNvPr id="1048585" name=""/>
          <p:cNvSpPr/>
          <p:nvPr>
            <p:ph sz="half" idx="4294967295"/>
          </p:nvPr>
        </p:nvSpPr>
        <p:spPr>
          <a:xfrm rot="0">
            <a:off x="0" y="1600200"/>
            <a:ext cx="4038600" cy="4525962"/>
          </a:xfrm>
          <a:prstGeom prst="rect"/>
          <a:noFill/>
          <a:ln>
            <a:noFill/>
          </a:ln>
        </p:spPr>
        <p:txBody>
          <a:bodyPr anchor="t" bIns="45720" lIns="91440" rIns="91440" tIns="45720"/>
          <a:lstStyle>
            <a:lvl1pPr indent="-34290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•"/>
              <a:defRPr sz="2800">
                <a:solidFill>
                  <a:schemeClr val="dk1"/>
                </a:solidFill>
              </a:defRPr>
            </a:lvl1pPr>
            <a:lvl2pPr indent="-285750" marL="7429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–"/>
              <a:defRPr sz="2400">
                <a:solidFill>
                  <a:schemeClr val="dk1"/>
                </a:solidFill>
              </a:defRPr>
            </a:lvl2pPr>
            <a:lvl3pPr indent="-228600" marL="11430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•"/>
              <a:defRPr sz="2000">
                <a:solidFill>
                  <a:schemeClr val="dk1"/>
                </a:solidFill>
              </a:defRPr>
            </a:lvl3pPr>
            <a:lvl4pPr indent="-228600" marL="1600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–"/>
              <a:defRPr sz="1800">
                <a:solidFill>
                  <a:schemeClr val="dk1"/>
                </a:solidFill>
              </a:defRPr>
            </a:lvl4pPr>
            <a:lvl5pPr indent="-228600" marL="20574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»"/>
              <a:defRPr sz="1800">
                <a:solidFill>
                  <a:schemeClr val="dk1"/>
                </a:solidFill>
              </a:defRPr>
            </a:lvl5pPr>
          </a:lstStyle>
          <a:p>
            <a:pPr eaLnBrk="1" hangingPunct="1" latinLnBrk="1" lvl="0">
              <a:lnSpc>
                <a:spcPct val="80000"/>
              </a:lnSpc>
            </a:pPr>
            <a:r>
              <a:rPr altLang="en-US" b="1" sz="1500" lang="en-US"/>
              <a:t>2. Повороты туловища на мяче</a:t>
            </a:r>
          </a:p>
          <a:p>
            <a:pPr eaLnBrk="1" hangingPunct="1" latinLnBrk="1" lvl="0">
              <a:lnSpc>
                <a:spcPct val="80000"/>
              </a:lnSpc>
            </a:pPr>
            <a:r>
              <a:rPr altLang="en-US" b="1" sz="1500" lang="en-US"/>
              <a:t>Исходное положение:</a:t>
            </a:r>
            <a:r>
              <a:rPr altLang="en-US" sz="1500" lang="en-US"/>
              <a:t> Зафиксируйте себя на мяче, в положении «мостик», так чтобы мяча касалась только верхняя часть корпуса (лопатки). Стопы плотно стоят на полу на ширине плеч, колени согнуты под прямым углом. Руки выпрямлены над грудью и сцеплены в замок. </a:t>
            </a:r>
            <a:r>
              <a:rPr altLang="en-US" b="1" sz="1500" lang="en-US"/>
              <a:t>Выполнение:</a:t>
            </a:r>
            <a:r>
              <a:rPr altLang="en-US" sz="1500" lang="en-US"/>
              <a:t> Поворачивайте верхнюю часть корпуса в левую и правую стороны, сохраняя устойчивое положение, удерживая корпус параллельно полу. Следите за тем, чтобы ноги были неподвижны, колени оставались согнутыми под прямым углом, а стопы плотно прижаты к полу. Во время движения, руки остаются выпрямленными перед грудью и сцепленными в замок. Вы можете усложнить это упражнение, взяв в руки дополнительное отягощение. </a:t>
            </a:r>
          </a:p>
          <a:p>
            <a:pPr eaLnBrk="1" hangingPunct="1" latinLnBrk="1" lvl="0">
              <a:lnSpc>
                <a:spcPct val="80000"/>
              </a:lnSpc>
            </a:pPr>
            <a:endParaRPr altLang="en-US" sz="1500"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35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86" name=""/>
          <p:cNvSpPr/>
          <p:nvPr>
            <p:ph sz="half" idx="4294967295"/>
          </p:nvPr>
        </p:nvSpPr>
        <p:spPr>
          <a:xfrm rot="0">
            <a:off x="0" y="1600200"/>
            <a:ext cx="4038600" cy="4525962"/>
          </a:xfrm>
          <a:prstGeom prst="rect"/>
          <a:noFill/>
          <a:ln>
            <a:noFill/>
          </a:ln>
        </p:spPr>
        <p:txBody>
          <a:bodyPr anchor="t" bIns="45720" lIns="91440" rIns="91440" tIns="45720"/>
          <a:lstStyle>
            <a:lvl1pPr indent="-34290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•"/>
              <a:defRPr sz="2800">
                <a:solidFill>
                  <a:schemeClr val="dk1"/>
                </a:solidFill>
              </a:defRPr>
            </a:lvl1pPr>
            <a:lvl2pPr indent="-285750" marL="7429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–"/>
              <a:defRPr sz="2400">
                <a:solidFill>
                  <a:schemeClr val="dk1"/>
                </a:solidFill>
              </a:defRPr>
            </a:lvl2pPr>
            <a:lvl3pPr indent="-228600" marL="11430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•"/>
              <a:defRPr sz="2000">
                <a:solidFill>
                  <a:schemeClr val="dk1"/>
                </a:solidFill>
              </a:defRPr>
            </a:lvl3pPr>
            <a:lvl4pPr indent="-228600" marL="1600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–"/>
              <a:defRPr sz="1800">
                <a:solidFill>
                  <a:schemeClr val="dk1"/>
                </a:solidFill>
              </a:defRPr>
            </a:lvl4pPr>
            <a:lvl5pPr indent="-228600" marL="20574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»"/>
              <a:defRPr sz="1800">
                <a:solidFill>
                  <a:schemeClr val="dk1"/>
                </a:solidFill>
              </a:defRPr>
            </a:lvl5pPr>
          </a:lstStyle>
          <a:p>
            <a:pPr eaLnBrk="1" hangingPunct="1" latinLnBrk="1" lvl="0">
              <a:lnSpc>
                <a:spcPct val="80000"/>
              </a:lnSpc>
            </a:pPr>
            <a:r>
              <a:rPr altLang="en-US" b="1" sz="1500" lang="en-US"/>
              <a:t>3. Планка на мяче</a:t>
            </a:r>
          </a:p>
          <a:p>
            <a:pPr eaLnBrk="1" hangingPunct="1" latinLnBrk="1" lvl="0">
              <a:lnSpc>
                <a:spcPct val="80000"/>
              </a:lnSpc>
            </a:pPr>
            <a:r>
              <a:rPr altLang="en-US" b="1" sz="1500" lang="en-US"/>
              <a:t>Исходное положение:</a:t>
            </a:r>
            <a:r>
              <a:rPr altLang="en-US" sz="1500" lang="en-US"/>
              <a:t> Поставьте локти и предплечья на фитбол, так чтобы локти находились строго под плечами, при этом локтевой сустав образует прямой угол. Тело держите прямо, опираясь на предплечья и пальцы стоп. </a:t>
            </a:r>
            <a:r>
              <a:rPr altLang="en-US" b="1" sz="1500" lang="en-US"/>
              <a:t>Выполнение:</a:t>
            </a:r>
            <a:r>
              <a:rPr altLang="en-US" sz="1500" lang="en-US"/>
              <a:t> Медленно вращайте мяч сначала справа-налево, а затем в обратную сторону. Делайте вращение с небольшим радиусом, чтобы удержаться на мяче. </a:t>
            </a:r>
          </a:p>
          <a:p>
            <a:pPr eaLnBrk="1" hangingPunct="1" latinLnBrk="1" lvl="0">
              <a:lnSpc>
                <a:spcPct val="80000"/>
              </a:lnSpc>
            </a:pPr>
            <a:r>
              <a:rPr altLang="en-US" b="1" sz="1500" lang="en-US"/>
              <a:t>Рекомендации:</a:t>
            </a:r>
            <a:r>
              <a:rPr altLang="en-US" sz="1500" lang="en-US"/>
              <a:t> Очень важно, чтобы поясница не прогибалась. Мышцы пресса и ягодиц, должны находиться в постоянном напряжении, при этом живот должен быть втянут, что обеспечивает правильное положение таза, поджимая копчик внутрь и удерживая корпус прямо. Если техника ломается, остановитесь, отдохните несколько минут, и повторите снова. </a:t>
            </a:r>
          </a:p>
          <a:p>
            <a:pPr eaLnBrk="1" hangingPunct="1" latinLnBrk="1" lvl="0">
              <a:lnSpc>
                <a:spcPct val="80000"/>
              </a:lnSpc>
            </a:pPr>
            <a:endParaRPr altLang="en-US" sz="1500" lang="en-US"/>
          </a:p>
        </p:txBody>
      </p:sp>
      <p:pic>
        <p:nvPicPr>
          <p:cNvPr id="2097156" name="" descr="planka-na-myache.jpg"/>
          <p:cNvPicPr>
            <a:picLocks/>
          </p:cNvPicPr>
          <p:nvPr>
            <p:ph sz="half" idx="4294967295"/>
          </p:nvPr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5072062" y="1571625"/>
            <a:ext cx="4071937" cy="3857625"/>
          </a:xfrm>
          <a:prstGeom prst="rect"/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36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87" name=""/>
          <p:cNvSpPr/>
          <p:nvPr>
            <p:ph sz="half" idx="4294967295"/>
          </p:nvPr>
        </p:nvSpPr>
        <p:spPr>
          <a:xfrm rot="0">
            <a:off x="0" y="1600200"/>
            <a:ext cx="4038600" cy="4525962"/>
          </a:xfrm>
          <a:prstGeom prst="rect"/>
          <a:noFill/>
          <a:ln>
            <a:noFill/>
          </a:ln>
        </p:spPr>
        <p:txBody>
          <a:bodyPr anchor="t" bIns="45720" lIns="91440" rIns="91440" tIns="45720"/>
          <a:lstStyle>
            <a:lvl1pPr indent="-34290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•"/>
              <a:defRPr sz="2800">
                <a:solidFill>
                  <a:schemeClr val="dk1"/>
                </a:solidFill>
              </a:defRPr>
            </a:lvl1pPr>
            <a:lvl2pPr indent="-285750" marL="7429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–"/>
              <a:defRPr sz="2400">
                <a:solidFill>
                  <a:schemeClr val="dk1"/>
                </a:solidFill>
              </a:defRPr>
            </a:lvl2pPr>
            <a:lvl3pPr indent="-228600" marL="11430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•"/>
              <a:defRPr sz="2000">
                <a:solidFill>
                  <a:schemeClr val="dk1"/>
                </a:solidFill>
              </a:defRPr>
            </a:lvl3pPr>
            <a:lvl4pPr indent="-228600" marL="1600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–"/>
              <a:defRPr sz="1800">
                <a:solidFill>
                  <a:schemeClr val="dk1"/>
                </a:solidFill>
              </a:defRPr>
            </a:lvl4pPr>
            <a:lvl5pPr indent="-228600" marL="20574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»"/>
              <a:defRPr sz="1800">
                <a:solidFill>
                  <a:schemeClr val="dk1"/>
                </a:solidFill>
              </a:defRPr>
            </a:lvl5pPr>
          </a:lstStyle>
          <a:p>
            <a:pPr eaLnBrk="1" hangingPunct="1" latinLnBrk="1" lvl="0">
              <a:lnSpc>
                <a:spcPct val="80000"/>
              </a:lnSpc>
            </a:pPr>
            <a:r>
              <a:rPr altLang="en-US" b="1" sz="1500" lang="en-US"/>
              <a:t>4. Планка, ноги на мяче</a:t>
            </a:r>
          </a:p>
          <a:p>
            <a:pPr eaLnBrk="1" hangingPunct="1" latinLnBrk="1" lvl="0">
              <a:lnSpc>
                <a:spcPct val="80000"/>
              </a:lnSpc>
            </a:pPr>
            <a:r>
              <a:rPr altLang="en-US" b="1" sz="1500" lang="en-US"/>
              <a:t>Исходное положение:</a:t>
            </a:r>
            <a:r>
              <a:rPr altLang="en-US" sz="1500" lang="en-US"/>
              <a:t> Лягте на живот. Поставьте локти и предплечья на пол, так чтобы локти находились строго под плечами, при этом локтевой сустав образует прямой угол. </a:t>
            </a:r>
            <a:r>
              <a:rPr altLang="en-US" b="1" sz="1500" lang="en-US"/>
              <a:t>Выполнение:</a:t>
            </a:r>
            <a:r>
              <a:rPr altLang="en-US" sz="1500" lang="en-US"/>
              <a:t> Поднимите тело и держите его прямо, опираясь пальцами стоп на фитбол. Очень важно, чтобы поясница не прогибалась. Мышцы пресса и ягодиц, должны находиться в постоянном напряжении, при этом живот должен быть втянут, что обеспечивает правильное положение таза, поджимая копчик внутрь и удерживая корпус прямо. Если техника ломается, остановитесь, отдохните несколько минут, и повторите снова. </a:t>
            </a:r>
          </a:p>
          <a:p>
            <a:pPr eaLnBrk="1" hangingPunct="1" latinLnBrk="1" lvl="0">
              <a:lnSpc>
                <a:spcPct val="80000"/>
              </a:lnSpc>
            </a:pPr>
            <a:endParaRPr altLang="en-US" sz="1500" lang="en-US"/>
          </a:p>
        </p:txBody>
      </p:sp>
      <p:pic>
        <p:nvPicPr>
          <p:cNvPr id="2097157" name="" descr="planka-nogi-na-myache.jpg"/>
          <p:cNvPicPr>
            <a:picLocks/>
          </p:cNvPicPr>
          <p:nvPr>
            <p:ph sz="half" idx="4294967295"/>
          </p:nvPr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5000625" y="2071687"/>
            <a:ext cx="4143375" cy="3571875"/>
          </a:xfrm>
          <a:prstGeom prst="rect"/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37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88" name=""/>
          <p:cNvSpPr/>
          <p:nvPr>
            <p:ph sz="half" idx="4294967295"/>
          </p:nvPr>
        </p:nvSpPr>
        <p:spPr>
          <a:xfrm rot="0">
            <a:off x="0" y="1600200"/>
            <a:ext cx="4038600" cy="4525962"/>
          </a:xfrm>
          <a:prstGeom prst="rect"/>
          <a:noFill/>
          <a:ln>
            <a:noFill/>
          </a:ln>
        </p:spPr>
        <p:txBody>
          <a:bodyPr anchor="t" bIns="45720" lIns="91440" rIns="91440" tIns="45720"/>
          <a:lstStyle>
            <a:lvl1pPr indent="-34290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•"/>
              <a:defRPr sz="2800">
                <a:solidFill>
                  <a:schemeClr val="dk1"/>
                </a:solidFill>
              </a:defRPr>
            </a:lvl1pPr>
            <a:lvl2pPr indent="-285750" marL="7429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–"/>
              <a:defRPr sz="2400">
                <a:solidFill>
                  <a:schemeClr val="dk1"/>
                </a:solidFill>
              </a:defRPr>
            </a:lvl2pPr>
            <a:lvl3pPr indent="-228600" marL="11430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•"/>
              <a:defRPr sz="2000">
                <a:solidFill>
                  <a:schemeClr val="dk1"/>
                </a:solidFill>
              </a:defRPr>
            </a:lvl3pPr>
            <a:lvl4pPr indent="-228600" marL="1600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–"/>
              <a:defRPr sz="1800">
                <a:solidFill>
                  <a:schemeClr val="dk1"/>
                </a:solidFill>
              </a:defRPr>
            </a:lvl4pPr>
            <a:lvl5pPr indent="-228600" marL="20574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»"/>
              <a:defRPr sz="1800">
                <a:solidFill>
                  <a:schemeClr val="dk1"/>
                </a:solidFill>
              </a:defRPr>
            </a:lvl5pPr>
          </a:lstStyle>
          <a:p>
            <a:pPr eaLnBrk="1" hangingPunct="1" latinLnBrk="1" lvl="0">
              <a:lnSpc>
                <a:spcPct val="80000"/>
              </a:lnSpc>
            </a:pPr>
            <a:r>
              <a:rPr altLang="en-US" b="1" sz="1300" lang="en-US"/>
              <a:t>5. Скручивания на фитболе</a:t>
            </a:r>
          </a:p>
          <a:p>
            <a:pPr eaLnBrk="1" hangingPunct="1" latinLnBrk="1" lvl="0">
              <a:lnSpc>
                <a:spcPct val="80000"/>
              </a:lnSpc>
            </a:pPr>
            <a:r>
              <a:rPr altLang="en-US" b="1" sz="1300" lang="en-US"/>
              <a:t>Исходное положение:</a:t>
            </a:r>
            <a:r>
              <a:rPr altLang="en-US" sz="1300" lang="en-US"/>
              <a:t> Лёжа на спине. Фитбол должен оказаться точно под вашей поясницей. Ступни на полу, на ширине плеч, прочно упираются в пол. Колени согнуты под прямым углом. Выгнитесь в пояснице, чтобы ваши плечи оказались ниже грудины. Руки на затылке, поддерживают голову. Кисти не сцеплены и на затылок не давят, локти разведены в стороны. </a:t>
            </a:r>
            <a:r>
              <a:rPr altLang="en-US" b="1" sz="1300" lang="en-US"/>
              <a:t>Выполнение:</a:t>
            </a:r>
            <a:r>
              <a:rPr altLang="en-US" sz="1300" lang="en-US"/>
              <a:t> На выдохе сожмите живот и поднимите верхнюю часть корпуса. В верхней точке дополнительно — до предела — сократите пресс и держите напряжение на счет «раз-два». На вдохе, вернитесь в исходное положение. Делайте упражнение в медленном темпе. Поясница всегда должна опираться на мяч и лежать горизонтально. </a:t>
            </a:r>
          </a:p>
          <a:p>
            <a:pPr eaLnBrk="1" hangingPunct="1" latinLnBrk="1" lvl="0">
              <a:lnSpc>
                <a:spcPct val="80000"/>
              </a:lnSpc>
            </a:pPr>
            <a:r>
              <a:rPr altLang="en-US" b="1" sz="1300" lang="en-US"/>
              <a:t>Рекомендации:</a:t>
            </a:r>
            <a:r>
              <a:rPr altLang="en-US" sz="1300" lang="en-US"/>
              <a:t> Обязательно выгибайте спину на старте, растягивая пресс - это приводит к более полному сокращению рабочей мышцы. Не рекомендуется использовать дополнительное отягощение. </a:t>
            </a:r>
          </a:p>
        </p:txBody>
      </p:sp>
      <p:pic>
        <p:nvPicPr>
          <p:cNvPr id="2097158" name="" descr="skruchivaniya-na-fitbole.jpg"/>
          <p:cNvPicPr>
            <a:picLocks/>
          </p:cNvPicPr>
          <p:nvPr>
            <p:ph sz="half" idx="4294967295"/>
          </p:nvPr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5143500" y="1571625"/>
            <a:ext cx="4000500" cy="3786187"/>
          </a:xfrm>
          <a:prstGeom prst="rect"/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38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89" name=""/>
          <p:cNvSpPr/>
          <p:nvPr>
            <p:ph sz="half" idx="4294967295"/>
          </p:nvPr>
        </p:nvSpPr>
        <p:spPr>
          <a:xfrm rot="0">
            <a:off x="0" y="1600200"/>
            <a:ext cx="4038600" cy="4525962"/>
          </a:xfrm>
          <a:prstGeom prst="rect"/>
          <a:noFill/>
          <a:ln>
            <a:noFill/>
          </a:ln>
        </p:spPr>
        <p:txBody>
          <a:bodyPr anchor="t" bIns="45720" lIns="91440" rIns="91440" tIns="45720"/>
          <a:lstStyle>
            <a:lvl1pPr indent="-34290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•"/>
              <a:defRPr sz="2800">
                <a:solidFill>
                  <a:schemeClr val="dk1"/>
                </a:solidFill>
              </a:defRPr>
            </a:lvl1pPr>
            <a:lvl2pPr indent="-285750" marL="7429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–"/>
              <a:defRPr sz="2400">
                <a:solidFill>
                  <a:schemeClr val="dk1"/>
                </a:solidFill>
              </a:defRPr>
            </a:lvl2pPr>
            <a:lvl3pPr indent="-228600" marL="11430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•"/>
              <a:defRPr sz="2000">
                <a:solidFill>
                  <a:schemeClr val="dk1"/>
                </a:solidFill>
              </a:defRPr>
            </a:lvl3pPr>
            <a:lvl4pPr indent="-228600" marL="1600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–"/>
              <a:defRPr sz="1800">
                <a:solidFill>
                  <a:schemeClr val="dk1"/>
                </a:solidFill>
              </a:defRPr>
            </a:lvl4pPr>
            <a:lvl5pPr indent="-228600" marL="20574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»"/>
              <a:defRPr sz="1800">
                <a:solidFill>
                  <a:schemeClr val="dk1"/>
                </a:solidFill>
              </a:defRPr>
            </a:lvl5pPr>
          </a:lstStyle>
          <a:p>
            <a:pPr eaLnBrk="1" hangingPunct="1" latinLnBrk="1" lvl="0">
              <a:lnSpc>
                <a:spcPct val="80000"/>
              </a:lnSpc>
            </a:pPr>
            <a:r>
              <a:rPr altLang="en-US" b="1" sz="1500" lang="en-US"/>
              <a:t>6. Скручивания для косых мышц на фитболе</a:t>
            </a:r>
          </a:p>
          <a:p>
            <a:pPr eaLnBrk="1" hangingPunct="1" latinLnBrk="1" lvl="0">
              <a:lnSpc>
                <a:spcPct val="80000"/>
              </a:lnSpc>
            </a:pPr>
            <a:r>
              <a:rPr altLang="en-US" b="1" sz="1500" lang="en-US"/>
              <a:t>Исходное положение:</a:t>
            </a:r>
            <a:r>
              <a:rPr altLang="en-US" sz="1500" lang="en-US"/>
              <a:t> Расположите фитбол возле стены или другой опоры так, чтобы, когда вы на него ляжете боком, ваши ноги опирались в основание стены. Лягте на фитбол боком, на косую мышцу живота или бедро. Ваше тело должно представлять собой одну прямую линию от затылка до стоп. Руки за голову, локти разведены в стороны. Для устойчивости, можете обхватить нижней рукой фитбол. </a:t>
            </a:r>
            <a:r>
              <a:rPr altLang="en-US" b="1" sz="1500" lang="en-US"/>
              <a:t>Выполнение:</a:t>
            </a:r>
            <a:r>
              <a:rPr altLang="en-US" sz="1500" lang="en-US"/>
              <a:t> Поднимите вашу верхнюю часть тела к потолку, скручиваясь, полностью сокращая косые мышцы пресса в верхней части движения. Задержитесь на 1-2 секунды. Плавно опуститесь вниз. Повторите. После завершения сета, поменяйте сторону. Вы можете усложнить упражнение, взяв в руки гантелю, либо надеть утяжелители на запястье или зафиксировать медбол перед грудью </a:t>
            </a:r>
          </a:p>
          <a:p>
            <a:pPr eaLnBrk="1" hangingPunct="1" latinLnBrk="1" lvl="0">
              <a:lnSpc>
                <a:spcPct val="80000"/>
              </a:lnSpc>
            </a:pPr>
            <a:endParaRPr altLang="en-US" sz="1500" lang="en-US"/>
          </a:p>
        </p:txBody>
      </p:sp>
      <p:pic>
        <p:nvPicPr>
          <p:cNvPr id="2097159" name="" descr="skruchivaniya-dlya-kosih-na-fitbole.jpg.gif"/>
          <p:cNvPicPr>
            <a:picLocks/>
          </p:cNvPicPr>
          <p:nvPr>
            <p:ph sz="half" idx="4294967295"/>
          </p:nvPr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4714875" y="1857375"/>
            <a:ext cx="4429125" cy="3214687"/>
          </a:xfrm>
          <a:prstGeom prst="rect"/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39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90" name=""/>
          <p:cNvSpPr/>
          <p:nvPr>
            <p:ph sz="half" idx="4294967295"/>
          </p:nvPr>
        </p:nvSpPr>
        <p:spPr>
          <a:xfrm rot="0">
            <a:off x="0" y="1600200"/>
            <a:ext cx="4038600" cy="4525962"/>
          </a:xfrm>
          <a:prstGeom prst="rect"/>
          <a:noFill/>
          <a:ln>
            <a:noFill/>
          </a:ln>
        </p:spPr>
        <p:txBody>
          <a:bodyPr anchor="t" bIns="45720" lIns="91440" rIns="91440" tIns="45720"/>
          <a:lstStyle>
            <a:lvl1pPr indent="-34290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•"/>
              <a:defRPr sz="2800">
                <a:solidFill>
                  <a:schemeClr val="dk1"/>
                </a:solidFill>
              </a:defRPr>
            </a:lvl1pPr>
            <a:lvl2pPr indent="-285750" marL="7429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–"/>
              <a:defRPr sz="2400">
                <a:solidFill>
                  <a:schemeClr val="dk1"/>
                </a:solidFill>
              </a:defRPr>
            </a:lvl2pPr>
            <a:lvl3pPr indent="-228600" marL="11430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•"/>
              <a:defRPr sz="2000">
                <a:solidFill>
                  <a:schemeClr val="dk1"/>
                </a:solidFill>
              </a:defRPr>
            </a:lvl3pPr>
            <a:lvl4pPr indent="-228600" marL="1600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–"/>
              <a:defRPr sz="1800">
                <a:solidFill>
                  <a:schemeClr val="dk1"/>
                </a:solidFill>
              </a:defRPr>
            </a:lvl4pPr>
            <a:lvl5pPr indent="-228600" marL="20574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»"/>
              <a:defRPr sz="1800">
                <a:solidFill>
                  <a:schemeClr val="dk1"/>
                </a:solidFill>
              </a:defRPr>
            </a:lvl5pPr>
          </a:lstStyle>
          <a:p>
            <a:pPr eaLnBrk="1" hangingPunct="1" latinLnBrk="1" lvl="0">
              <a:lnSpc>
                <a:spcPct val="80000"/>
              </a:lnSpc>
            </a:pPr>
            <a:r>
              <a:rPr altLang="en-US" b="1" sz="2000" lang="en-US"/>
              <a:t>7. Опускания ног в стороны с мячом</a:t>
            </a:r>
          </a:p>
          <a:p>
            <a:pPr eaLnBrk="1" hangingPunct="1" latinLnBrk="1" lvl="0">
              <a:lnSpc>
                <a:spcPct val="80000"/>
              </a:lnSpc>
            </a:pPr>
            <a:r>
              <a:rPr altLang="en-US" b="1" sz="2000" lang="en-US"/>
              <a:t>Исходное положение:</a:t>
            </a:r>
            <a:r>
              <a:rPr altLang="en-US" sz="2000" lang="en-US"/>
              <a:t> Лежа на спине, ноги подняты вертикально вверх и слегка согнуты в коленях. Ступнями ног обхватите мяч, крепко его удерживая. Руки в стороны, ладонями на полу. Во время выполнения упражнения, лопатки и ладони остаются плотно прижатыми к полу. </a:t>
            </a:r>
            <a:r>
              <a:rPr altLang="en-US" b="1" sz="2000" lang="en-US"/>
              <a:t>Выполнение:</a:t>
            </a:r>
            <a:r>
              <a:rPr altLang="en-US" sz="2000" lang="en-US"/>
              <a:t> Опускаем ноги попеременно в левую и правую стороны, сохраняя исходное положение ног и рук. </a:t>
            </a:r>
          </a:p>
          <a:p>
            <a:pPr eaLnBrk="1" hangingPunct="1" latinLnBrk="1" lvl="0">
              <a:lnSpc>
                <a:spcPct val="80000"/>
              </a:lnSpc>
            </a:pPr>
            <a:endParaRPr altLang="en-US" sz="2000" lang="en-US"/>
          </a:p>
        </p:txBody>
      </p:sp>
      <p:pic>
        <p:nvPicPr>
          <p:cNvPr id="2097160" name="" descr="opuskaniya-nog-s-myachom.jpg"/>
          <p:cNvPicPr>
            <a:picLocks/>
          </p:cNvPicPr>
          <p:nvPr>
            <p:ph sz="half" idx="4294967295"/>
          </p:nvPr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4929187" y="1928812"/>
            <a:ext cx="4214812" cy="3500437"/>
          </a:xfrm>
          <a:prstGeom prst="rect"/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Default Color Scheme">
      <a:dk1>
        <a:srgbClr val="000000"/>
      </a:dk1>
      <a:lt1>
        <a:srgbClr val="FFFFFF"/>
      </a:lt1>
      <a:dk2>
        <a:srgbClr val="EEECE1"/>
      </a:dk2>
      <a:lt2>
        <a:srgbClr val="1F497D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Default Color Scheme 1">
        <a:dk1>
          <a:srgbClr val="000000"/>
        </a:dk1>
        <a:lt1>
          <a:srgbClr val="FFFFFF"/>
        </a:lt1>
        <a:dk2>
          <a:srgbClr val="EEECE1"/>
        </a:dk2>
        <a:lt2>
          <a:srgbClr val="1F497D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000000"/>
        </a:accent5>
        <a:accent6>
          <a:srgbClr val="000000"/>
        </a:accent6>
        <a:hlink>
          <a:srgbClr val="0000FF"/>
        </a:hlink>
        <a:folHlink>
          <a:srgbClr val="800080"/>
        </a:folHlink>
      </a:clrScheme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ScaleCrop>0</ScaleCrop>
  <LinksUpToDate>0</LinksUpToDate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Слайд 1</dc:title>
  <dc:creator>E2E4</dc:creator>
  <cp:lastModifiedBy>user</cp:lastModifiedBy>
  <dcterms:created xsi:type="dcterms:W3CDTF">2012-05-17T07:48:08Z</dcterms:created>
  <dcterms:modified xsi:type="dcterms:W3CDTF">2016-10-29T06:16:16Z</dcterms:modified>
</cp:coreProperties>
</file>