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70" r:id="rId3"/>
    <p:sldId id="285" r:id="rId4"/>
    <p:sldId id="287" r:id="rId5"/>
    <p:sldId id="257" r:id="rId6"/>
    <p:sldId id="274" r:id="rId7"/>
    <p:sldId id="261" r:id="rId8"/>
    <p:sldId id="275" r:id="rId9"/>
    <p:sldId id="265" r:id="rId10"/>
    <p:sldId id="280" r:id="rId11"/>
    <p:sldId id="282" r:id="rId12"/>
    <p:sldId id="266" r:id="rId13"/>
    <p:sldId id="263" r:id="rId14"/>
    <p:sldId id="264" r:id="rId15"/>
    <p:sldId id="276" r:id="rId16"/>
    <p:sldId id="268" r:id="rId17"/>
    <p:sldId id="281" r:id="rId18"/>
    <p:sldId id="284" r:id="rId19"/>
    <p:sldId id="269" r:id="rId20"/>
    <p:sldId id="288" r:id="rId21"/>
    <p:sldId id="286" r:id="rId22"/>
    <p:sldId id="262"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6" autoAdjust="0"/>
    <p:restoredTop sz="94660"/>
  </p:normalViewPr>
  <p:slideViewPr>
    <p:cSldViewPr snapToGrid="0">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9B836C2-AD80-4EF7-A418-693C6F4C3894}" type="datetimeFigureOut">
              <a:rPr lang="ru-RU" smtClean="0"/>
              <a:pPr/>
              <a:t>15.11.2020</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B23C461-35C1-4EDE-A9BB-C08F2FC6DC58}" type="slidenum">
              <a:rPr lang="ru-RU" smtClean="0"/>
              <a:pPr/>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448852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B836C2-AD80-4EF7-A418-693C6F4C3894}" type="datetimeFigureOut">
              <a:rPr lang="ru-RU" smtClean="0"/>
              <a:pPr/>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23C461-35C1-4EDE-A9BB-C08F2FC6DC58}" type="slidenum">
              <a:rPr lang="ru-RU" smtClean="0"/>
              <a:pPr/>
              <a:t>‹#›</a:t>
            </a:fld>
            <a:endParaRPr lang="ru-RU"/>
          </a:p>
        </p:txBody>
      </p:sp>
    </p:spTree>
    <p:extLst>
      <p:ext uri="{BB962C8B-B14F-4D97-AF65-F5344CB8AC3E}">
        <p14:creationId xmlns:p14="http://schemas.microsoft.com/office/powerpoint/2010/main" val="392315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B836C2-AD80-4EF7-A418-693C6F4C3894}" type="datetimeFigureOut">
              <a:rPr lang="ru-RU" smtClean="0"/>
              <a:pPr/>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23C461-35C1-4EDE-A9BB-C08F2FC6DC58}" type="slidenum">
              <a:rPr lang="ru-RU" smtClean="0"/>
              <a:pPr/>
              <a:t>‹#›</a:t>
            </a:fld>
            <a:endParaRPr lang="ru-RU"/>
          </a:p>
        </p:txBody>
      </p:sp>
    </p:spTree>
    <p:extLst>
      <p:ext uri="{BB962C8B-B14F-4D97-AF65-F5344CB8AC3E}">
        <p14:creationId xmlns:p14="http://schemas.microsoft.com/office/powerpoint/2010/main" val="315488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B836C2-AD80-4EF7-A418-693C6F4C3894}" type="datetimeFigureOut">
              <a:rPr lang="ru-RU" smtClean="0"/>
              <a:pPr/>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23C461-35C1-4EDE-A9BB-C08F2FC6DC58}" type="slidenum">
              <a:rPr lang="ru-RU" smtClean="0"/>
              <a:pPr/>
              <a:t>‹#›</a:t>
            </a:fld>
            <a:endParaRPr lang="ru-RU"/>
          </a:p>
        </p:txBody>
      </p:sp>
    </p:spTree>
    <p:extLst>
      <p:ext uri="{BB962C8B-B14F-4D97-AF65-F5344CB8AC3E}">
        <p14:creationId xmlns:p14="http://schemas.microsoft.com/office/powerpoint/2010/main" val="48574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9B836C2-AD80-4EF7-A418-693C6F4C3894}" type="datetimeFigureOut">
              <a:rPr lang="ru-RU" smtClean="0"/>
              <a:pPr/>
              <a:t>15.11.2020</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B23C461-35C1-4EDE-A9BB-C08F2FC6DC58}" type="slidenum">
              <a:rPr lang="ru-RU" smtClean="0"/>
              <a:pPr/>
              <a:t>‹#›</a:t>
            </a:fld>
            <a:endParaRPr lang="ru-RU"/>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994596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9B836C2-AD80-4EF7-A418-693C6F4C3894}" type="datetimeFigureOut">
              <a:rPr lang="ru-RU" smtClean="0"/>
              <a:pPr/>
              <a:t>15.11.2020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23C461-35C1-4EDE-A9BB-C08F2FC6DC58}" type="slidenum">
              <a:rPr lang="ru-RU" smtClean="0"/>
              <a:pPr/>
              <a:t>‹#›</a:t>
            </a:fld>
            <a:endParaRPr lang="ru-RU"/>
          </a:p>
        </p:txBody>
      </p:sp>
    </p:spTree>
    <p:extLst>
      <p:ext uri="{BB962C8B-B14F-4D97-AF65-F5344CB8AC3E}">
        <p14:creationId xmlns:p14="http://schemas.microsoft.com/office/powerpoint/2010/main" val="19677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9B836C2-AD80-4EF7-A418-693C6F4C3894}" type="datetimeFigureOut">
              <a:rPr lang="ru-RU" smtClean="0"/>
              <a:pPr/>
              <a:t>15.11.2020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23C461-35C1-4EDE-A9BB-C08F2FC6DC58}" type="slidenum">
              <a:rPr lang="ru-RU" smtClean="0"/>
              <a:pPr/>
              <a:t>‹#›</a:t>
            </a:fld>
            <a:endParaRPr lang="ru-RU"/>
          </a:p>
        </p:txBody>
      </p:sp>
    </p:spTree>
    <p:extLst>
      <p:ext uri="{BB962C8B-B14F-4D97-AF65-F5344CB8AC3E}">
        <p14:creationId xmlns:p14="http://schemas.microsoft.com/office/powerpoint/2010/main" val="325478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9B836C2-AD80-4EF7-A418-693C6F4C3894}" type="datetimeFigureOut">
              <a:rPr lang="ru-RU" smtClean="0"/>
              <a:pPr/>
              <a:t>15.11.2020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23C461-35C1-4EDE-A9BB-C08F2FC6DC58}" type="slidenum">
              <a:rPr lang="ru-RU" smtClean="0"/>
              <a:pPr/>
              <a:t>‹#›</a:t>
            </a:fld>
            <a:endParaRPr lang="ru-RU"/>
          </a:p>
        </p:txBody>
      </p:sp>
    </p:spTree>
    <p:extLst>
      <p:ext uri="{BB962C8B-B14F-4D97-AF65-F5344CB8AC3E}">
        <p14:creationId xmlns:p14="http://schemas.microsoft.com/office/powerpoint/2010/main" val="142239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836C2-AD80-4EF7-A418-693C6F4C3894}" type="datetimeFigureOut">
              <a:rPr lang="ru-RU" smtClean="0"/>
              <a:pPr/>
              <a:t>15.11.2020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B23C461-35C1-4EDE-A9BB-C08F2FC6DC58}" type="slidenum">
              <a:rPr lang="ru-RU" smtClean="0"/>
              <a:pPr/>
              <a:t>‹#›</a:t>
            </a:fld>
            <a:endParaRPr lang="ru-RU"/>
          </a:p>
        </p:txBody>
      </p:sp>
    </p:spTree>
    <p:extLst>
      <p:ext uri="{BB962C8B-B14F-4D97-AF65-F5344CB8AC3E}">
        <p14:creationId xmlns:p14="http://schemas.microsoft.com/office/powerpoint/2010/main" val="405917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9B836C2-AD80-4EF7-A418-693C6F4C3894}" type="datetimeFigureOut">
              <a:rPr lang="ru-RU" smtClean="0"/>
              <a:pPr/>
              <a:t>15.11.2020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B23C461-35C1-4EDE-A9BB-C08F2FC6DC58}"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008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9B836C2-AD80-4EF7-A418-693C6F4C3894}" type="datetimeFigureOut">
              <a:rPr lang="ru-RU" smtClean="0"/>
              <a:pPr/>
              <a:t>15.11.2020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B23C461-35C1-4EDE-A9BB-C08F2FC6DC58}"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31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9B836C2-AD80-4EF7-A418-693C6F4C3894}" type="datetimeFigureOut">
              <a:rPr lang="ru-RU" smtClean="0"/>
              <a:pPr/>
              <a:t>15.11.2020</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B23C461-35C1-4EDE-A9BB-C08F2FC6DC58}" type="slidenum">
              <a:rPr lang="ru-RU" smtClean="0"/>
              <a:pPr/>
              <a:t>‹#›</a:t>
            </a:fld>
            <a:endParaRPr lang="ru-RU"/>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28115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www.correctenglish.ru/reading/topics/golf/" TargetMode="External"/><Relationship Id="rId3" Type="http://schemas.openxmlformats.org/officeDocument/2006/relationships/hyperlink" Target="http://www.learnenglishbest.com/topic-ice-hockey.html" TargetMode="External"/><Relationship Id="rId7" Type="http://schemas.openxmlformats.org/officeDocument/2006/relationships/hyperlink" Target="http://tooday.ru/?l=eng&amp;r=8&amp;t=tennis-tennis-81" TargetMode="External"/><Relationship Id="rId2" Type="http://schemas.openxmlformats.org/officeDocument/2006/relationships/hyperlink" Target="https://multiurok.ru/files/sportivnyie-traditsii-vielikobritanii.html" TargetMode="External"/><Relationship Id="rId1" Type="http://schemas.openxmlformats.org/officeDocument/2006/relationships/slideLayout" Target="../slideLayouts/slideLayout6.xml"/><Relationship Id="rId6" Type="http://schemas.openxmlformats.org/officeDocument/2006/relationships/hyperlink" Target="https://s-english.ru/topics/klass-11/figure-skating" TargetMode="External"/><Relationship Id="rId5" Type="http://schemas.openxmlformats.org/officeDocument/2006/relationships/hyperlink" Target="https://online-teacher.ru/study/sport-in-australia" TargetMode="External"/><Relationship Id="rId10" Type="http://schemas.openxmlformats.org/officeDocument/2006/relationships/hyperlink" Target="https://en.wikipedia.org/wiki/Auckland" TargetMode="External"/><Relationship Id="rId4" Type="http://schemas.openxmlformats.org/officeDocument/2006/relationships/hyperlink" Target="https://may.alleng.org/engl-top/366.htm" TargetMode="External"/><Relationship Id="rId9" Type="http://schemas.openxmlformats.org/officeDocument/2006/relationships/hyperlink" Target="http://www.esuhorses.com/razvitie-konnogo-sporta-kanady-ot-aborigenov-do-segodnya/"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slide" Target="slide4.xml"/><Relationship Id="rId16"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slide" Target="slide7.xml"/><Relationship Id="rId11" Type="http://schemas.openxmlformats.org/officeDocument/2006/relationships/slide" Target="slide11.xml"/><Relationship Id="rId5" Type="http://schemas.openxmlformats.org/officeDocument/2006/relationships/slide" Target="slide13.xml"/><Relationship Id="rId15" Type="http://schemas.openxmlformats.org/officeDocument/2006/relationships/slide" Target="slide17.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83502" y="3928785"/>
            <a:ext cx="5822577" cy="1477328"/>
          </a:xfrm>
          <a:prstGeom prst="rect">
            <a:avLst/>
          </a:prstGeom>
        </p:spPr>
        <p:txBody>
          <a:bodyPr wrap="square">
            <a:spAutoFit/>
          </a:bodyPr>
          <a:lstStyle/>
          <a:p>
            <a:r>
              <a:rPr lang="ru-RU" dirty="0" smtClean="0">
                <a:latin typeface="Times New Roman" pitchFamily="18" charset="0"/>
                <a:cs typeface="Times New Roman" pitchFamily="18" charset="0"/>
              </a:rPr>
              <a:t>Студент: </a:t>
            </a:r>
            <a:r>
              <a:rPr lang="en-US" dirty="0" smtClean="0">
                <a:latin typeface="Times New Roman" pitchFamily="18" charset="0"/>
                <a:cs typeface="Times New Roman" pitchFamily="18" charset="0"/>
              </a:rPr>
              <a:t>C</a:t>
            </a:r>
            <a:r>
              <a:rPr lang="ru-RU" dirty="0" err="1" smtClean="0">
                <a:latin typeface="Times New Roman" pitchFamily="18" charset="0"/>
                <a:cs typeface="Times New Roman" pitchFamily="18" charset="0"/>
              </a:rPr>
              <a:t>тригулина</a:t>
            </a:r>
            <a:r>
              <a:rPr lang="ru-RU" dirty="0" smtClean="0">
                <a:latin typeface="Times New Roman" pitchFamily="18" charset="0"/>
                <a:cs typeface="Times New Roman" pitchFamily="18" charset="0"/>
              </a:rPr>
              <a:t> Юлия Алексеевна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Специальность: 43.02.01 «Организация обслуживания общественного питания»</a:t>
            </a:r>
          </a:p>
          <a:p>
            <a:r>
              <a:rPr lang="ru-RU" dirty="0" smtClean="0">
                <a:latin typeface="Times New Roman" pitchFamily="18" charset="0"/>
                <a:cs typeface="Times New Roman" pitchFamily="18" charset="0"/>
              </a:rPr>
              <a:t>1 курс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Руководитель проекта: Чернова Ольга Александровна </a:t>
            </a:r>
            <a:endParaRPr lang="ru-RU" dirty="0">
              <a:latin typeface="Times New Roman" pitchFamily="18" charset="0"/>
              <a:cs typeface="Times New Roman" pitchFamily="18" charset="0"/>
            </a:endParaRPr>
          </a:p>
        </p:txBody>
      </p:sp>
      <p:sp>
        <p:nvSpPr>
          <p:cNvPr id="5" name="Прямоугольник 4"/>
          <p:cNvSpPr/>
          <p:nvPr/>
        </p:nvSpPr>
        <p:spPr>
          <a:xfrm>
            <a:off x="1483502" y="1340240"/>
            <a:ext cx="9876719" cy="646331"/>
          </a:xfrm>
          <a:prstGeom prst="rect">
            <a:avLst/>
          </a:prstGeom>
        </p:spPr>
        <p:txBody>
          <a:bodyPr wrap="square">
            <a:spAutoFit/>
          </a:bodyPr>
          <a:lstStyle/>
          <a:p>
            <a:pPr algn="ctr"/>
            <a:r>
              <a:rPr lang="ru-RU" dirty="0">
                <a:latin typeface="Times New Roman" pitchFamily="18" charset="0"/>
                <a:cs typeface="Times New Roman" pitchFamily="18" charset="0"/>
              </a:rPr>
              <a:t>Государственное автономное профессиональное </a:t>
            </a:r>
            <a:r>
              <a:rPr lang="ru-RU">
                <a:latin typeface="Times New Roman" pitchFamily="18" charset="0"/>
                <a:cs typeface="Times New Roman" pitchFamily="18" charset="0"/>
              </a:rPr>
              <a:t>образовательное </a:t>
            </a:r>
            <a:r>
              <a:rPr lang="ru-RU" smtClean="0">
                <a:latin typeface="Times New Roman" pitchFamily="18" charset="0"/>
                <a:cs typeface="Times New Roman" pitchFamily="18" charset="0"/>
              </a:rPr>
              <a:t>учреждение </a:t>
            </a:r>
            <a:endParaRPr lang="ru-RU" dirty="0">
              <a:latin typeface="Times New Roman" pitchFamily="18" charset="0"/>
              <a:cs typeface="Times New Roman" pitchFamily="18" charset="0"/>
            </a:endParaRPr>
          </a:p>
          <a:p>
            <a:pPr algn="ctr"/>
            <a:r>
              <a:rPr lang="ru-RU" dirty="0">
                <a:latin typeface="Times New Roman" pitchFamily="18" charset="0"/>
                <a:cs typeface="Times New Roman" pitchFamily="18" charset="0"/>
              </a:rPr>
              <a:t>Свердловской области «</a:t>
            </a:r>
            <a:r>
              <a:rPr lang="ru-RU" dirty="0" err="1">
                <a:latin typeface="Times New Roman" pitchFamily="18" charset="0"/>
                <a:cs typeface="Times New Roman" pitchFamily="18" charset="0"/>
              </a:rPr>
              <a:t>Асбестовский</a:t>
            </a:r>
            <a:r>
              <a:rPr lang="ru-RU" dirty="0">
                <a:latin typeface="Times New Roman" pitchFamily="18" charset="0"/>
                <a:cs typeface="Times New Roman" pitchFamily="18" charset="0"/>
              </a:rPr>
              <a:t> политехникум»</a:t>
            </a:r>
          </a:p>
        </p:txBody>
      </p:sp>
      <p:pic>
        <p:nvPicPr>
          <p:cNvPr id="2" name="Рисунок 1"/>
          <p:cNvPicPr>
            <a:picLocks noChangeAspect="1"/>
          </p:cNvPicPr>
          <p:nvPr/>
        </p:nvPicPr>
        <p:blipFill rotWithShape="1">
          <a:blip r:embed="rId2" cstate="print"/>
          <a:srcRect l="12966" t="13437" r="12654" b="13455"/>
          <a:stretch/>
        </p:blipFill>
        <p:spPr>
          <a:xfrm>
            <a:off x="8755857" y="3390475"/>
            <a:ext cx="2086151" cy="2124000"/>
          </a:xfrm>
          <a:prstGeom prst="rect">
            <a:avLst/>
          </a:prstGeom>
        </p:spPr>
      </p:pic>
    </p:spTree>
    <p:extLst>
      <p:ext uri="{BB962C8B-B14F-4D97-AF65-F5344CB8AC3E}">
        <p14:creationId xmlns:p14="http://schemas.microsoft.com/office/powerpoint/2010/main" val="657453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8769" y="245640"/>
            <a:ext cx="3477234"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American </a:t>
            </a:r>
            <a:r>
              <a:rPr lang="en-US" sz="3200" b="1" dirty="0" smtClean="0">
                <a:latin typeface="Times New Roman" panose="02020603050405020304" pitchFamily="18" charset="0"/>
                <a:cs typeface="Times New Roman" panose="02020603050405020304" pitchFamily="18" charset="0"/>
              </a:rPr>
              <a:t>Football</a:t>
            </a:r>
            <a:endParaRPr lang="en-US" sz="32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643283" y="991779"/>
            <a:ext cx="5867400" cy="5324535"/>
          </a:xfrm>
          <a:prstGeom prst="rect">
            <a:avLst/>
          </a:prstGeom>
        </p:spPr>
        <p:txBody>
          <a:bodyPr wrap="square">
            <a:spAutoFit/>
          </a:bodyPr>
          <a:lstStyle/>
          <a:p>
            <a:pPr marL="285750" indent="-285750" algn="just">
              <a:buFont typeface="Arial" panose="020B0604020202020204" pitchFamily="34" charset="0"/>
              <a:buChar char="•"/>
            </a:pPr>
            <a:endParaRPr lang="ru-RU" sz="1600" b="1" dirty="0" smtClean="0">
              <a:latin typeface="Calibri Light" panose="020F0302020204030204" pitchFamily="34" charset="0"/>
            </a:endParaRPr>
          </a:p>
          <a:p>
            <a:pPr marL="285750" indent="-285750" algn="just">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American </a:t>
            </a:r>
            <a:r>
              <a:rPr lang="en-US" b="1" dirty="0">
                <a:latin typeface="Times New Roman" panose="02020603050405020304" pitchFamily="18" charset="0"/>
                <a:cs typeface="Times New Roman" panose="02020603050405020304" pitchFamily="18" charset="0"/>
              </a:rPr>
              <a:t>football</a:t>
            </a:r>
            <a:r>
              <a:rPr lang="en-US" dirty="0">
                <a:latin typeface="Times New Roman" panose="02020603050405020304" pitchFamily="18" charset="0"/>
                <a:cs typeface="Times New Roman" panose="02020603050405020304" pitchFamily="18" charset="0"/>
              </a:rPr>
              <a:t>, known in the United States as soccer, is a contact team sport. It is attended by two teams of eleven players on each side.</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Football is played with an oval ball on a rectangular    with slingshot gates at both ends. A team must have possession of the ball to move it into the goal area by carrying or passing the ball. First, one of the teams must advance the ball 10 yards (4 attempts are given).</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American football evolved from the early forms of rugby and soccer commonly referred to as soccer in the United States</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believed that the first game was played on November 6, 1869, according to one of the soccer rules. In 1880, Walter Camp, known as the "Father of American Football," was the first to change the undefined rules of the game to specific ones: he introduced snap, reduced the number of players to eleven. The new rules legalized the forward pass, the creation of a neutral zone, and the width of the pitch.</a:t>
            </a:r>
          </a:p>
        </p:txBody>
      </p:sp>
      <p:pic>
        <p:nvPicPr>
          <p:cNvPr id="4" name="Рисунок 3"/>
          <p:cNvPicPr>
            <a:picLocks noChangeAspect="1"/>
          </p:cNvPicPr>
          <p:nvPr/>
        </p:nvPicPr>
        <p:blipFill>
          <a:blip r:embed="rId2" cstate="print"/>
          <a:stretch>
            <a:fillRect/>
          </a:stretch>
        </p:blipFill>
        <p:spPr>
          <a:xfrm>
            <a:off x="1476985" y="1367426"/>
            <a:ext cx="3499407" cy="2164268"/>
          </a:xfrm>
          <a:prstGeom prst="rect">
            <a:avLst/>
          </a:prstGeom>
        </p:spPr>
      </p:pic>
      <p:pic>
        <p:nvPicPr>
          <p:cNvPr id="5" name="Рисунок 4"/>
          <p:cNvPicPr>
            <a:picLocks noChangeAspect="1"/>
          </p:cNvPicPr>
          <p:nvPr/>
        </p:nvPicPr>
        <p:blipFill>
          <a:blip r:embed="rId3" cstate="print"/>
          <a:stretch>
            <a:fillRect/>
          </a:stretch>
        </p:blipFill>
        <p:spPr>
          <a:xfrm>
            <a:off x="1429551" y="4010775"/>
            <a:ext cx="3499407" cy="2158171"/>
          </a:xfrm>
          <a:prstGeom prst="rect">
            <a:avLst/>
          </a:prstGeom>
        </p:spPr>
      </p:pic>
    </p:spTree>
    <p:extLst>
      <p:ext uri="{BB962C8B-B14F-4D97-AF65-F5344CB8AC3E}">
        <p14:creationId xmlns:p14="http://schemas.microsoft.com/office/powerpoint/2010/main" val="1976731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1653986" y="1199671"/>
            <a:ext cx="3523129" cy="2236052"/>
          </a:xfrm>
          <a:prstGeom prst="rect">
            <a:avLst/>
          </a:prstGeom>
        </p:spPr>
      </p:pic>
      <p:pic>
        <p:nvPicPr>
          <p:cNvPr id="4" name="Рисунок 3"/>
          <p:cNvPicPr>
            <a:picLocks noChangeAspect="1"/>
          </p:cNvPicPr>
          <p:nvPr/>
        </p:nvPicPr>
        <p:blipFill>
          <a:blip r:embed="rId3" cstate="print"/>
          <a:stretch>
            <a:fillRect/>
          </a:stretch>
        </p:blipFill>
        <p:spPr>
          <a:xfrm>
            <a:off x="1576267" y="4286499"/>
            <a:ext cx="3604426" cy="2236052"/>
          </a:xfrm>
          <a:prstGeom prst="rect">
            <a:avLst/>
          </a:prstGeom>
        </p:spPr>
      </p:pic>
      <p:sp>
        <p:nvSpPr>
          <p:cNvPr id="5" name="Прямоугольник 4"/>
          <p:cNvSpPr/>
          <p:nvPr/>
        </p:nvSpPr>
        <p:spPr>
          <a:xfrm>
            <a:off x="1735283" y="302730"/>
            <a:ext cx="1667444"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Baseball</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508810" y="803535"/>
            <a:ext cx="6297708" cy="5878532"/>
          </a:xfrm>
          <a:prstGeom prst="rect">
            <a:avLst/>
          </a:prstGeom>
        </p:spPr>
        <p:txBody>
          <a:bodyPr wrap="square">
            <a:spAutoFit/>
          </a:bodyPr>
          <a:lstStyle/>
          <a:p>
            <a:pPr marL="285750" indent="-285750" algn="just">
              <a:buFont typeface="Arial" panose="020B0604020202020204" pitchFamily="34" charset="0"/>
              <a:buChar char="•"/>
            </a:pPr>
            <a:endParaRPr lang="ru-RU" sz="1600" b="1" dirty="0" smtClean="0">
              <a:latin typeface="Calibri Light" panose="020F0302020204030204" pitchFamily="34" charset="0"/>
            </a:endParaRPr>
          </a:p>
          <a:p>
            <a:pPr marL="285750" indent="-285750" algn="just"/>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Baseball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nine-a-side game played with bat, ball, and glove, mainly in the U.S.A. Teams consist of a pitcher and catcher, called the battery, first, second, and third basemen, and shortstop, called the infield, and right, </a:t>
            </a:r>
            <a:r>
              <a:rPr lang="en-US" dirty="0" smtClean="0">
                <a:latin typeface="Times New Roman" panose="02020603050405020304" pitchFamily="18" charset="0"/>
                <a:cs typeface="Times New Roman" panose="02020603050405020304" pitchFamily="18" charset="0"/>
              </a:rPr>
              <a:t>center, </a:t>
            </a:r>
            <a:r>
              <a:rPr lang="en-US" dirty="0">
                <a:latin typeface="Times New Roman" panose="02020603050405020304" pitchFamily="18" charset="0"/>
                <a:cs typeface="Times New Roman" panose="02020603050405020304" pitchFamily="18" charset="0"/>
              </a:rPr>
              <a:t>and left fielders, called the outfield. Substitute players may enter the game at any time, but once a player is removed he cannot return</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object of each team is to score more runs than the other. A run is scored whenever a player circles all the bases and reaches home without being put </a:t>
            </a:r>
            <a:r>
              <a:rPr lang="en-US" dirty="0" smtClean="0">
                <a:latin typeface="Times New Roman" panose="02020603050405020304" pitchFamily="18" charset="0"/>
                <a:cs typeface="Times New Roman" panose="02020603050405020304" pitchFamily="18" charset="0"/>
              </a:rPr>
              <a:t>out. </a:t>
            </a:r>
            <a:r>
              <a:rPr lang="en-US" dirty="0">
                <a:latin typeface="Times New Roman" panose="02020603050405020304" pitchFamily="18" charset="0"/>
                <a:cs typeface="Times New Roman" panose="02020603050405020304" pitchFamily="18" charset="0"/>
              </a:rPr>
              <a:t>The game is divided into innings, in each of which the teams alternate at bat and in the field. A team is allowed three outs in each </a:t>
            </a:r>
            <a:r>
              <a:rPr lang="en-US" dirty="0" smtClean="0">
                <a:latin typeface="Times New Roman" panose="02020603050405020304" pitchFamily="18" charset="0"/>
                <a:cs typeface="Times New Roman" panose="02020603050405020304" pitchFamily="18" charset="0"/>
              </a:rPr>
              <a:t>half inning </a:t>
            </a:r>
            <a:r>
              <a:rPr lang="en-US" dirty="0">
                <a:latin typeface="Times New Roman" panose="02020603050405020304" pitchFamily="18" charset="0"/>
                <a:cs typeface="Times New Roman" panose="02020603050405020304" pitchFamily="18" charset="0"/>
              </a:rPr>
              <a:t>at bat, and must then take up defensive positions in the field while the other team has its turn to try to score. Ordinarily, a game consists of nine innings; in the event of a tie, extra innings are played until one team outscores the other in the same number of innings</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umpire-in-chief "calls" balls and strikes from his position directly behind the catcher at home plate, and one or more base umpires determine whether runners are safe or out at the other three bases.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51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7129" y="117245"/>
            <a:ext cx="4065537" cy="954107"/>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Basketball</a:t>
            </a:r>
            <a:endParaRPr lang="en-US" sz="3200" b="1"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(Composed of </a:t>
            </a:r>
            <a:r>
              <a:rPr lang="en-US" sz="2400" b="1" dirty="0" smtClean="0">
                <a:latin typeface="Times New Roman" panose="02020603050405020304" pitchFamily="18" charset="0"/>
                <a:cs typeface="Times New Roman" panose="02020603050405020304" pitchFamily="18" charset="0"/>
              </a:rPr>
              <a:t>basket</a:t>
            </a:r>
            <a:r>
              <a:rPr lang="en-US" sz="2400" dirty="0" smtClean="0">
                <a:latin typeface="Times New Roman" panose="02020603050405020304" pitchFamily="18" charset="0"/>
                <a:cs typeface="Times New Roman" panose="02020603050405020304" pitchFamily="18" charset="0"/>
              </a:rPr>
              <a:t> and </a:t>
            </a:r>
            <a:r>
              <a:rPr lang="en-US" sz="2400" b="1" dirty="0" smtClean="0">
                <a:latin typeface="Times New Roman" panose="02020603050405020304" pitchFamily="18" charset="0"/>
                <a:cs typeface="Times New Roman" panose="02020603050405020304" pitchFamily="18" charset="0"/>
              </a:rPr>
              <a:t>ball</a:t>
            </a:r>
            <a:r>
              <a:rPr lang="en-US"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535705" y="1071352"/>
            <a:ext cx="6418729" cy="5324535"/>
          </a:xfrm>
          <a:prstGeom prst="rect">
            <a:avLst/>
          </a:prstGeom>
        </p:spPr>
        <p:txBody>
          <a:bodyPr wrap="square">
            <a:spAutoFit/>
          </a:bodyPr>
          <a:lstStyle/>
          <a:p>
            <a:pPr marL="342900" lvl="0" indent="-342900" algn="just">
              <a:buFont typeface="Arial" panose="020B0604020202020204" pitchFamily="34" charset="0"/>
              <a:buChar char="•"/>
            </a:pPr>
            <a:endParaRPr lang="ru-RU" sz="16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game of </a:t>
            </a:r>
            <a:r>
              <a:rPr lang="en-US" b="1" dirty="0">
                <a:solidFill>
                  <a:prstClr val="black"/>
                </a:solidFill>
                <a:latin typeface="Times New Roman" panose="02020603050405020304" pitchFamily="18" charset="0"/>
                <a:cs typeface="Times New Roman" panose="02020603050405020304" pitchFamily="18" charset="0"/>
              </a:rPr>
              <a:t>basketball</a:t>
            </a:r>
            <a:r>
              <a:rPr lang="en-US" dirty="0">
                <a:solidFill>
                  <a:prstClr val="black"/>
                </a:solidFill>
                <a:latin typeface="Times New Roman" panose="02020603050405020304" pitchFamily="18" charset="0"/>
                <a:cs typeface="Times New Roman" panose="02020603050405020304" pitchFamily="18" charset="0"/>
              </a:rPr>
              <a:t> was fashioned from fragments of other games, seeking to eliminate flaws of rugby, </a:t>
            </a:r>
            <a:r>
              <a:rPr lang="en-US" dirty="0" smtClean="0">
                <a:solidFill>
                  <a:prstClr val="black"/>
                </a:solidFill>
                <a:latin typeface="Times New Roman" panose="02020603050405020304" pitchFamily="18" charset="0"/>
                <a:cs typeface="Times New Roman" panose="02020603050405020304" pitchFamily="18" charset="0"/>
              </a:rPr>
              <a:t>soccer.</a:t>
            </a:r>
            <a:r>
              <a:rPr lang="ru-RU" dirty="0" smtClean="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Basketball </a:t>
            </a:r>
            <a:r>
              <a:rPr lang="en-US" dirty="0">
                <a:solidFill>
                  <a:prstClr val="black"/>
                </a:solidFill>
                <a:latin typeface="Times New Roman" panose="02020603050405020304" pitchFamily="18" charset="0"/>
                <a:cs typeface="Times New Roman" panose="02020603050405020304" pitchFamily="18" charset="0"/>
              </a:rPr>
              <a:t>was first played in the United States. In fact, the first game was played at one training school, now called Springfield College.</a:t>
            </a:r>
          </a:p>
          <a:p>
            <a:pPr marL="342900" lvl="0" indent="-342900" algn="just">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Basketball </a:t>
            </a:r>
            <a:r>
              <a:rPr lang="en-US" dirty="0">
                <a:solidFill>
                  <a:prstClr val="black"/>
                </a:solidFill>
                <a:latin typeface="Times New Roman" panose="02020603050405020304" pitchFamily="18" charset="0"/>
                <a:cs typeface="Times New Roman" panose="02020603050405020304" pitchFamily="18" charset="0"/>
              </a:rPr>
              <a:t>is a simple game. The equipment used in the game is also very simple. In addition to the field itself, all that is needed for a game is a ball. The very first ball that was used was a soccer ball until 1894 when an actual «basketball» was invented. The basketball ball was slightly smaller, about 30 inches in diameter. The first baskets that were used, were two peach baskets hung from the balcony of the gymnasium</a:t>
            </a:r>
            <a:r>
              <a:rPr lang="en-US" dirty="0" smtClean="0">
                <a:solidFill>
                  <a:prstClr val="black"/>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dirty="0" smtClean="0">
                <a:solidFill>
                  <a:srgbClr val="000000"/>
                </a:solidFill>
                <a:latin typeface="Times New Roman" panose="02020603050405020304" pitchFamily="18" charset="0"/>
                <a:cs typeface="Times New Roman" panose="02020603050405020304" pitchFamily="18" charset="0"/>
              </a:rPr>
              <a:t>By </a:t>
            </a:r>
            <a:r>
              <a:rPr lang="en-US" dirty="0">
                <a:solidFill>
                  <a:srgbClr val="000000"/>
                </a:solidFill>
                <a:latin typeface="Times New Roman" panose="02020603050405020304" pitchFamily="18" charset="0"/>
                <a:cs typeface="Times New Roman" panose="02020603050405020304" pitchFamily="18" charset="0"/>
              </a:rPr>
              <a:t>1898, basketball leagues were starting to form in the United States. In 1898, professional basketball was being played. The league was called the National Basketball League (NBL). The National Basketball League was made up of four teams like New York, Philadelphia, Brooklyn and New Jersey</a:t>
            </a:r>
            <a:r>
              <a:rPr lang="en-US" dirty="0" smtClean="0">
                <a:solidFill>
                  <a:srgbClr val="000000"/>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At this time, basketball was increasing in popularity. Nowadays it is played by 176 nations.</a:t>
            </a:r>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385410" y="1439378"/>
            <a:ext cx="3630706" cy="2171701"/>
          </a:xfrm>
          <a:prstGeom prst="rect">
            <a:avLst/>
          </a:prstGeom>
        </p:spPr>
      </p:pic>
      <p:pic>
        <p:nvPicPr>
          <p:cNvPr id="6" name="Рисунок 5"/>
          <p:cNvPicPr>
            <a:picLocks noChangeAspect="1"/>
          </p:cNvPicPr>
          <p:nvPr/>
        </p:nvPicPr>
        <p:blipFill>
          <a:blip r:embed="rId3" cstate="print"/>
          <a:stretch>
            <a:fillRect/>
          </a:stretch>
        </p:blipFill>
        <p:spPr>
          <a:xfrm>
            <a:off x="1373053" y="3912191"/>
            <a:ext cx="3630706" cy="2285999"/>
          </a:xfrm>
          <a:prstGeom prst="rect">
            <a:avLst/>
          </a:prstGeom>
        </p:spPr>
      </p:pic>
    </p:spTree>
    <p:extLst>
      <p:ext uri="{BB962C8B-B14F-4D97-AF65-F5344CB8AC3E}">
        <p14:creationId xmlns:p14="http://schemas.microsoft.com/office/powerpoint/2010/main" val="2857722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8458" y="134471"/>
            <a:ext cx="9601200" cy="1485900"/>
          </a:xfrm>
        </p:spPr>
        <p:txBody>
          <a:bodyPr/>
          <a:lstStyle/>
          <a:p>
            <a:pPr algn="ctr"/>
            <a:r>
              <a:rPr lang="en-US" dirty="0"/>
              <a:t/>
            </a:r>
            <a:br>
              <a:rPr lang="en-US" dirty="0"/>
            </a:br>
            <a:r>
              <a:rPr lang="en-US" b="1" dirty="0" smtClean="0">
                <a:latin typeface="Times New Roman" panose="02020603050405020304" pitchFamily="18" charset="0"/>
                <a:cs typeface="Times New Roman" panose="02020603050405020304" pitchFamily="18" charset="0"/>
              </a:rPr>
              <a:t>Sports </a:t>
            </a:r>
            <a:r>
              <a:rPr lang="en-US" b="1" dirty="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raditions </a:t>
            </a:r>
            <a:r>
              <a:rPr lang="en-US" b="1" dirty="0">
                <a:latin typeface="Times New Roman" panose="02020603050405020304" pitchFamily="18" charset="0"/>
                <a:cs typeface="Times New Roman" panose="02020603050405020304" pitchFamily="18" charset="0"/>
              </a:rPr>
              <a:t>in Canada</a:t>
            </a:r>
            <a:endParaRPr lang="ru-RU"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2970709" y="2041203"/>
            <a:ext cx="6911787" cy="3648356"/>
          </a:xfrm>
          <a:prstGeom prst="rect">
            <a:avLst/>
          </a:prstGeom>
        </p:spPr>
      </p:pic>
    </p:spTree>
    <p:extLst>
      <p:ext uri="{BB962C8B-B14F-4D97-AF65-F5344CB8AC3E}">
        <p14:creationId xmlns:p14="http://schemas.microsoft.com/office/powerpoint/2010/main" val="709433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4594" y="182253"/>
            <a:ext cx="2212465" cy="646331"/>
          </a:xfrm>
          <a:prstGeom prst="rect">
            <a:avLst/>
          </a:prstGeom>
        </p:spPr>
        <p:txBody>
          <a:bodyPr wrap="none">
            <a:spAutoFit/>
          </a:bodyPr>
          <a:lstStyle/>
          <a:p>
            <a:pPr algn="just"/>
            <a:r>
              <a:rPr lang="en-US" sz="3600" b="1" dirty="0">
                <a:solidFill>
                  <a:srgbClr val="000000"/>
                </a:solidFill>
                <a:latin typeface="Times New Roman" panose="02020603050405020304" pitchFamily="18" charset="0"/>
                <a:cs typeface="Times New Roman" panose="02020603050405020304" pitchFamily="18" charset="0"/>
              </a:rPr>
              <a:t>Ice </a:t>
            </a:r>
            <a:r>
              <a:rPr lang="en-US" sz="3200" b="1" dirty="0">
                <a:solidFill>
                  <a:srgbClr val="000000"/>
                </a:solidFill>
                <a:latin typeface="Times New Roman" panose="02020603050405020304" pitchFamily="18" charset="0"/>
                <a:cs typeface="Times New Roman" panose="02020603050405020304" pitchFamily="18" charset="0"/>
              </a:rPr>
              <a:t>Hockey</a:t>
            </a:r>
            <a:endParaRPr lang="en-US" sz="3600" b="1" i="0" dirty="0">
              <a:solidFill>
                <a:srgbClr val="00000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885328" y="677371"/>
            <a:ext cx="5974978" cy="5909310"/>
          </a:xfrm>
          <a:prstGeom prst="rect">
            <a:avLst/>
          </a:prstGeom>
        </p:spPr>
        <p:txBody>
          <a:bodyPr wrap="square">
            <a:spAutoFit/>
          </a:bodyPr>
          <a:lstStyle/>
          <a:p>
            <a:pPr marL="342900" lvl="0" indent="-342900" algn="just">
              <a:buFont typeface="Arial" panose="020B0604020202020204" pitchFamily="34" charset="0"/>
              <a:buChar char="•"/>
            </a:pPr>
            <a:endParaRPr lang="ru-RU" b="1" dirty="0" smtClean="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Ice </a:t>
            </a:r>
            <a:r>
              <a:rPr lang="en-US" b="1" dirty="0">
                <a:latin typeface="Times New Roman" panose="02020603050405020304" pitchFamily="18" charset="0"/>
                <a:cs typeface="Times New Roman" panose="02020603050405020304" pitchFamily="18" charset="0"/>
              </a:rPr>
              <a:t>hockey </a:t>
            </a:r>
            <a:r>
              <a:rPr lang="en-US" dirty="0">
                <a:latin typeface="Times New Roman" panose="02020603050405020304" pitchFamily="18" charset="0"/>
                <a:cs typeface="Times New Roman" panose="02020603050405020304" pitchFamily="18" charset="0"/>
              </a:rPr>
              <a:t>is one of the most action-paced of sports, demanding skillful skating, expert stick-handling, and masterly puck control.</a:t>
            </a:r>
            <a:endParaRPr lang="ru-RU"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The game developed in the frozen expanses of North America, and a hundred years ago became the national winter sport of Canada. It also became very popular in the northern states of the United States, and later spread to Europe, Japan, and even to Australia.</a:t>
            </a:r>
            <a:endParaRPr lang="ru-RU"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Originally the leagues and national competitions in Canada were amateur. In 1917 the first professional league was formed, the National Hockey League (or NHL), with four clubs - Montreal Canadians, Montreal Wanderers, Ottawa Senators, and Toronto Arenas. Later clubs were formed in American cities, and the NHL spread to the United States. In 1972 a rival professional </a:t>
            </a:r>
            <a:r>
              <a:rPr lang="en-US" dirty="0" err="1">
                <a:solidFill>
                  <a:prstClr val="black"/>
                </a:solidFill>
                <a:latin typeface="Times New Roman" panose="02020603050405020304" pitchFamily="18" charset="0"/>
                <a:cs typeface="Times New Roman" panose="02020603050405020304" pitchFamily="18" charset="0"/>
              </a:rPr>
              <a:t>organisation</a:t>
            </a:r>
            <a:r>
              <a:rPr lang="en-US" dirty="0">
                <a:solidFill>
                  <a:prstClr val="black"/>
                </a:solidFill>
                <a:latin typeface="Times New Roman" panose="02020603050405020304" pitchFamily="18" charset="0"/>
                <a:cs typeface="Times New Roman" panose="02020603050405020304" pitchFamily="18" charset="0"/>
              </a:rPr>
              <a:t> was formed, the World Hockey Association (or WHA).</a:t>
            </a:r>
            <a:endParaRPr lang="ru-RU"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In 1893 Lord Stanley, the Governor-General of Canada, presented a silver trophy, the Stanley Cup to the winners and play-offs for the Stanley Cup began, which then became the symbol of professional hockey supremacy.</a:t>
            </a:r>
          </a:p>
        </p:txBody>
      </p:sp>
      <p:pic>
        <p:nvPicPr>
          <p:cNvPr id="4" name="Рисунок 3"/>
          <p:cNvPicPr>
            <a:picLocks noChangeAspect="1"/>
          </p:cNvPicPr>
          <p:nvPr/>
        </p:nvPicPr>
        <p:blipFill>
          <a:blip r:embed="rId2" cstate="print"/>
          <a:stretch>
            <a:fillRect/>
          </a:stretch>
        </p:blipFill>
        <p:spPr>
          <a:xfrm>
            <a:off x="1378346" y="1067335"/>
            <a:ext cx="4219633" cy="2370897"/>
          </a:xfrm>
          <a:prstGeom prst="rect">
            <a:avLst/>
          </a:prstGeom>
        </p:spPr>
      </p:pic>
      <p:pic>
        <p:nvPicPr>
          <p:cNvPr id="5" name="Рисунок 4"/>
          <p:cNvPicPr>
            <a:picLocks noChangeAspect="1"/>
          </p:cNvPicPr>
          <p:nvPr/>
        </p:nvPicPr>
        <p:blipFill>
          <a:blip r:embed="rId3" cstate="print"/>
          <a:stretch>
            <a:fillRect/>
          </a:stretch>
        </p:blipFill>
        <p:spPr>
          <a:xfrm>
            <a:off x="1341277" y="3936476"/>
            <a:ext cx="4219633" cy="2465026"/>
          </a:xfrm>
          <a:prstGeom prst="rect">
            <a:avLst/>
          </a:prstGeom>
        </p:spPr>
      </p:pic>
    </p:spTree>
    <p:extLst>
      <p:ext uri="{BB962C8B-B14F-4D97-AF65-F5344CB8AC3E}">
        <p14:creationId xmlns:p14="http://schemas.microsoft.com/office/powerpoint/2010/main" val="1109408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9048" y="202368"/>
            <a:ext cx="2785314" cy="584775"/>
          </a:xfrm>
          <a:prstGeom prst="rect">
            <a:avLst/>
          </a:prstGeom>
        </p:spPr>
        <p:txBody>
          <a:bodyPr wrap="none">
            <a:spAutoFit/>
          </a:bodyPr>
          <a:lstStyle/>
          <a:p>
            <a:r>
              <a:rPr lang="en-US" sz="3200" b="1" dirty="0" smtClean="0">
                <a:latin typeface="Times New Roman" pitchFamily="18" charset="0"/>
                <a:cs typeface="Times New Roman" pitchFamily="18" charset="0"/>
              </a:rPr>
              <a:t>Figure </a:t>
            </a:r>
            <a:r>
              <a:rPr lang="en-US" sz="3200" b="1" dirty="0">
                <a:latin typeface="Times New Roman" pitchFamily="18" charset="0"/>
                <a:cs typeface="Times New Roman" pitchFamily="18" charset="0"/>
              </a:rPr>
              <a:t>S</a:t>
            </a:r>
            <a:r>
              <a:rPr lang="en-US" sz="3200" b="1" dirty="0" smtClean="0">
                <a:latin typeface="Times New Roman" pitchFamily="18" charset="0"/>
                <a:cs typeface="Times New Roman" pitchFamily="18" charset="0"/>
              </a:rPr>
              <a:t>kating</a:t>
            </a:r>
            <a:endParaRPr lang="ru-RU" sz="3200" b="1" dirty="0">
              <a:latin typeface="Times New Roman" pitchFamily="18" charset="0"/>
              <a:cs typeface="Times New Roman" pitchFamily="18" charset="0"/>
            </a:endParaRPr>
          </a:p>
        </p:txBody>
      </p:sp>
      <p:pic>
        <p:nvPicPr>
          <p:cNvPr id="7" name="Рисунок 6"/>
          <p:cNvPicPr>
            <a:picLocks noChangeAspect="1"/>
          </p:cNvPicPr>
          <p:nvPr/>
        </p:nvPicPr>
        <p:blipFill>
          <a:blip r:embed="rId2" cstate="print"/>
          <a:stretch>
            <a:fillRect/>
          </a:stretch>
        </p:blipFill>
        <p:spPr>
          <a:xfrm>
            <a:off x="1369047" y="1068101"/>
            <a:ext cx="3954055" cy="2540453"/>
          </a:xfrm>
          <a:prstGeom prst="rect">
            <a:avLst/>
          </a:prstGeom>
        </p:spPr>
      </p:pic>
      <p:pic>
        <p:nvPicPr>
          <p:cNvPr id="8" name="Рисунок 7"/>
          <p:cNvPicPr>
            <a:picLocks noChangeAspect="1"/>
          </p:cNvPicPr>
          <p:nvPr/>
        </p:nvPicPr>
        <p:blipFill>
          <a:blip r:embed="rId3" cstate="print"/>
          <a:stretch>
            <a:fillRect/>
          </a:stretch>
        </p:blipFill>
        <p:spPr>
          <a:xfrm>
            <a:off x="1381403" y="3691802"/>
            <a:ext cx="3954055" cy="2780250"/>
          </a:xfrm>
          <a:prstGeom prst="rect">
            <a:avLst/>
          </a:prstGeom>
        </p:spPr>
      </p:pic>
      <p:sp>
        <p:nvSpPr>
          <p:cNvPr id="3" name="Прямоугольник 2"/>
          <p:cNvSpPr/>
          <p:nvPr/>
        </p:nvSpPr>
        <p:spPr>
          <a:xfrm>
            <a:off x="5710519" y="1018673"/>
            <a:ext cx="5961529" cy="5355312"/>
          </a:xfrm>
          <a:prstGeom prst="rect">
            <a:avLst/>
          </a:prstGeom>
        </p:spPr>
        <p:txBody>
          <a:bodyPr wrap="square">
            <a:spAutoFit/>
          </a:bodyPr>
          <a:lstStyle/>
          <a:p>
            <a:pPr marL="285750" indent="-285750" algn="just">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Figure </a:t>
            </a:r>
            <a:r>
              <a:rPr lang="en-US" b="1" dirty="0">
                <a:latin typeface="Times New Roman" panose="02020603050405020304" pitchFamily="18" charset="0"/>
                <a:cs typeface="Times New Roman" panose="02020603050405020304" pitchFamily="18" charset="0"/>
              </a:rPr>
              <a:t>skating </a:t>
            </a:r>
            <a:r>
              <a:rPr lang="en-US" dirty="0">
                <a:latin typeface="Times New Roman" panose="02020603050405020304" pitchFamily="18" charset="0"/>
                <a:cs typeface="Times New Roman" panose="02020603050405020304" pitchFamily="18" charset="0"/>
              </a:rPr>
              <a:t>is certainly a special kind of sports. It is famous for its artistic beauty. There are three types of figure skating: single skating, pair skating, and ice dancing. Of special significance are the so-called compulsory movements.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Marks are awarded for technical merit and for artistic impression. Judges give marks to each competitor individually and the winner in each part is the skater or pair or dance couple placed first by majority of judges.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Single scating consisits of: original programme that includes compulsory movements and free skating. As to pair skating, it consists of: an original programme and free skating. There are certain movements that are forbidden. For example, lifting is permitted only with the hands.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People often have their favorites and they watch every move of the competitors. They are strict about the compulsory programme movements. Scandals happen but very rarely because everyone is so attentive.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237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3647" y="726141"/>
            <a:ext cx="9601200" cy="1485900"/>
          </a:xfrm>
        </p:spPr>
        <p:txBody>
          <a:bodyPr/>
          <a:lstStyle/>
          <a:p>
            <a:pPr algn="ctr"/>
            <a:r>
              <a:rPr lang="ru-RU" dirty="0"/>
              <a:t> </a:t>
            </a:r>
            <a:r>
              <a:rPr lang="en-US" b="1" dirty="0" smtClean="0">
                <a:latin typeface="Times New Roman" panose="02020603050405020304" pitchFamily="18" charset="0"/>
                <a:cs typeface="Times New Roman" panose="02020603050405020304" pitchFamily="18" charset="0"/>
              </a:rPr>
              <a:t>Sports </a:t>
            </a:r>
            <a:r>
              <a:rPr lang="en-US" b="1" dirty="0">
                <a:latin typeface="Times New Roman" panose="02020603050405020304" pitchFamily="18" charset="0"/>
                <a:cs typeface="Times New Roman" panose="02020603050405020304" pitchFamily="18" charset="0"/>
              </a:rPr>
              <a:t>traditions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a:t>
            </a: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6521039" y="2360184"/>
            <a:ext cx="5154396" cy="2880000"/>
          </a:xfrm>
          <a:prstGeom prst="rect">
            <a:avLst/>
          </a:prstGeom>
        </p:spPr>
      </p:pic>
      <p:pic>
        <p:nvPicPr>
          <p:cNvPr id="3" name="Рисунок 2"/>
          <p:cNvPicPr>
            <a:picLocks noChangeAspect="1"/>
          </p:cNvPicPr>
          <p:nvPr/>
        </p:nvPicPr>
        <p:blipFill>
          <a:blip r:embed="rId3" cstate="print"/>
          <a:stretch>
            <a:fillRect/>
          </a:stretch>
        </p:blipFill>
        <p:spPr>
          <a:xfrm>
            <a:off x="1178097" y="2330900"/>
            <a:ext cx="5154396" cy="2880000"/>
          </a:xfrm>
          <a:prstGeom prst="rect">
            <a:avLst/>
          </a:prstGeom>
        </p:spPr>
      </p:pic>
      <p:sp>
        <p:nvSpPr>
          <p:cNvPr id="8" name="Прямоугольник 7"/>
          <p:cNvSpPr/>
          <p:nvPr/>
        </p:nvSpPr>
        <p:spPr>
          <a:xfrm>
            <a:off x="8723871" y="5522259"/>
            <a:ext cx="1206840" cy="400110"/>
          </a:xfrm>
          <a:prstGeom prst="rect">
            <a:avLst/>
          </a:prstGeom>
        </p:spPr>
        <p:txBody>
          <a:bodyPr wrap="square">
            <a:spAutoFit/>
          </a:bodyPr>
          <a:lstStyle/>
          <a:p>
            <a:pPr lvl="0"/>
            <a:r>
              <a:rPr lang="en-US" sz="2000" b="1" dirty="0" smtClean="0">
                <a:solidFill>
                  <a:prstClr val="black"/>
                </a:solidFill>
                <a:latin typeface="Times New Roman" panose="02020603050405020304" pitchFamily="18" charset="0"/>
                <a:cs typeface="Times New Roman" panose="02020603050405020304" pitchFamily="18" charset="0"/>
              </a:rPr>
              <a:t>Australia</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772491" y="5590550"/>
            <a:ext cx="1696298" cy="400110"/>
          </a:xfrm>
          <a:prstGeom prst="rect">
            <a:avLst/>
          </a:prstGeom>
        </p:spPr>
        <p:txBody>
          <a:bodyPr wrap="none">
            <a:spAutoFit/>
          </a:bodyPr>
          <a:lstStyle/>
          <a:p>
            <a:pPr lvl="0"/>
            <a:r>
              <a:rPr lang="en-US" sz="2000" b="1" dirty="0" smtClean="0">
                <a:solidFill>
                  <a:prstClr val="black"/>
                </a:solidFill>
                <a:latin typeface="Times New Roman" panose="02020603050405020304" pitchFamily="18" charset="0"/>
                <a:cs typeface="Times New Roman" panose="02020603050405020304" pitchFamily="18" charset="0"/>
              </a:rPr>
              <a:t>New Zealand </a:t>
            </a:r>
            <a:endParaRPr lang="ru-RU"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960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6895" y="944887"/>
            <a:ext cx="8054706" cy="2123658"/>
          </a:xfrm>
          <a:prstGeom prst="rect">
            <a:avLst/>
          </a:prstGeom>
        </p:spPr>
        <p:txBody>
          <a:bodyPr wrap="none">
            <a:spAutoFit/>
          </a:bodyPr>
          <a:lstStyle/>
          <a:p>
            <a:pPr algn="ctr"/>
            <a:r>
              <a:rPr lang="en-US" sz="4400" b="1" dirty="0" smtClean="0">
                <a:latin typeface="Times New Roman" panose="02020603050405020304" pitchFamily="18" charset="0"/>
                <a:cs typeface="Times New Roman" panose="02020603050405020304" pitchFamily="18" charset="0"/>
              </a:rPr>
              <a:t>     Australia and</a:t>
            </a:r>
            <a:r>
              <a:rPr lang="ru-RU" sz="4400" b="1" dirty="0" smtClean="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New Zealand    </a:t>
            </a:r>
          </a:p>
          <a:p>
            <a:pPr algn="ctr"/>
            <a:r>
              <a:rPr lang="en-US" sz="4400" b="1" dirty="0" smtClean="0">
                <a:latin typeface="Times New Roman" panose="02020603050405020304" pitchFamily="18" charset="0"/>
                <a:cs typeface="Times New Roman" panose="02020603050405020304" pitchFamily="18" charset="0"/>
              </a:rPr>
              <a:t>  Two Water Sports States</a:t>
            </a:r>
          </a:p>
          <a:p>
            <a:pPr algn="ctr"/>
            <a:r>
              <a:rPr lang="en-US" sz="4400" b="1" dirty="0" smtClean="0">
                <a:latin typeface="Times New Roman" panose="02020603050405020304" pitchFamily="18" charset="0"/>
                <a:cs typeface="Times New Roman" panose="02020603050405020304" pitchFamily="18" charset="0"/>
              </a:rPr>
              <a:t>  in OCEANIA</a:t>
            </a:r>
            <a:endParaRPr lang="en-US" sz="44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cstate="print"/>
          <a:stretch>
            <a:fillRect/>
          </a:stretch>
        </p:blipFill>
        <p:spPr>
          <a:xfrm>
            <a:off x="1483536" y="3345225"/>
            <a:ext cx="4522924" cy="2736000"/>
          </a:xfrm>
          <a:prstGeom prst="rect">
            <a:avLst/>
          </a:prstGeom>
        </p:spPr>
      </p:pic>
      <p:pic>
        <p:nvPicPr>
          <p:cNvPr id="11" name="Рисунок 10"/>
          <p:cNvPicPr>
            <a:picLocks noChangeAspect="1"/>
          </p:cNvPicPr>
          <p:nvPr/>
        </p:nvPicPr>
        <p:blipFill>
          <a:blip r:embed="rId3" cstate="print"/>
          <a:stretch>
            <a:fillRect/>
          </a:stretch>
        </p:blipFill>
        <p:spPr>
          <a:xfrm>
            <a:off x="6794762" y="3382296"/>
            <a:ext cx="4522924" cy="2736000"/>
          </a:xfrm>
          <a:prstGeom prst="rect">
            <a:avLst/>
          </a:prstGeom>
        </p:spPr>
      </p:pic>
    </p:spTree>
    <p:extLst>
      <p:ext uri="{BB962C8B-B14F-4D97-AF65-F5344CB8AC3E}">
        <p14:creationId xmlns:p14="http://schemas.microsoft.com/office/powerpoint/2010/main" val="3764331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21506" y="1462624"/>
            <a:ext cx="4979894" cy="4801314"/>
          </a:xfrm>
          <a:prstGeom prst="rect">
            <a:avLst/>
          </a:prstGeom>
        </p:spPr>
        <p:txBody>
          <a:bodyPr wrap="square">
            <a:spAutoFit/>
          </a:bodyPr>
          <a:lstStyle/>
          <a:p>
            <a:pPr marL="285750" indent="-285750" algn="just">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New Zealand  </a:t>
            </a:r>
            <a:r>
              <a:rPr lang="en-US" dirty="0" smtClean="0">
                <a:latin typeface="Times New Roman" panose="02020603050405020304" pitchFamily="18" charset="0"/>
                <a:cs typeface="Times New Roman" panose="02020603050405020304" pitchFamily="18" charset="0"/>
              </a:rPr>
              <a:t>is an island country located  in the southwest of the Pacific Ocean. It is therefore quite predictable that water activities  such as swimming, diving, surfing, windsurfing and water skiing are very popular with New Zealanders.</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However, sailing takes a special place among all of the water sports activities. The world-famous New Zealand city of Auckland </a:t>
            </a:r>
            <a:r>
              <a:rPr lang="en-US" dirty="0">
                <a:latin typeface="Times New Roman" panose="02020603050405020304" pitchFamily="18" charset="0"/>
                <a:cs typeface="Times New Roman" panose="02020603050405020304" pitchFamily="18" charset="0"/>
              </a:rPr>
              <a:t>alone has around 30 ocean beaches and over 10 harbor beaches</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of Auckland's nicknames, the "City of Sails", is derived from the popularity of sailing in the region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135,000 yachts and launches are registered in Auckland, and around 60,500 of the country's 149,900 registered yachtsmen are from </a:t>
            </a:r>
            <a:r>
              <a:rPr lang="en-US" dirty="0" smtClean="0">
                <a:latin typeface="Times New Roman" panose="02020603050405020304" pitchFamily="18" charset="0"/>
                <a:cs typeface="Times New Roman" panose="02020603050405020304" pitchFamily="18" charset="0"/>
              </a:rPr>
              <a:t>Auckland, with </a:t>
            </a:r>
            <a:r>
              <a:rPr lang="en-US" dirty="0">
                <a:latin typeface="Times New Roman" panose="02020603050405020304" pitchFamily="18" charset="0"/>
                <a:cs typeface="Times New Roman" panose="02020603050405020304" pitchFamily="18" charset="0"/>
              </a:rPr>
              <a:t>about one in three Auckland households owning a </a:t>
            </a:r>
            <a:r>
              <a:rPr lang="en-US" dirty="0" smtClean="0">
                <a:latin typeface="Times New Roman" panose="02020603050405020304" pitchFamily="18" charset="0"/>
                <a:cs typeface="Times New Roman" panose="02020603050405020304" pitchFamily="18" charset="0"/>
              </a:rPr>
              <a:t>boat.</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627458" y="1476804"/>
            <a:ext cx="3550024" cy="2358153"/>
          </a:xfrm>
          <a:prstGeom prst="rect">
            <a:avLst/>
          </a:prstGeom>
        </p:spPr>
      </p:pic>
      <p:pic>
        <p:nvPicPr>
          <p:cNvPr id="6" name="Рисунок 5"/>
          <p:cNvPicPr>
            <a:picLocks noChangeAspect="1"/>
          </p:cNvPicPr>
          <p:nvPr/>
        </p:nvPicPr>
        <p:blipFill>
          <a:blip r:embed="rId3" cstate="print"/>
          <a:stretch>
            <a:fillRect/>
          </a:stretch>
        </p:blipFill>
        <p:spPr>
          <a:xfrm>
            <a:off x="1528604" y="3861657"/>
            <a:ext cx="3694982" cy="2358153"/>
          </a:xfrm>
          <a:prstGeom prst="rect">
            <a:avLst/>
          </a:prstGeom>
        </p:spPr>
      </p:pic>
      <p:sp>
        <p:nvSpPr>
          <p:cNvPr id="7" name="Прямоугольник 6"/>
          <p:cNvSpPr/>
          <p:nvPr/>
        </p:nvSpPr>
        <p:spPr>
          <a:xfrm>
            <a:off x="1576555" y="598857"/>
            <a:ext cx="4288353"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Sports in </a:t>
            </a:r>
            <a:r>
              <a:rPr lang="en-US" sz="3200" b="1" dirty="0">
                <a:latin typeface="Times New Roman" panose="02020603050405020304" pitchFamily="18" charset="0"/>
                <a:cs typeface="Times New Roman" panose="02020603050405020304" pitchFamily="18" charset="0"/>
              </a:rPr>
              <a:t>New Zealand</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469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0098" y="462263"/>
            <a:ext cx="4195628" cy="584775"/>
          </a:xfrm>
          <a:prstGeom prst="rect">
            <a:avLst/>
          </a:prstGeom>
        </p:spPr>
        <p:txBody>
          <a:bodyPr wrap="square">
            <a:spAutoFit/>
          </a:bodyPr>
          <a:lstStyle/>
          <a:p>
            <a:r>
              <a:rPr lang="en-US" sz="3200" b="1" dirty="0" smtClean="0">
                <a:latin typeface="Times New Roman" pitchFamily="18" charset="0"/>
                <a:cs typeface="Times New Roman" pitchFamily="18" charset="0"/>
              </a:rPr>
              <a:t>Sports in Australia</a:t>
            </a:r>
            <a:endParaRPr lang="ru-RU" sz="3200" b="1" dirty="0">
              <a:latin typeface="Times New Roman" pitchFamily="18" charset="0"/>
              <a:cs typeface="Times New Roman" pitchFamily="18" charset="0"/>
            </a:endParaRPr>
          </a:p>
        </p:txBody>
      </p:sp>
      <p:sp>
        <p:nvSpPr>
          <p:cNvPr id="3" name="Прямоугольник 2"/>
          <p:cNvSpPr/>
          <p:nvPr/>
        </p:nvSpPr>
        <p:spPr>
          <a:xfrm>
            <a:off x="6158752" y="1047038"/>
            <a:ext cx="4908177" cy="5078313"/>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Sport plays an important role in the lives of Australians. In most cases, Australians prefer swimming, </a:t>
            </a:r>
            <a:r>
              <a:rPr lang="en-US" dirty="0" smtClean="0">
                <a:latin typeface="Times New Roman" panose="02020603050405020304" pitchFamily="18" charset="0"/>
                <a:cs typeface="Times New Roman" panose="02020603050405020304" pitchFamily="18" charset="0"/>
              </a:rPr>
              <a:t>diving, soccer</a:t>
            </a:r>
            <a:r>
              <a:rPr lang="en-US" dirty="0">
                <a:latin typeface="Times New Roman" panose="02020603050405020304" pitchFamily="18" charset="0"/>
                <a:cs typeface="Times New Roman" panose="02020603050405020304" pitchFamily="18" charset="0"/>
              </a:rPr>
              <a:t>, cricket and netball. </a:t>
            </a:r>
            <a:r>
              <a:rPr lang="en-US" b="1" dirty="0">
                <a:latin typeface="Times New Roman" panose="02020603050405020304" pitchFamily="18" charset="0"/>
                <a:cs typeface="Times New Roman" panose="02020603050405020304" pitchFamily="18" charset="0"/>
              </a:rPr>
              <a:t>Swimming </a:t>
            </a:r>
            <a:r>
              <a:rPr lang="en-US" dirty="0">
                <a:latin typeface="Times New Roman" panose="02020603050405020304" pitchFamily="18" charset="0"/>
                <a:cs typeface="Times New Roman" panose="02020603050405020304" pitchFamily="18" charset="0"/>
              </a:rPr>
              <a:t>is probably the most common activity among youth, with about 50% of the country’s pre-teens taking </a:t>
            </a:r>
            <a:r>
              <a:rPr lang="en-US" dirty="0" smtClean="0">
                <a:latin typeface="Times New Roman" panose="02020603050405020304" pitchFamily="18" charset="0"/>
                <a:cs typeface="Times New Roman" panose="02020603050405020304" pitchFamily="18" charset="0"/>
              </a:rPr>
              <a:t>part</a:t>
            </a:r>
            <a:r>
              <a:rPr lang="ru-RU"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Children are encouraged to swim at an early age, so they usually take swimming classes while in primary school.</a:t>
            </a:r>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Water </a:t>
            </a:r>
            <a:r>
              <a:rPr lang="en-US" dirty="0">
                <a:latin typeface="Times New Roman" panose="02020603050405020304" pitchFamily="18" charset="0"/>
                <a:cs typeface="Times New Roman" panose="02020603050405020304" pitchFamily="18" charset="0"/>
              </a:rPr>
              <a:t>sports are especially popular because so many people live near to the sea and in 10 per cent of Australian gardens there is a swimming pool</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Almost everyone learns to swim, and Australia has had some great swimmers. The most recent was Ian Thorpe, who began swimming for Australia at the age of fourteen, and later won six Olympic gold medals.</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469525" y="3659416"/>
            <a:ext cx="3676337" cy="2205317"/>
          </a:xfrm>
          <a:prstGeom prst="rect">
            <a:avLst/>
          </a:prstGeom>
        </p:spPr>
      </p:pic>
      <p:pic>
        <p:nvPicPr>
          <p:cNvPr id="9" name="Рисунок 8"/>
          <p:cNvPicPr>
            <a:picLocks noChangeAspect="1"/>
          </p:cNvPicPr>
          <p:nvPr/>
        </p:nvPicPr>
        <p:blipFill>
          <a:blip r:embed="rId3" cstate="print"/>
          <a:stretch>
            <a:fillRect/>
          </a:stretch>
        </p:blipFill>
        <p:spPr>
          <a:xfrm>
            <a:off x="1506597" y="1281104"/>
            <a:ext cx="3676337" cy="2259103"/>
          </a:xfrm>
          <a:prstGeom prst="rect">
            <a:avLst/>
          </a:prstGeom>
        </p:spPr>
      </p:pic>
    </p:spTree>
    <p:extLst>
      <p:ext uri="{BB962C8B-B14F-4D97-AF65-F5344CB8AC3E}">
        <p14:creationId xmlns:p14="http://schemas.microsoft.com/office/powerpoint/2010/main" val="2772718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3613" y="2259104"/>
            <a:ext cx="9493623" cy="2904565"/>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Countries of the language being studied  -yesterday</a:t>
            </a:r>
            <a:r>
              <a:rPr lang="en-US" sz="3600" b="1" dirty="0">
                <a:latin typeface="Times New Roman" panose="02020603050405020304" pitchFamily="18" charset="0"/>
                <a:cs typeface="Times New Roman" panose="02020603050405020304" pitchFamily="18" charset="0"/>
              </a:rPr>
              <a:t>, today, </a:t>
            </a:r>
            <a:r>
              <a:rPr lang="en-US" sz="3600" b="1" dirty="0" smtClean="0">
                <a:latin typeface="Times New Roman" panose="02020603050405020304" pitchFamily="18" charset="0"/>
                <a:cs typeface="Times New Roman" panose="02020603050405020304" pitchFamily="18" charset="0"/>
              </a:rPr>
              <a:t>tomorrow</a:t>
            </a:r>
            <a:r>
              <a:rPr lang="ru-RU" sz="3600" dirty="0" smtClean="0">
                <a:latin typeface="Calibri" panose="020F0502020204030204" pitchFamily="34" charset="0"/>
              </a:rPr>
              <a:t/>
            </a:r>
            <a:br>
              <a:rPr lang="ru-RU" sz="3600" dirty="0" smtClean="0">
                <a:latin typeface="Calibri" panose="020F0502020204030204" pitchFamily="34"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Sports traditions in the countries of </a:t>
            </a:r>
            <a:r>
              <a:rPr lang="en-US" sz="3200" b="1" dirty="0" smtClean="0">
                <a:latin typeface="Times New Roman" panose="02020603050405020304" pitchFamily="18" charset="0"/>
                <a:cs typeface="Times New Roman" panose="02020603050405020304" pitchFamily="18" charset="0"/>
              </a:rPr>
              <a:t>the</a:t>
            </a:r>
            <a:r>
              <a:rPr lang="ru-RU"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studied language</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235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7025" y="739587"/>
            <a:ext cx="8417859" cy="5190565"/>
          </a:xfrm>
        </p:spPr>
        <p:txBody>
          <a:bodyPr>
            <a:normAutofit fontScale="90000"/>
          </a:bodyPr>
          <a:lstStyle/>
          <a:p>
            <a:pPr marL="174625" indent="2784475">
              <a:lnSpc>
                <a:spcPct val="100000"/>
              </a:lnSpc>
            </a:pPr>
            <a:r>
              <a:rPr lang="en-US" sz="3600" b="1" dirty="0" smtClean="0">
                <a:latin typeface="Times New Roman" pitchFamily="18" charset="0"/>
                <a:cs typeface="Times New Roman" pitchFamily="18" charset="0"/>
              </a:rPr>
              <a:t>Conclusion</a:t>
            </a:r>
            <a:r>
              <a:rPr lang="en-US" sz="4900" dirty="0" smtClean="0">
                <a:latin typeface="Times New Roman" pitchFamily="18" charset="0"/>
                <a:cs typeface="Times New Roman" pitchFamily="18" charset="0"/>
              </a:rPr>
              <a:t/>
            </a:r>
            <a:br>
              <a:rPr lang="en-US" sz="49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When working on the topic, I reviewed and studied  much different information.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 also learned that games such as </a:t>
            </a:r>
            <a:r>
              <a:rPr lang="en-US" sz="2000" b="1" dirty="0" smtClean="0">
                <a:latin typeface="Times New Roman" pitchFamily="18" charset="0"/>
                <a:cs typeface="Times New Roman" pitchFamily="18" charset="0"/>
              </a:rPr>
              <a:t>rugby</a:t>
            </a:r>
            <a:r>
              <a:rPr lang="en-US" sz="2000" dirty="0" smtClean="0">
                <a:latin typeface="Times New Roman" pitchFamily="18" charset="0"/>
                <a:cs typeface="Times New Roman" pitchFamily="18" charset="0"/>
              </a:rPr>
              <a:t> and </a:t>
            </a:r>
            <a:r>
              <a:rPr lang="en-US" sz="2000" b="1" dirty="0" smtClean="0">
                <a:latin typeface="Times New Roman" pitchFamily="18" charset="0"/>
                <a:cs typeface="Times New Roman" pitchFamily="18" charset="0"/>
              </a:rPr>
              <a:t>American football </a:t>
            </a:r>
            <a:r>
              <a:rPr lang="en-US" sz="2000" dirty="0" smtClean="0">
                <a:latin typeface="Times New Roman" pitchFamily="18" charset="0"/>
                <a:cs typeface="Times New Roman" pitchFamily="18" charset="0"/>
              </a:rPr>
              <a:t>originated from English football.</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My examination  of  the rules of  </a:t>
            </a:r>
            <a:r>
              <a:rPr lang="en-US" sz="2000" b="1" dirty="0" smtClean="0">
                <a:latin typeface="Times New Roman" pitchFamily="18" charset="0"/>
                <a:cs typeface="Times New Roman" pitchFamily="18" charset="0"/>
              </a:rPr>
              <a:t>English football</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cricket</a:t>
            </a:r>
            <a:r>
              <a:rPr lang="en-US" sz="2000" dirty="0" smtClean="0">
                <a:latin typeface="Times New Roman" pitchFamily="18" charset="0"/>
                <a:cs typeface="Times New Roman" pitchFamily="18" charset="0"/>
              </a:rPr>
              <a:t> and </a:t>
            </a:r>
            <a:r>
              <a:rPr lang="en-US" sz="2000" b="1" dirty="0" smtClean="0">
                <a:latin typeface="Times New Roman" pitchFamily="18" charset="0"/>
                <a:cs typeface="Times New Roman" pitchFamily="18" charset="0"/>
              </a:rPr>
              <a:t>baseball</a:t>
            </a:r>
            <a:r>
              <a:rPr lang="en-US" sz="2000" dirty="0" smtClean="0">
                <a:latin typeface="Times New Roman" pitchFamily="18" charset="0"/>
                <a:cs typeface="Times New Roman" pitchFamily="18" charset="0"/>
              </a:rPr>
              <a:t> let me come to the conclusion that the games of cricket and baseball are in general similar sports activities.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In the study of the issue I have concluded that people from English-speaking countries are great sports lovers. In the Olympics they are usually awarded many  gold medals. The great swimmer Ian Thorp from Australia is one of  them.</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As for me, I play volleyball and take swimming classes. Doing these sports activities helps me build my character.</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 think if you understand the importance of good health and fitness and you work out  hard every day, you can become a man of discipline.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In addition, we all know that </a:t>
            </a:r>
            <a:r>
              <a:rPr lang="en-US" sz="2000" b="1" dirty="0" smtClean="0">
                <a:latin typeface="Times New Roman" pitchFamily="18" charset="0"/>
                <a:cs typeface="Times New Roman" pitchFamily="18" charset="0"/>
              </a:rPr>
              <a:t>a healthy mind lives in a healthy body</a:t>
            </a:r>
            <a:r>
              <a:rPr lang="en-US" sz="2000" dirty="0" smtClean="0">
                <a:latin typeface="Times New Roman" pitchFamily="18" charset="0"/>
                <a:cs typeface="Times New Roman" pitchFamily="18" charset="0"/>
              </a:rPr>
              <a:t>, that is why so many people are engaged in exercising and sports.</a:t>
            </a:r>
            <a:br>
              <a:rPr lang="en-US" sz="2000" dirty="0" smtClean="0">
                <a:latin typeface="Times New Roman" pitchFamily="18" charset="0"/>
                <a:cs typeface="Times New Roman" pitchFamily="18" charset="0"/>
              </a:rPr>
            </a:br>
            <a:endParaRPr lang="ru-RU"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8000" dirty="0" smtClean="0">
                <a:latin typeface="Times New Roman" pitchFamily="18" charset="0"/>
                <a:cs typeface="Times New Roman" pitchFamily="18" charset="0"/>
              </a:rPr>
              <a:t/>
            </a:r>
            <a:br>
              <a:rPr lang="ru-RU" sz="8000" dirty="0" smtClean="0">
                <a:latin typeface="Times New Roman" pitchFamily="18" charset="0"/>
                <a:cs typeface="Times New Roman" pitchFamily="18" charset="0"/>
              </a:rPr>
            </a:br>
            <a:r>
              <a:rPr lang="ru-RU" sz="8000" dirty="0" smtClean="0">
                <a:latin typeface="Times New Roman" pitchFamily="18" charset="0"/>
                <a:cs typeface="Times New Roman" pitchFamily="18" charset="0"/>
              </a:rPr>
              <a:t/>
            </a:r>
            <a:br>
              <a:rPr lang="ru-RU" sz="8000"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Thank you very much for your attention!</a:t>
            </a:r>
            <a:endParaRPr lang="ru-RU"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510988"/>
          </a:xfrm>
        </p:spPr>
        <p:txBody>
          <a:bodyPr>
            <a:noAutofit/>
          </a:bodyPr>
          <a:lstStyle/>
          <a:p>
            <a:pPr algn="ctr"/>
            <a:r>
              <a:rPr lang="ru-RU" b="1" smtClean="0">
                <a:latin typeface="Times New Roman" panose="02020603050405020304" pitchFamily="18" charset="0"/>
                <a:cs typeface="Times New Roman" panose="02020603050405020304" pitchFamily="18" charset="0"/>
              </a:rPr>
              <a:t>Источники информации</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28482" y="1653553"/>
            <a:ext cx="8556812" cy="4524315"/>
          </a:xfrm>
          <a:prstGeom prst="rect">
            <a:avLst/>
          </a:prstGeom>
        </p:spPr>
        <p:txBody>
          <a:bodyPr wrap="square">
            <a:spAutoFit/>
          </a:bodyPr>
          <a:lstStyle/>
          <a:p>
            <a:pPr marL="342900" indent="-342900">
              <a:buFont typeface="+mj-lt"/>
              <a:buAutoNum type="arabicPeriod"/>
            </a:pPr>
            <a:endParaRPr lang="en-US" dirty="0" smtClean="0">
              <a:hlinkClick r:id="rId2"/>
            </a:endParaRPr>
          </a:p>
          <a:p>
            <a:pPr marL="342900" indent="-342900">
              <a:buFont typeface="+mj-lt"/>
              <a:buAutoNum type="arabicPeriod"/>
            </a:pPr>
            <a:r>
              <a:rPr lang="en-US" dirty="0" smtClean="0">
                <a:hlinkClick r:id="rId2"/>
              </a:rPr>
              <a:t>https://multiurok.ru/files/sportivnyie-traditsii-vielikobritanii.html</a:t>
            </a:r>
            <a:endParaRPr lang="ru-RU" dirty="0" smtClean="0"/>
          </a:p>
          <a:p>
            <a:pPr marL="342900" indent="-342900">
              <a:buFont typeface="+mj-lt"/>
              <a:buAutoNum type="arabicPeriod"/>
            </a:pPr>
            <a:r>
              <a:rPr lang="en-US" dirty="0">
                <a:hlinkClick r:id="rId3"/>
              </a:rPr>
              <a:t>http://</a:t>
            </a:r>
            <a:r>
              <a:rPr lang="en-US" dirty="0" smtClean="0">
                <a:hlinkClick r:id="rId3"/>
              </a:rPr>
              <a:t>www.learnenglishbest.com/topic-ice-hockey.html</a:t>
            </a:r>
            <a:endParaRPr lang="ru-RU" dirty="0" smtClean="0"/>
          </a:p>
          <a:p>
            <a:pPr marL="342900" indent="-342900">
              <a:buFont typeface="+mj-lt"/>
              <a:buAutoNum type="arabicPeriod"/>
            </a:pPr>
            <a:r>
              <a:rPr lang="en-US" dirty="0">
                <a:hlinkClick r:id="rId4"/>
              </a:rPr>
              <a:t>https://</a:t>
            </a:r>
            <a:r>
              <a:rPr lang="en-US" dirty="0" smtClean="0">
                <a:hlinkClick r:id="rId4"/>
              </a:rPr>
              <a:t>may.alleng.org/engl-top/366.htm</a:t>
            </a:r>
            <a:endParaRPr lang="ru-RU" dirty="0" smtClean="0"/>
          </a:p>
          <a:p>
            <a:pPr marL="342900" indent="-342900">
              <a:buFont typeface="+mj-lt"/>
              <a:buAutoNum type="arabicPeriod"/>
            </a:pPr>
            <a:r>
              <a:rPr lang="en-US" dirty="0">
                <a:hlinkClick r:id="rId5"/>
              </a:rPr>
              <a:t>https://</a:t>
            </a:r>
            <a:r>
              <a:rPr lang="en-US" dirty="0" smtClean="0">
                <a:hlinkClick r:id="rId5"/>
              </a:rPr>
              <a:t>online-teacher.ru/study/sport-in-australia</a:t>
            </a:r>
            <a:endParaRPr lang="ru-RU" dirty="0" smtClean="0"/>
          </a:p>
          <a:p>
            <a:pPr marL="342900" indent="-342900">
              <a:buFont typeface="+mj-lt"/>
              <a:buAutoNum type="arabicPeriod"/>
            </a:pPr>
            <a:r>
              <a:rPr lang="en-US" dirty="0">
                <a:hlinkClick r:id="rId6"/>
              </a:rPr>
              <a:t>https://</a:t>
            </a:r>
            <a:r>
              <a:rPr lang="en-US" dirty="0" smtClean="0">
                <a:hlinkClick r:id="rId6"/>
              </a:rPr>
              <a:t>s-english.ru/topics/klass-11/figure-skating</a:t>
            </a:r>
            <a:endParaRPr lang="en-US" dirty="0" smtClean="0"/>
          </a:p>
          <a:p>
            <a:pPr marL="342900" indent="-342900">
              <a:buFont typeface="+mj-lt"/>
              <a:buAutoNum type="arabicPeriod"/>
            </a:pPr>
            <a:r>
              <a:rPr lang="en-US" dirty="0">
                <a:hlinkClick r:id="rId7"/>
              </a:rPr>
              <a:t>http://tooday.ru/?</a:t>
            </a:r>
            <a:r>
              <a:rPr lang="en-US" dirty="0" smtClean="0">
                <a:hlinkClick r:id="rId7"/>
              </a:rPr>
              <a:t>l=eng&amp;r=8&amp;t=tennis-tennis-81</a:t>
            </a:r>
            <a:endParaRPr lang="ru-RU" dirty="0" smtClean="0"/>
          </a:p>
          <a:p>
            <a:pPr marL="342900" indent="-342900">
              <a:buFont typeface="+mj-lt"/>
              <a:buAutoNum type="arabicPeriod"/>
            </a:pPr>
            <a:r>
              <a:rPr lang="en-US" dirty="0">
                <a:hlinkClick r:id="rId8"/>
              </a:rPr>
              <a:t>http://www.correctenglish.ru/reading/topics/golf</a:t>
            </a:r>
            <a:r>
              <a:rPr lang="en-US" dirty="0" smtClean="0">
                <a:hlinkClick r:id="rId8"/>
              </a:rPr>
              <a:t>/</a:t>
            </a:r>
            <a:endParaRPr lang="en-US" dirty="0" smtClean="0"/>
          </a:p>
          <a:p>
            <a:pPr marL="342900" indent="-342900">
              <a:buFont typeface="+mj-lt"/>
              <a:buAutoNum type="arabicPeriod"/>
            </a:pPr>
            <a:r>
              <a:rPr lang="en-US" dirty="0">
                <a:hlinkClick r:id="rId9"/>
              </a:rPr>
              <a:t>http://www.esuhorses.com/razvitie-konnogo-sporta-kanady-ot-aborigenov-do-segodnya</a:t>
            </a:r>
            <a:r>
              <a:rPr lang="en-US" dirty="0" smtClean="0">
                <a:hlinkClick r:id="rId9"/>
              </a:rPr>
              <a:t>/</a:t>
            </a:r>
            <a:endParaRPr lang="ru-RU" dirty="0" smtClean="0"/>
          </a:p>
          <a:p>
            <a:pPr marL="342900" indent="-342900">
              <a:buFont typeface="+mj-lt"/>
              <a:buAutoNum type="arabicPeriod"/>
            </a:pPr>
            <a:r>
              <a:rPr lang="en-US" dirty="0">
                <a:hlinkClick r:id="rId10"/>
              </a:rPr>
              <a:t>https://</a:t>
            </a:r>
            <a:r>
              <a:rPr lang="en-US" dirty="0" smtClean="0">
                <a:hlinkClick r:id="rId10"/>
              </a:rPr>
              <a:t>en.wikipedia.org/wiki/Auckland</a:t>
            </a:r>
            <a:endParaRPr lang="ru-RU" dirty="0" smtClean="0"/>
          </a:p>
          <a:p>
            <a:pPr marL="342900" indent="-342900">
              <a:buFont typeface="+mj-lt"/>
              <a:buAutoNum type="arabicPeriod"/>
            </a:pPr>
            <a:endParaRPr lang="en-US" dirty="0" smtClean="0"/>
          </a:p>
          <a:p>
            <a:pPr marL="342900" indent="-342900">
              <a:buFont typeface="+mj-lt"/>
              <a:buAutoNum type="arabicPeriod"/>
            </a:pPr>
            <a:endParaRPr lang="ru-RU" dirty="0" smtClean="0"/>
          </a:p>
          <a:p>
            <a:pPr marL="342900" indent="-342900">
              <a:buFont typeface="+mj-lt"/>
              <a:buAutoNum type="arabicPeriod"/>
            </a:pPr>
            <a:endParaRPr lang="en-US" dirty="0" smtClean="0"/>
          </a:p>
          <a:p>
            <a:pPr marL="342900" indent="-342900">
              <a:buFont typeface="+mj-lt"/>
              <a:buAutoNum type="arabicPeriod"/>
            </a:pPr>
            <a:endParaRPr lang="ru-RU" dirty="0" smtClean="0"/>
          </a:p>
          <a:p>
            <a:pPr marL="342900" indent="-342900">
              <a:buFont typeface="+mj-lt"/>
              <a:buAutoNum type="arabicPeriod"/>
            </a:pPr>
            <a:endParaRPr lang="ru-RU" dirty="0" smtClean="0"/>
          </a:p>
        </p:txBody>
      </p:sp>
    </p:spTree>
    <p:extLst>
      <p:ext uri="{BB962C8B-B14F-4D97-AF65-F5344CB8AC3E}">
        <p14:creationId xmlns:p14="http://schemas.microsoft.com/office/powerpoint/2010/main" val="3706028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5752" y="195233"/>
            <a:ext cx="9601200" cy="1089212"/>
          </a:xfrm>
        </p:spPr>
        <p:txBody>
          <a:bodyPr>
            <a:normAutofit/>
          </a:bodyPr>
          <a:lstStyle/>
          <a:p>
            <a:pPr algn="ctr"/>
            <a:r>
              <a:rPr lang="en-US" sz="3200" dirty="0" smtClean="0">
                <a:latin typeface="Times New Roman" pitchFamily="18" charset="0"/>
                <a:cs typeface="Times New Roman" pitchFamily="18" charset="0"/>
              </a:rPr>
              <a:t>Table of </a:t>
            </a:r>
            <a:r>
              <a:rPr lang="ru-RU" sz="3200" dirty="0" smtClean="0">
                <a:latin typeface="Times New Roman" pitchFamily="18" charset="0"/>
                <a:cs typeface="Times New Roman" pitchFamily="18" charset="0"/>
              </a:rPr>
              <a:t>С</a:t>
            </a:r>
            <a:r>
              <a:rPr lang="en-US" sz="3200" dirty="0" err="1" smtClean="0">
                <a:latin typeface="Times New Roman" pitchFamily="18" charset="0"/>
                <a:cs typeface="Times New Roman" pitchFamily="18" charset="0"/>
              </a:rPr>
              <a:t>ontents</a:t>
            </a:r>
            <a:endParaRPr lang="ru-RU" sz="3200" dirty="0">
              <a:latin typeface="Times New Roman" pitchFamily="18" charset="0"/>
              <a:cs typeface="Times New Roman" pitchFamily="18" charset="0"/>
            </a:endParaRPr>
          </a:p>
        </p:txBody>
      </p:sp>
      <p:sp>
        <p:nvSpPr>
          <p:cNvPr id="4" name="Прямоугольник 3"/>
          <p:cNvSpPr/>
          <p:nvPr/>
        </p:nvSpPr>
        <p:spPr>
          <a:xfrm>
            <a:off x="1205752" y="739839"/>
            <a:ext cx="6096000" cy="5909310"/>
          </a:xfrm>
          <a:prstGeom prst="rect">
            <a:avLst/>
          </a:prstGeom>
        </p:spPr>
        <p:txBody>
          <a:bodyPr>
            <a:spAutoFit/>
          </a:bodyPr>
          <a:lstStyle/>
          <a:p>
            <a:r>
              <a:rPr lang="en-US" sz="2000" b="1" dirty="0" smtClean="0">
                <a:latin typeface="Times New Roman" panose="02020603050405020304" pitchFamily="18" charset="0"/>
                <a:cs typeface="Times New Roman" panose="02020603050405020304" pitchFamily="18" charset="0"/>
                <a:hlinkClick r:id="rId2" action="ppaction://hlinksldjump"/>
              </a:rPr>
              <a:t>Introduction</a:t>
            </a:r>
            <a:endParaRPr lang="en-US" sz="2000" b="1" dirty="0" smtClean="0">
              <a:latin typeface="Times New Roman" panose="02020603050405020304" pitchFamily="18" charset="0"/>
              <a:cs typeface="Times New Roman" panose="02020603050405020304" pitchFamily="18" charset="0"/>
              <a:hlinkClick r:id="rId3" action="ppaction://hlinksldjump"/>
            </a:endParaRPr>
          </a:p>
          <a:p>
            <a:r>
              <a:rPr lang="en-US" sz="2000" b="1" dirty="0" smtClean="0">
                <a:latin typeface="Times New Roman" panose="02020603050405020304" pitchFamily="18" charset="0"/>
                <a:cs typeface="Times New Roman" panose="02020603050405020304" pitchFamily="18" charset="0"/>
                <a:hlinkClick r:id="rId3" action="ppaction://hlinksldjump"/>
              </a:rPr>
              <a:t>Sports Traditions in The </a:t>
            </a:r>
            <a:r>
              <a:rPr lang="en-US" sz="2000" b="1" dirty="0">
                <a:latin typeface="Times New Roman" panose="02020603050405020304" pitchFamily="18" charset="0"/>
                <a:cs typeface="Times New Roman" panose="02020603050405020304" pitchFamily="18" charset="0"/>
                <a:hlinkClick r:id="rId3" action="ppaction://hlinksldjump"/>
              </a:rPr>
              <a:t>United Kingdom (England) </a:t>
            </a:r>
            <a:endParaRPr lang="ru-RU" sz="2000" b="1" dirty="0">
              <a:latin typeface="Times New Roman" panose="02020603050405020304" pitchFamily="18" charset="0"/>
              <a:cs typeface="Times New Roman" panose="02020603050405020304" pitchFamily="18" charset="0"/>
            </a:endParaRPr>
          </a:p>
          <a:p>
            <a:pPr marL="363538" lvl="1" indent="-342900" algn="just">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hlinkClick r:id="rId4" action="ppaction://hlinksldjump"/>
              </a:rPr>
              <a:t>Football </a:t>
            </a:r>
            <a:r>
              <a:rPr lang="en-US" sz="2000" dirty="0" smtClean="0">
                <a:latin typeface="Times New Roman" panose="02020603050405020304" pitchFamily="18" charset="0"/>
                <a:cs typeface="Times New Roman" panose="02020603050405020304" pitchFamily="18" charset="0"/>
                <a:hlinkClick r:id="rId4" action="ppaction://hlinksldjump"/>
              </a:rPr>
              <a:t>(Soccer</a:t>
            </a:r>
            <a:r>
              <a:rPr lang="en-US" sz="2000" dirty="0">
                <a:latin typeface="Times New Roman" panose="02020603050405020304" pitchFamily="18" charset="0"/>
                <a:cs typeface="Times New Roman" panose="02020603050405020304" pitchFamily="18" charset="0"/>
                <a:hlinkClick r:id="rId4" action="ppaction://hlinksldjump"/>
              </a:rPr>
              <a:t>)</a:t>
            </a:r>
            <a:endParaRPr lang="ru-RU" sz="2000" dirty="0">
              <a:latin typeface="Times New Roman" panose="02020603050405020304" pitchFamily="18" charset="0"/>
              <a:cs typeface="Times New Roman" panose="02020603050405020304" pitchFamily="18" charset="0"/>
              <a:hlinkClick r:id="rId5" action="ppaction://hlinksldjump"/>
            </a:endParaRPr>
          </a:p>
          <a:p>
            <a:pPr marL="363538" lvl="1" indent="-342900" algn="just">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hlinkClick r:id="rId6" action="ppaction://hlinksldjump"/>
              </a:rPr>
              <a:t>Cricket</a:t>
            </a:r>
            <a:endParaRPr lang="ru-RU" sz="2000" dirty="0">
              <a:latin typeface="Times New Roman" panose="02020603050405020304" pitchFamily="18" charset="0"/>
              <a:cs typeface="Times New Roman" panose="02020603050405020304" pitchFamily="18" charset="0"/>
              <a:hlinkClick r:id="rId5" action="ppaction://hlinksldjump"/>
            </a:endParaRPr>
          </a:p>
          <a:p>
            <a:pPr marL="363538" lvl="1" indent="-342900" algn="just">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hlinkClick r:id="rId7" action="ppaction://hlinksldjump"/>
              </a:rPr>
              <a:t>Rugby</a:t>
            </a:r>
            <a:endParaRPr lang="ru-RU" sz="2000" dirty="0">
              <a:latin typeface="Times New Roman" panose="02020603050405020304" pitchFamily="18" charset="0"/>
              <a:cs typeface="Times New Roman" panose="02020603050405020304" pitchFamily="18" charset="0"/>
            </a:endParaRPr>
          </a:p>
          <a:p>
            <a:pPr marL="0" lvl="1"/>
            <a:r>
              <a:rPr lang="en-US" sz="2000" b="1" dirty="0" smtClean="0">
                <a:latin typeface="Times New Roman" panose="02020603050405020304" pitchFamily="18" charset="0"/>
                <a:cs typeface="Times New Roman" panose="02020603050405020304" pitchFamily="18" charset="0"/>
                <a:hlinkClick r:id="rId8" action="ppaction://hlinksldjump"/>
              </a:rPr>
              <a:t>Sports Traditions </a:t>
            </a:r>
            <a:r>
              <a:rPr lang="en-US" sz="2000" b="1" dirty="0">
                <a:latin typeface="Times New Roman" panose="02020603050405020304" pitchFamily="18" charset="0"/>
                <a:cs typeface="Times New Roman" panose="02020603050405020304" pitchFamily="18" charset="0"/>
                <a:hlinkClick r:id="rId8" action="ppaction://hlinksldjump"/>
              </a:rPr>
              <a:t>in the USA</a:t>
            </a:r>
            <a:endParaRPr lang="ru-RU" sz="2000" b="1" dirty="0">
              <a:latin typeface="Times New Roman" panose="02020603050405020304" pitchFamily="18" charset="0"/>
              <a:cs typeface="Times New Roman" panose="02020603050405020304" pitchFamily="18" charset="0"/>
              <a:hlinkClick r:id="rId5" action="ppaction://hlinksldjump"/>
            </a:endParaRPr>
          </a:p>
          <a:p>
            <a:pPr marL="3429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hlinkClick r:id="rId9" action="ppaction://hlinksldjump"/>
              </a:rPr>
              <a:t>Basketball</a:t>
            </a:r>
          </a:p>
          <a:p>
            <a:pPr marL="3429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hlinkClick r:id="rId10" action="ppaction://hlinksldjump"/>
              </a:rPr>
              <a:t>American </a:t>
            </a:r>
            <a:r>
              <a:rPr lang="en-US" sz="2000" dirty="0" smtClean="0">
                <a:latin typeface="Times New Roman" panose="02020603050405020304" pitchFamily="18" charset="0"/>
                <a:cs typeface="Times New Roman" panose="02020603050405020304" pitchFamily="18" charset="0"/>
                <a:hlinkClick r:id="rId10" action="ppaction://hlinksldjump"/>
              </a:rPr>
              <a:t>Football</a:t>
            </a:r>
            <a:endParaRPr lang="en-US" sz="2000" dirty="0">
              <a:latin typeface="Times New Roman" panose="02020603050405020304" pitchFamily="18" charset="0"/>
              <a:cs typeface="Times New Roman" panose="02020603050405020304" pitchFamily="18" charset="0"/>
              <a:hlinkClick r:id="rId9" action="ppaction://hlinksldjump"/>
            </a:endParaRPr>
          </a:p>
          <a:p>
            <a:pPr marL="3429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hlinkClick r:id="rId11" action="ppaction://hlinksldjump"/>
              </a:rPr>
              <a:t>Baseball</a:t>
            </a:r>
            <a:endParaRPr lang="en-US" sz="2000" dirty="0">
              <a:latin typeface="Times New Roman" panose="02020603050405020304" pitchFamily="18" charset="0"/>
              <a:cs typeface="Times New Roman" panose="02020603050405020304" pitchFamily="18" charset="0"/>
              <a:hlinkClick r:id="rId9" action="ppaction://hlinksldjump"/>
            </a:endParaRPr>
          </a:p>
          <a:p>
            <a:pPr marL="0" lvl="1"/>
            <a:r>
              <a:rPr lang="en-US" sz="2000" b="1" dirty="0" smtClean="0">
                <a:latin typeface="Times New Roman" panose="02020603050405020304" pitchFamily="18" charset="0"/>
                <a:cs typeface="Times New Roman" panose="02020603050405020304" pitchFamily="18" charset="0"/>
                <a:hlinkClick r:id="rId5" action="ppaction://hlinksldjump"/>
              </a:rPr>
              <a:t>Sports Traditions </a:t>
            </a:r>
            <a:r>
              <a:rPr lang="en-US" sz="2000" b="1" dirty="0">
                <a:latin typeface="Times New Roman" panose="02020603050405020304" pitchFamily="18" charset="0"/>
                <a:cs typeface="Times New Roman" panose="02020603050405020304" pitchFamily="18" charset="0"/>
                <a:hlinkClick r:id="rId5" action="ppaction://hlinksldjump"/>
              </a:rPr>
              <a:t>in Canada</a:t>
            </a:r>
            <a:endParaRPr lang="ru-RU" sz="2000" b="1" dirty="0">
              <a:latin typeface="Times New Roman" panose="02020603050405020304" pitchFamily="18" charset="0"/>
              <a:cs typeface="Times New Roman" panose="02020603050405020304" pitchFamily="18" charset="0"/>
              <a:hlinkClick r:id="rId5" action="ppaction://hlinksldjump"/>
            </a:endParaRPr>
          </a:p>
          <a:p>
            <a:pPr marL="3429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hlinkClick r:id="rId12" action="ppaction://hlinksldjump"/>
              </a:rPr>
              <a:t>Ice Hockey</a:t>
            </a:r>
            <a:endParaRPr lang="ru-RU" sz="2000" dirty="0">
              <a:latin typeface="Times New Roman" panose="02020603050405020304" pitchFamily="18" charset="0"/>
              <a:cs typeface="Times New Roman" panose="02020603050405020304" pitchFamily="18" charset="0"/>
              <a:hlinkClick r:id="rId5" action="ppaction://hlinksldjump"/>
            </a:endParaRPr>
          </a:p>
          <a:p>
            <a:pPr marL="3429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hlinkClick r:id="rId13" action="ppaction://hlinksldjump"/>
              </a:rPr>
              <a:t>Figure </a:t>
            </a:r>
            <a:r>
              <a:rPr lang="en-US" sz="2000" dirty="0" smtClean="0">
                <a:latin typeface="Times New Roman" panose="02020603050405020304" pitchFamily="18" charset="0"/>
                <a:cs typeface="Times New Roman" panose="02020603050405020304" pitchFamily="18" charset="0"/>
                <a:hlinkClick r:id="rId13" action="ppaction://hlinksldjump"/>
              </a:rPr>
              <a:t>Skating</a:t>
            </a:r>
            <a:endParaRPr lang="ru-RU" sz="2000" dirty="0">
              <a:latin typeface="Times New Roman" panose="02020603050405020304" pitchFamily="18" charset="0"/>
              <a:cs typeface="Times New Roman" panose="02020603050405020304" pitchFamily="18" charset="0"/>
              <a:hlinkClick r:id="rId5" action="ppaction://hlinksldjump"/>
            </a:endParaRPr>
          </a:p>
          <a:p>
            <a:pPr marL="0" lvl="1"/>
            <a:r>
              <a:rPr lang="en-US" sz="2000" b="1" dirty="0" smtClean="0">
                <a:latin typeface="Times New Roman" panose="02020603050405020304" pitchFamily="18" charset="0"/>
                <a:cs typeface="Times New Roman" panose="02020603050405020304" pitchFamily="18" charset="0"/>
                <a:hlinkClick r:id="rId14" action="ppaction://hlinksldjump"/>
              </a:rPr>
              <a:t>Sports Traditions </a:t>
            </a:r>
            <a:r>
              <a:rPr lang="en-US" sz="2000" b="1" dirty="0">
                <a:latin typeface="Times New Roman" panose="02020603050405020304" pitchFamily="18" charset="0"/>
                <a:cs typeface="Times New Roman" panose="02020603050405020304" pitchFamily="18" charset="0"/>
                <a:hlinkClick r:id="rId14" action="ppaction://hlinksldjump"/>
              </a:rPr>
              <a:t>in</a:t>
            </a:r>
            <a:r>
              <a:rPr lang="ru-RU" sz="2000" b="1" dirty="0">
                <a:latin typeface="Times New Roman" panose="02020603050405020304" pitchFamily="18" charset="0"/>
                <a:cs typeface="Times New Roman" panose="02020603050405020304" pitchFamily="18" charset="0"/>
                <a:hlinkClick r:id="rId14" action="ppaction://hlinksldjump"/>
              </a:rPr>
              <a:t> </a:t>
            </a:r>
            <a:r>
              <a:rPr lang="en-US" sz="2000" b="1" dirty="0">
                <a:latin typeface="Times New Roman" panose="02020603050405020304" pitchFamily="18" charset="0"/>
                <a:cs typeface="Times New Roman" panose="02020603050405020304" pitchFamily="18" charset="0"/>
                <a:hlinkClick r:id="rId14" action="ppaction://hlinksldjump"/>
              </a:rPr>
              <a:t>New Zealand</a:t>
            </a:r>
            <a:r>
              <a:rPr lang="ru-RU" sz="2000" b="1" dirty="0">
                <a:latin typeface="Times New Roman" panose="02020603050405020304" pitchFamily="18" charset="0"/>
                <a:cs typeface="Times New Roman" panose="02020603050405020304" pitchFamily="18" charset="0"/>
                <a:hlinkClick r:id="rId14" action="ppaction://hlinksldjump"/>
              </a:rPr>
              <a:t> </a:t>
            </a:r>
            <a:r>
              <a:rPr lang="en-US" sz="2000" b="1" dirty="0">
                <a:latin typeface="Times New Roman" panose="02020603050405020304" pitchFamily="18" charset="0"/>
                <a:cs typeface="Times New Roman" panose="02020603050405020304" pitchFamily="18" charset="0"/>
                <a:hlinkClick r:id="rId14" action="ppaction://hlinksldjump"/>
              </a:rPr>
              <a:t>and Australia</a:t>
            </a:r>
            <a:endParaRPr lang="ru-RU" sz="2000" b="1" dirty="0">
              <a:latin typeface="Times New Roman" panose="02020603050405020304" pitchFamily="18" charset="0"/>
              <a:cs typeface="Times New Roman" panose="02020603050405020304" pitchFamily="18" charset="0"/>
            </a:endParaRPr>
          </a:p>
          <a:p>
            <a:pPr marL="3429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hlinkClick r:id="rId15" action="ppaction://hlinksldjump"/>
              </a:rPr>
              <a:t>Australia and New Zealand – </a:t>
            </a:r>
            <a:r>
              <a:rPr lang="en-US" sz="2000" dirty="0" smtClean="0">
                <a:latin typeface="Times New Roman" panose="02020603050405020304" pitchFamily="18" charset="0"/>
                <a:cs typeface="Times New Roman" panose="02020603050405020304" pitchFamily="18" charset="0"/>
                <a:hlinkClick r:id="rId15" action="ppaction://hlinksldjump"/>
              </a:rPr>
              <a:t>Two Water Sports States</a:t>
            </a:r>
          </a:p>
          <a:p>
            <a:pPr marL="0" lvl="1"/>
            <a:r>
              <a:rPr lang="en-US" sz="2000" dirty="0" smtClean="0">
                <a:latin typeface="Times New Roman" panose="02020603050405020304" pitchFamily="18" charset="0"/>
                <a:cs typeface="Times New Roman" panose="02020603050405020304" pitchFamily="18" charset="0"/>
                <a:hlinkClick r:id="rId15" action="ppaction://hlinksldjump"/>
              </a:rPr>
              <a:t>     in OCEANIA</a:t>
            </a:r>
            <a:endParaRPr lang="en-US" sz="2000" dirty="0" smtClean="0">
              <a:latin typeface="Times New Roman" panose="02020603050405020304" pitchFamily="18" charset="0"/>
              <a:cs typeface="Times New Roman" panose="02020603050405020304" pitchFamily="18" charset="0"/>
            </a:endParaRPr>
          </a:p>
          <a:p>
            <a:pPr marL="342900" lvl="1" indent="-342900"/>
            <a:r>
              <a:rPr lang="en-US" sz="2000" dirty="0" smtClean="0">
                <a:latin typeface="Times New Roman" panose="02020603050405020304" pitchFamily="18" charset="0"/>
                <a:cs typeface="Times New Roman" panose="02020603050405020304" pitchFamily="18" charset="0"/>
                <a:hlinkClick r:id="rId16" action="ppaction://hlinksldjump"/>
              </a:rPr>
              <a:t>     Sports </a:t>
            </a:r>
            <a:r>
              <a:rPr lang="en-US" sz="2000" dirty="0">
                <a:latin typeface="Times New Roman" panose="02020603050405020304" pitchFamily="18" charset="0"/>
                <a:cs typeface="Times New Roman" panose="02020603050405020304" pitchFamily="18" charset="0"/>
                <a:hlinkClick r:id="rId16" action="ppaction://hlinksldjump"/>
              </a:rPr>
              <a:t>in New Zealand</a:t>
            </a:r>
            <a:endParaRPr lang="ru-RU" sz="2000" dirty="0">
              <a:latin typeface="Times New Roman" panose="02020603050405020304" pitchFamily="18" charset="0"/>
              <a:cs typeface="Times New Roman" panose="02020603050405020304" pitchFamily="18" charset="0"/>
              <a:hlinkClick r:id="rId5" action="ppaction://hlinksldjump"/>
            </a:endParaRPr>
          </a:p>
          <a:p>
            <a:pPr marL="0" lvl="1" indent="195263">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hlinkClick r:id="rId17" action="ppaction://hlinksldjump"/>
              </a:rPr>
              <a:t>  Sports </a:t>
            </a:r>
            <a:r>
              <a:rPr lang="en-US" sz="2000" dirty="0">
                <a:latin typeface="Times New Roman" panose="02020603050405020304" pitchFamily="18" charset="0"/>
                <a:cs typeface="Times New Roman" panose="02020603050405020304" pitchFamily="18" charset="0"/>
                <a:hlinkClick r:id="rId17" action="ppaction://hlinksldjump"/>
              </a:rPr>
              <a:t>in Australia</a:t>
            </a:r>
            <a:endParaRPr lang="ru-RU" sz="2000" dirty="0">
              <a:latin typeface="Times New Roman" panose="02020603050405020304" pitchFamily="18" charset="0"/>
              <a:cs typeface="Times New Roman" panose="02020603050405020304" pitchFamily="18" charset="0"/>
            </a:endParaRPr>
          </a:p>
          <a:p>
            <a:pPr marL="0" lvl="1"/>
            <a:r>
              <a:rPr lang="en-US" sz="2000" b="1" u="sng" dirty="0" smtClean="0">
                <a:solidFill>
                  <a:srgbClr val="0070C0"/>
                </a:solidFill>
                <a:latin typeface="Times New Roman" panose="02020603050405020304" pitchFamily="18" charset="0"/>
                <a:cs typeface="Times New Roman" panose="02020603050405020304" pitchFamily="18" charset="0"/>
                <a:hlinkClick r:id="rId18" action="ppaction://hlinksldjump"/>
              </a:rPr>
              <a:t>Conclusion</a:t>
            </a:r>
            <a:endParaRPr lang="ru-RU" sz="2000" b="1" u="sng" dirty="0" smtClean="0">
              <a:solidFill>
                <a:srgbClr val="0070C0"/>
              </a:solidFill>
              <a:latin typeface="Times New Roman" panose="02020603050405020304" pitchFamily="18" charset="0"/>
              <a:cs typeface="Times New Roman" panose="02020603050405020304" pitchFamily="18" charset="0"/>
            </a:endParaRPr>
          </a:p>
          <a:p>
            <a:pPr marL="0" lvl="1"/>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2894" y="1259611"/>
            <a:ext cx="8283388" cy="6217087"/>
          </a:xfrm>
          <a:prstGeom prst="rect">
            <a:avLst/>
          </a:prstGeom>
        </p:spPr>
        <p:txBody>
          <a:bodyPr wrap="square">
            <a:spAutoFit/>
          </a:bodyPr>
          <a:lstStyle/>
          <a:p>
            <a:pPr algn="ctr"/>
            <a:r>
              <a:rPr lang="en-US" sz="3200" b="1" dirty="0" smtClean="0">
                <a:latin typeface="Times New Roman" panose="02020603050405020304" pitchFamily="18" charset="0"/>
                <a:cs typeface="Times New Roman" panose="02020603050405020304" pitchFamily="18" charset="0"/>
              </a:rPr>
              <a:t>INTRODUCTION</a:t>
            </a:r>
          </a:p>
          <a:p>
            <a:endParaRPr lang="en-US" sz="2400"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Dear Members of the </a:t>
            </a:r>
            <a:r>
              <a:rPr lang="en-US" b="1" dirty="0" err="1" smtClean="0">
                <a:latin typeface="Times New Roman" panose="02020603050405020304" pitchFamily="18" charset="0"/>
                <a:cs typeface="Times New Roman" panose="02020603050405020304" pitchFamily="18" charset="0"/>
              </a:rPr>
              <a:t>Comission</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 am pleased to introduce my MPP presentation  to you.</a:t>
            </a:r>
          </a:p>
          <a:p>
            <a:pPr algn="just"/>
            <a:r>
              <a:rPr lang="en-US" b="1" dirty="0" smtClean="0">
                <a:latin typeface="Times New Roman" panose="02020603050405020304" pitchFamily="18" charset="0"/>
                <a:cs typeface="Times New Roman" panose="02020603050405020304" pitchFamily="18" charset="0"/>
              </a:rPr>
              <a:t>Aim of the presentation</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studying of sports traditions  in English-speaking countries.</a:t>
            </a:r>
          </a:p>
          <a:p>
            <a:pPr algn="just"/>
            <a:r>
              <a:rPr lang="en-US" dirty="0" smtClean="0">
                <a:latin typeface="Times New Roman" panose="02020603050405020304" pitchFamily="18" charset="0"/>
                <a:cs typeface="Times New Roman" panose="02020603050405020304" pitchFamily="18" charset="0"/>
              </a:rPr>
              <a:t>When working on the topic I set following objectives</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Objective</a:t>
            </a:r>
            <a:r>
              <a:rPr lang="ru-RU" b="1" dirty="0" smtClean="0">
                <a:latin typeface="Times New Roman" panose="02020603050405020304" pitchFamily="18" charset="0"/>
                <a:cs typeface="Times New Roman" panose="02020603050405020304" pitchFamily="18" charset="0"/>
              </a:rPr>
              <a:t> 1</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Reviewing</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necessary sources on the topic.</a:t>
            </a:r>
          </a:p>
          <a:p>
            <a:pPr algn="just"/>
            <a:r>
              <a:rPr lang="en-US" b="1" dirty="0" smtClean="0">
                <a:latin typeface="Times New Roman" panose="02020603050405020304" pitchFamily="18" charset="0"/>
                <a:cs typeface="Times New Roman" panose="02020603050405020304" pitchFamily="18" charset="0"/>
              </a:rPr>
              <a:t>Objective 2</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Considering the sports that originate from  other  sports activities.</a:t>
            </a:r>
          </a:p>
          <a:p>
            <a:pPr algn="just"/>
            <a:r>
              <a:rPr lang="en-US" b="1" dirty="0" smtClean="0">
                <a:latin typeface="Times New Roman" panose="02020603050405020304" pitchFamily="18" charset="0"/>
                <a:cs typeface="Times New Roman" panose="02020603050405020304" pitchFamily="18" charset="0"/>
              </a:rPr>
              <a:t>Objective 3</a:t>
            </a:r>
            <a:r>
              <a:rPr lang="en-US" dirty="0" smtClean="0">
                <a:latin typeface="Times New Roman" panose="02020603050405020304" pitchFamily="18" charset="0"/>
                <a:cs typeface="Times New Roman" panose="02020603050405020304" pitchFamily="18" charset="0"/>
              </a:rPr>
              <a:t>. </a:t>
            </a:r>
            <a:r>
              <a:rPr lang="ru-RU"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Demonstrating </a:t>
            </a:r>
            <a:r>
              <a:rPr lang="en-US" dirty="0" smtClean="0">
                <a:latin typeface="Times New Roman" panose="02020603050405020304" pitchFamily="18" charset="0"/>
                <a:cs typeface="Times New Roman" panose="02020603050405020304" pitchFamily="18" charset="0"/>
              </a:rPr>
              <a:t>the rules of some games.</a:t>
            </a:r>
          </a:p>
          <a:p>
            <a:pPr algn="just"/>
            <a:r>
              <a:rPr lang="en-US" b="1" dirty="0" smtClean="0">
                <a:latin typeface="Times New Roman" panose="02020603050405020304" pitchFamily="18" charset="0"/>
                <a:cs typeface="Times New Roman" panose="02020603050405020304" pitchFamily="18" charset="0"/>
              </a:rPr>
              <a:t>Objective</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Showing what kinds of sport are the most popular in English-speaking countries. </a:t>
            </a:r>
          </a:p>
          <a:p>
            <a:pPr algn="just"/>
            <a:r>
              <a:rPr lang="en-US" dirty="0" smtClean="0">
                <a:latin typeface="Times New Roman" panose="02020603050405020304" pitchFamily="18" charset="0"/>
                <a:cs typeface="Times New Roman" panose="02020603050405020304" pitchFamily="18" charset="0"/>
              </a:rPr>
              <a:t>So, allow me  now to present you 5 English-speaking states with their own sports traditions. They are</a:t>
            </a:r>
            <a:r>
              <a:rPr lang="ru-RU"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the United Kingdom, the USA, Canada, New Zealand and Australia. </a:t>
            </a:r>
            <a:r>
              <a:rPr lang="en-US" dirty="0" smtClean="0">
                <a:latin typeface="Times New Roman" panose="02020603050405020304" pitchFamily="18" charset="0"/>
                <a:cs typeface="Times New Roman" panose="02020603050405020304" pitchFamily="18" charset="0"/>
              </a:rPr>
              <a:t>The last two of these are great water sports states.</a:t>
            </a:r>
          </a:p>
          <a:p>
            <a:pPr algn="just"/>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99" y="578223"/>
            <a:ext cx="9507069" cy="1035424"/>
          </a:xfrm>
        </p:spPr>
        <p:txBody>
          <a:bodyPr>
            <a:noAutofit/>
          </a:bodyPr>
          <a:lstStyle/>
          <a:p>
            <a:pPr algn="ctr"/>
            <a:r>
              <a:rPr lang="en-US" b="1" dirty="0" smtClean="0">
                <a:latin typeface="Times New Roman" panose="02020603050405020304" pitchFamily="18" charset="0"/>
                <a:cs typeface="Times New Roman" panose="02020603050405020304" pitchFamily="18" charset="0"/>
              </a:rPr>
              <a:t>Sports Traditions in the United Kingdom (England)</a:t>
            </a:r>
            <a:endParaRPr lang="ru-RU"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2864223" y="2133516"/>
            <a:ext cx="6884893" cy="3984533"/>
          </a:xfrm>
          <a:prstGeom prst="rect">
            <a:avLst/>
          </a:prstGeom>
        </p:spPr>
      </p:pic>
    </p:spTree>
    <p:extLst>
      <p:ext uri="{BB962C8B-B14F-4D97-AF65-F5344CB8AC3E}">
        <p14:creationId xmlns:p14="http://schemas.microsoft.com/office/powerpoint/2010/main" val="30224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38788" y="501134"/>
            <a:ext cx="3221471" cy="584775"/>
          </a:xfrm>
          <a:prstGeom prst="rect">
            <a:avLst/>
          </a:prstGeom>
        </p:spPr>
        <p:txBody>
          <a:bodyPr wrap="square">
            <a:spAutoFit/>
          </a:bodyPr>
          <a:lstStyle/>
          <a:p>
            <a:pPr algn="ctr"/>
            <a:r>
              <a:rPr lang="en-US" sz="3200" b="1" dirty="0" smtClean="0">
                <a:latin typeface="Times New Roman" panose="02020603050405020304" pitchFamily="18" charset="0"/>
                <a:cs typeface="Times New Roman" panose="02020603050405020304" pitchFamily="18" charset="0"/>
              </a:rPr>
              <a:t>Football </a:t>
            </a:r>
            <a:r>
              <a:rPr lang="ru-RU" sz="32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Soccer</a:t>
            </a:r>
            <a:r>
              <a:rPr lang="ru-RU" sz="3200" b="1" dirty="0" smtClean="0">
                <a:latin typeface="Times New Roman" panose="02020603050405020304" pitchFamily="18" charset="0"/>
                <a:cs typeface="Times New Roman" panose="02020603050405020304" pitchFamily="18" charset="0"/>
              </a:rPr>
              <a:t>)</a:t>
            </a:r>
            <a:endParaRPr lang="ru-RU" sz="32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689968" y="1399533"/>
            <a:ext cx="3369386" cy="2201646"/>
          </a:xfrm>
          <a:prstGeom prst="rect">
            <a:avLst/>
          </a:prstGeom>
        </p:spPr>
      </p:pic>
      <p:pic>
        <p:nvPicPr>
          <p:cNvPr id="5" name="Рисунок 4"/>
          <p:cNvPicPr>
            <a:picLocks noChangeAspect="1"/>
          </p:cNvPicPr>
          <p:nvPr/>
        </p:nvPicPr>
        <p:blipFill>
          <a:blip r:embed="rId3" cstate="print"/>
          <a:stretch>
            <a:fillRect/>
          </a:stretch>
        </p:blipFill>
        <p:spPr>
          <a:xfrm>
            <a:off x="1702324" y="3720591"/>
            <a:ext cx="3369386" cy="2201646"/>
          </a:xfrm>
          <a:prstGeom prst="rect">
            <a:avLst/>
          </a:prstGeom>
        </p:spPr>
      </p:pic>
      <p:sp>
        <p:nvSpPr>
          <p:cNvPr id="7" name="Прямоугольник 6"/>
          <p:cNvSpPr/>
          <p:nvPr/>
        </p:nvSpPr>
        <p:spPr>
          <a:xfrm>
            <a:off x="6441139" y="1085909"/>
            <a:ext cx="5190566" cy="5047536"/>
          </a:xfrm>
          <a:prstGeom prst="rect">
            <a:avLst/>
          </a:prstGeom>
        </p:spPr>
        <p:txBody>
          <a:bodyPr wrap="square">
            <a:spAutoFit/>
          </a:bodyPr>
          <a:lstStyle/>
          <a:p>
            <a:pPr marL="285750" indent="-285750" algn="just">
              <a:buFont typeface="Arial" panose="020B0604020202020204" pitchFamily="34" charset="0"/>
              <a:buChar char="•"/>
            </a:pPr>
            <a:endParaRPr lang="ru-RU" sz="1600" dirty="0" smtClean="0">
              <a:latin typeface="Calibri Light" panose="020F0302020204030204" pitchFamily="34"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Football </a:t>
            </a:r>
            <a:r>
              <a:rPr lang="en-US" dirty="0">
                <a:latin typeface="Times New Roman" panose="02020603050405020304" pitchFamily="18" charset="0"/>
                <a:cs typeface="Times New Roman" panose="02020603050405020304" pitchFamily="18" charset="0"/>
              </a:rPr>
              <a:t>is the most popular sport in England, and has been played for hundreds of years.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English Football League there are 92 professional clubs. These are semi-professional, so most players have other full-time jobs. Hundreds of thousands of people also play football in parks and playgrounds just for fun.</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its core, football is a game with two teams of eleven players, played over the course of 90 minutes. This period is split into two 45-minute halves. The objective of the game is to score more ‘goals’ than the opposition. The term ‘goal’ refers to two areas either side of the pitch, each one defended by one of the teams. A ‘goal’ is scored by depositing the ball into the opponent’s area.</a:t>
            </a:r>
          </a:p>
          <a:p>
            <a:pPr marL="285750"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Interesting fact</a:t>
            </a:r>
            <a:r>
              <a:rPr lang="en-US" dirty="0">
                <a:latin typeface="Times New Roman" panose="02020603050405020304" pitchFamily="18" charset="0"/>
                <a:cs typeface="Times New Roman" panose="02020603050405020304" pitchFamily="18" charset="0"/>
              </a:rPr>
              <a:t>: almost all ball sports came from England (football, basketball, volleyball</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handball).</a:t>
            </a:r>
          </a:p>
        </p:txBody>
      </p:sp>
    </p:spTree>
    <p:extLst>
      <p:ext uri="{BB962C8B-B14F-4D97-AF65-F5344CB8AC3E}">
        <p14:creationId xmlns:p14="http://schemas.microsoft.com/office/powerpoint/2010/main" val="3733002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19516" y="67816"/>
            <a:ext cx="2595281" cy="584775"/>
          </a:xfrm>
          <a:prstGeom prst="rect">
            <a:avLst/>
          </a:prstGeom>
        </p:spPr>
        <p:txBody>
          <a:bodyPr wrap="square">
            <a:spAutoFit/>
          </a:bodyPr>
          <a:lstStyle/>
          <a:p>
            <a:r>
              <a:rPr lang="en-US" sz="3200" b="0" i="0" dirty="0" smtClean="0">
                <a:effectLst/>
                <a:latin typeface="Nyala" panose="02000504070300020003" pitchFamily="2" charset="0"/>
              </a:rPr>
              <a:t>  </a:t>
            </a:r>
            <a:r>
              <a:rPr lang="en-US" sz="3200" b="1" i="0" dirty="0" smtClean="0">
                <a:effectLst/>
                <a:latin typeface="Times New Roman" panose="02020603050405020304" pitchFamily="18" charset="0"/>
                <a:cs typeface="Times New Roman" panose="02020603050405020304" pitchFamily="18" charset="0"/>
              </a:rPr>
              <a:t>Cricket</a:t>
            </a:r>
            <a:endParaRPr lang="ru-RU" sz="32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739153" y="763180"/>
            <a:ext cx="3680012" cy="1912012"/>
          </a:xfrm>
          <a:prstGeom prst="rect">
            <a:avLst/>
          </a:prstGeom>
        </p:spPr>
      </p:pic>
      <p:pic>
        <p:nvPicPr>
          <p:cNvPr id="5" name="Рисунок 4"/>
          <p:cNvPicPr>
            <a:picLocks noChangeAspect="1"/>
          </p:cNvPicPr>
          <p:nvPr/>
        </p:nvPicPr>
        <p:blipFill>
          <a:blip r:embed="rId3" cstate="print"/>
          <a:stretch>
            <a:fillRect/>
          </a:stretch>
        </p:blipFill>
        <p:spPr>
          <a:xfrm>
            <a:off x="1739153" y="4673811"/>
            <a:ext cx="3680012" cy="1912012"/>
          </a:xfrm>
          <a:prstGeom prst="rect">
            <a:avLst/>
          </a:prstGeom>
        </p:spPr>
      </p:pic>
      <p:pic>
        <p:nvPicPr>
          <p:cNvPr id="6" name="Рисунок 5"/>
          <p:cNvPicPr>
            <a:picLocks noChangeAspect="1"/>
          </p:cNvPicPr>
          <p:nvPr/>
        </p:nvPicPr>
        <p:blipFill>
          <a:blip r:embed="rId4" cstate="print"/>
          <a:stretch>
            <a:fillRect/>
          </a:stretch>
        </p:blipFill>
        <p:spPr>
          <a:xfrm>
            <a:off x="1739153" y="2771704"/>
            <a:ext cx="3680012" cy="1792141"/>
          </a:xfrm>
          <a:prstGeom prst="rect">
            <a:avLst/>
          </a:prstGeom>
        </p:spPr>
      </p:pic>
      <p:sp>
        <p:nvSpPr>
          <p:cNvPr id="7" name="Прямоугольник 6"/>
          <p:cNvSpPr/>
          <p:nvPr/>
        </p:nvSpPr>
        <p:spPr>
          <a:xfrm>
            <a:off x="6288741" y="990118"/>
            <a:ext cx="5141259" cy="5355312"/>
          </a:xfrm>
          <a:prstGeom prst="rect">
            <a:avLst/>
          </a:prstGeom>
        </p:spPr>
        <p:txBody>
          <a:bodyPr wrap="square">
            <a:spAutoFit/>
          </a:bodyPr>
          <a:lstStyle/>
          <a:p>
            <a:pPr marL="285750" indent="-285750" algn="just">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Cricket </a:t>
            </a:r>
            <a:r>
              <a:rPr lang="en-US" dirty="0">
                <a:latin typeface="Times New Roman" panose="02020603050405020304" pitchFamily="18" charset="0"/>
                <a:cs typeface="Times New Roman" panose="02020603050405020304" pitchFamily="18" charset="0"/>
              </a:rPr>
              <a:t>is also a popular game in England. Cricket is played on village greens and in towns/cities on Sundays from April to August.</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Teams are made up of 11 players each. They play with a ball slightly smaller than a baseball and a bat shaped like a paddle. Two batters stand in front of wickets, set about 20 meters apart.</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wicket consists of three wooden rods (stumps) pushed into the ground, with two small pieces of wood (bails) balanced on top. A member of the opposing team (the bowler) throws the ball towards one of the batters, who must hit the ball so that it does not knock a bail off the wicket.</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ball travels far enough, the two batters run back and forth between the wickets while the fielders on the opposing team try to catch the ball. The game is scored according to the number of runs, which is the number of times the batters exchange places.</a:t>
            </a:r>
          </a:p>
        </p:txBody>
      </p:sp>
    </p:spTree>
    <p:extLst>
      <p:ext uri="{BB962C8B-B14F-4D97-AF65-F5344CB8AC3E}">
        <p14:creationId xmlns:p14="http://schemas.microsoft.com/office/powerpoint/2010/main" val="4216742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2022" y="195026"/>
            <a:ext cx="1559857" cy="584775"/>
          </a:xfrm>
          <a:prstGeom prst="rect">
            <a:avLst/>
          </a:prstGeom>
        </p:spPr>
        <p:txBody>
          <a:bodyPr wrap="square">
            <a:spAutoFit/>
          </a:bodyPr>
          <a:lstStyle/>
          <a:p>
            <a:pPr algn="ctr"/>
            <a:r>
              <a:rPr lang="en-US" sz="3200" b="1" dirty="0" smtClean="0">
                <a:latin typeface="Times New Roman" panose="02020603050405020304" pitchFamily="18" charset="0"/>
                <a:cs typeface="Times New Roman" panose="02020603050405020304" pitchFamily="18" charset="0"/>
              </a:rPr>
              <a:t>Rugby</a:t>
            </a:r>
            <a:endParaRPr lang="ru-RU" sz="32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1656800" y="3579431"/>
            <a:ext cx="3375219" cy="2227516"/>
          </a:xfrm>
          <a:prstGeom prst="rect">
            <a:avLst/>
          </a:prstGeom>
        </p:spPr>
      </p:pic>
      <p:pic>
        <p:nvPicPr>
          <p:cNvPr id="6" name="Рисунок 5"/>
          <p:cNvPicPr>
            <a:picLocks noChangeAspect="1"/>
          </p:cNvPicPr>
          <p:nvPr/>
        </p:nvPicPr>
        <p:blipFill>
          <a:blip r:embed="rId3" cstate="print"/>
          <a:stretch>
            <a:fillRect/>
          </a:stretch>
        </p:blipFill>
        <p:spPr>
          <a:xfrm>
            <a:off x="1681513" y="1217722"/>
            <a:ext cx="3304618" cy="2227516"/>
          </a:xfrm>
          <a:prstGeom prst="rect">
            <a:avLst/>
          </a:prstGeom>
        </p:spPr>
      </p:pic>
      <p:sp>
        <p:nvSpPr>
          <p:cNvPr id="4" name="Прямоугольник 3"/>
          <p:cNvSpPr/>
          <p:nvPr/>
        </p:nvSpPr>
        <p:spPr>
          <a:xfrm>
            <a:off x="6575611" y="1208491"/>
            <a:ext cx="4424083" cy="4524315"/>
          </a:xfrm>
          <a:prstGeom prst="rect">
            <a:avLst/>
          </a:prstGeom>
        </p:spPr>
        <p:txBody>
          <a:bodyPr wrap="square">
            <a:spAutoFit/>
          </a:bodyPr>
          <a:lstStyle/>
          <a:p>
            <a:pPr algn="just">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similar to football, but played with an oval ball. Players can carry the ball and tackle each other. The best rugby teams complete in the Super League final each September.</a:t>
            </a:r>
          </a:p>
          <a:p>
            <a:pPr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many years </a:t>
            </a:r>
            <a:r>
              <a:rPr lang="en-US" b="1" dirty="0">
                <a:latin typeface="Times New Roman" panose="02020603050405020304" pitchFamily="18" charset="0"/>
                <a:cs typeface="Times New Roman" panose="02020603050405020304" pitchFamily="18" charset="0"/>
              </a:rPr>
              <a:t>Rugby </a:t>
            </a:r>
            <a:r>
              <a:rPr lang="en-US" dirty="0">
                <a:latin typeface="Times New Roman" panose="02020603050405020304" pitchFamily="18" charset="0"/>
                <a:cs typeface="Times New Roman" panose="02020603050405020304" pitchFamily="18" charset="0"/>
              </a:rPr>
              <a:t>was only played by the rich upper classes, but now it is popular all over the country. There are two different types of rugby - Rugby League, played mainly in the north of England, and Rugby Union, played in the rest of England, Scotland, Wales and Ireland. England, Scotland, Wales and Ireland, together with France and Italy, play in an annual tournament called the Six Nations.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932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b="1" dirty="0" smtClean="0">
                <a:latin typeface="Times New Roman" panose="02020603050405020304" pitchFamily="18" charset="0"/>
                <a:cs typeface="Times New Roman" panose="02020603050405020304" pitchFamily="18" charset="0"/>
              </a:rPr>
              <a:t>Sports </a:t>
            </a:r>
            <a:r>
              <a:rPr lang="en-US" b="1" dirty="0">
                <a:latin typeface="Times New Roman" panose="02020603050405020304" pitchFamily="18" charset="0"/>
                <a:cs typeface="Times New Roman" panose="02020603050405020304" pitchFamily="18" charset="0"/>
              </a:rPr>
              <a:t>traditions in the USA</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2877670" y="1948007"/>
            <a:ext cx="6589059" cy="3523129"/>
          </a:xfrm>
          <a:prstGeom prst="rect">
            <a:avLst/>
          </a:prstGeom>
        </p:spPr>
      </p:pic>
    </p:spTree>
    <p:extLst>
      <p:ext uri="{BB962C8B-B14F-4D97-AF65-F5344CB8AC3E}">
        <p14:creationId xmlns:p14="http://schemas.microsoft.com/office/powerpoint/2010/main" val="2554751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Другая 2">
      <a:dk1>
        <a:sysClr val="windowText" lastClr="000000"/>
      </a:dk1>
      <a:lt1>
        <a:sysClr val="window" lastClr="FFFFFF"/>
      </a:lt1>
      <a:dk2>
        <a:srgbClr val="191B0E"/>
      </a:dk2>
      <a:lt2>
        <a:srgbClr val="EFEDE3"/>
      </a:lt2>
      <a:accent1>
        <a:srgbClr val="8C8D86"/>
      </a:accent1>
      <a:accent2>
        <a:srgbClr val="FFFFFF"/>
      </a:accent2>
      <a:accent3>
        <a:srgbClr val="FFFFFF"/>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6919</TotalTime>
  <Words>2066</Words>
  <Application>Microsoft Office PowerPoint</Application>
  <PresentationFormat>Широкоэкранный</PresentationFormat>
  <Paragraphs>117</Paragraphs>
  <Slides>22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Arial</vt:lpstr>
      <vt:lpstr>Calibri</vt:lpstr>
      <vt:lpstr>Calibri Light</vt:lpstr>
      <vt:lpstr>Courier New</vt:lpstr>
      <vt:lpstr>Franklin Gothic Book</vt:lpstr>
      <vt:lpstr>Nyala</vt:lpstr>
      <vt:lpstr>Times New Roman</vt:lpstr>
      <vt:lpstr>Crop</vt:lpstr>
      <vt:lpstr>Презентация PowerPoint</vt:lpstr>
      <vt:lpstr>Countries of the language being studied  -yesterday, today, tomorrow  Sports traditions in the countries of the studied language</vt:lpstr>
      <vt:lpstr>Table of Сontents</vt:lpstr>
      <vt:lpstr>Презентация PowerPoint</vt:lpstr>
      <vt:lpstr>Sports Traditions in the United Kingdom (England)</vt:lpstr>
      <vt:lpstr>Презентация PowerPoint</vt:lpstr>
      <vt:lpstr>Презентация PowerPoint</vt:lpstr>
      <vt:lpstr>Презентация PowerPoint</vt:lpstr>
      <vt:lpstr>Sports traditions in the USA </vt:lpstr>
      <vt:lpstr>Презентация PowerPoint</vt:lpstr>
      <vt:lpstr>Презентация PowerPoint</vt:lpstr>
      <vt:lpstr>Презентация PowerPoint</vt:lpstr>
      <vt:lpstr> Sports Traditions in Canada</vt:lpstr>
      <vt:lpstr>Презентация PowerPoint</vt:lpstr>
      <vt:lpstr>Презентация PowerPoint</vt:lpstr>
      <vt:lpstr> Sports traditions  in</vt:lpstr>
      <vt:lpstr>Презентация PowerPoint</vt:lpstr>
      <vt:lpstr>Презентация PowerPoint</vt:lpstr>
      <vt:lpstr>Презентация PowerPoint</vt:lpstr>
      <vt:lpstr>Conclusion   When working on the topic, I reviewed and studied  much different information.  I also learned that games such as rugby and American football originated from English football.  My examination  of  the rules of  English football, cricket and baseball let me come to the conclusion that the games of cricket and baseball are in general similar sports activities.  In the study of the issue I have concluded that people from English-speaking countries are great sports lovers. In the Olympics they are usually awarded many  gold medals. The great swimmer Ian Thorp from Australia is one of  them. As for me, I play volleyball and take swimming classes. Doing these sports activities helps me build my character. I think if you understand the importance of good health and fitness and you work out  hard every day, you can become a man of discipline.  In addition, we all know that a healthy mind lives in a healthy body, that is why so many people are engaged in exercising and sports. </vt:lpstr>
      <vt:lpstr>  Thank you very much for your attention!</vt:lpstr>
      <vt:lpstr>Источники информации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Ксюша</dc:creator>
  <cp:lastModifiedBy>Ксюша</cp:lastModifiedBy>
  <cp:revision>293</cp:revision>
  <dcterms:created xsi:type="dcterms:W3CDTF">2020-10-29T17:12:27Z</dcterms:created>
  <dcterms:modified xsi:type="dcterms:W3CDTF">2020-11-15T18:28:21Z</dcterms:modified>
</cp:coreProperties>
</file>