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8" r:id="rId10"/>
    <p:sldId id="266" r:id="rId11"/>
    <p:sldId id="263" r:id="rId12"/>
    <p:sldId id="279" r:id="rId13"/>
    <p:sldId id="278" r:id="rId14"/>
    <p:sldId id="265" r:id="rId15"/>
    <p:sldId id="280" r:id="rId16"/>
    <p:sldId id="286" r:id="rId17"/>
    <p:sldId id="267" r:id="rId18"/>
    <p:sldId id="283" r:id="rId19"/>
    <p:sldId id="285" r:id="rId20"/>
    <p:sldId id="269" r:id="rId21"/>
    <p:sldId id="272" r:id="rId22"/>
    <p:sldId id="271" r:id="rId23"/>
    <p:sldId id="274" r:id="rId24"/>
    <p:sldId id="270" r:id="rId25"/>
    <p:sldId id="281" r:id="rId26"/>
    <p:sldId id="277" r:id="rId27"/>
    <p:sldId id="290" r:id="rId28"/>
    <p:sldId id="291" r:id="rId29"/>
    <p:sldId id="273" r:id="rId30"/>
    <p:sldId id="289" r:id="rId31"/>
    <p:sldId id="284" r:id="rId32"/>
    <p:sldId id="287" r:id="rId33"/>
    <p:sldId id="288" r:id="rId34"/>
    <p:sldId id="276" r:id="rId35"/>
    <p:sldId id="275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D235C7-4260-4DD9-BD72-B18E2444BCF1}" type="datetimeFigureOut">
              <a:rPr lang="ru-RU" smtClean="0"/>
              <a:pPr/>
              <a:t>21.08.2018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91532F-6DCF-4481-A22B-962CAF8AC8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1532F-6DCF-4481-A22B-962CAF8AC884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1532F-6DCF-4481-A22B-962CAF8AC884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1532F-6DCF-4481-A22B-962CAF8AC884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hyperlink" Target="http://dubrovskii1993.wix.com/tambov-region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87624" y="2204864"/>
            <a:ext cx="6840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Художественно-эстетическое развитие воспитанников средствами регионального компонента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39544" y="5733256"/>
            <a:ext cx="41044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Презентацию подготовил воспитатель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Дубровина Ольга Вячеславовна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МБДОУ «Детский сад №70»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           г. Тамбов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80728"/>
            <a:ext cx="4320654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835696" y="260648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Монастырское шитьё</a:t>
            </a:r>
            <a:endParaRPr 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C:\Users\Администратор\Desktop\тамбов\3f65337989-kartiny-panno-ikona-bogoroditsa-miluyuschaya-n78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2105472"/>
            <a:ext cx="3995936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71600" y="188640"/>
            <a:ext cx="60486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u="sng" dirty="0" smtClean="0"/>
              <a:t>Архитектура</a:t>
            </a:r>
            <a:endParaRPr lang="ru-RU" sz="2800" i="1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20688"/>
            <a:ext cx="6517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Формирование знаний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об архитектуре, её особенностях.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124744"/>
            <a:ext cx="74523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Рассказать о достопримечательностях родного города.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Научить определять своеобразие конструкции зданий и архитектурных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содержаний, называть их детали.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Повышать познавательную активность и эмоциональную отзывчивость.   Привлекать родителей к сотрудничеству.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Учить отражать знания и впечатления в художественно - продуктивной, конструктивной, игровой деятельности.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212976"/>
            <a:ext cx="8316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Содержание: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1. Ознакомление с архитектурными объектами, с памятниками архитектуры.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2. Знакомство с культовыми зданиями: церквями, монастырями, храмами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149080"/>
            <a:ext cx="91440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Познавательные занятия:</a:t>
            </a:r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1. «Знакомство с избами – как с домом наших предков».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2. «Человек построил дом» (показать дома прошлых лет и современные постройки).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3. «Росписи храмов и соборов».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4. Рассматривание иллюстраций, фотографий, памятников архитектуры; их сравнительный анализ.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5. Беседа «Всем нужен дом» (рассматривание альбома с фотографиями домов разных лет и построек).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6. Творческое задание «Мой дом», создание композиции.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7. Экскурсии к архитектурным памятникам в родном городе.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8. Организация прогулок вокруг детского сада, по микрорайону.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9. Изготовление макетов «Главная площадь города».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95536" y="11663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Вознесенский женский монастырь</a:t>
            </a:r>
            <a:endParaRPr lang="ru-RU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0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 smtClean="0"/>
              <a:t>Спасо-Преображенский</a:t>
            </a:r>
            <a:r>
              <a:rPr lang="ru-RU" b="1" i="1" dirty="0" smtClean="0"/>
              <a:t> Кафедральный собор</a:t>
            </a:r>
            <a:endParaRPr lang="ru-RU" b="1" i="1" dirty="0"/>
          </a:p>
        </p:txBody>
      </p:sp>
      <p:pic>
        <p:nvPicPr>
          <p:cNvPr id="48132" name="Picture 4" descr="C:\Users\Администратор\Desktop\тамбов\10360_20150628_1431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221088"/>
            <a:ext cx="3851920" cy="2838731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95536" y="3933056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Казанский мужской монастырь</a:t>
            </a:r>
            <a:endParaRPr lang="ru-RU" b="1" i="1" dirty="0"/>
          </a:p>
        </p:txBody>
      </p:sp>
      <p:pic>
        <p:nvPicPr>
          <p:cNvPr id="48133" name="Picture 5" descr="C:\Users\Администратор\Desktop\тамбов\043_2014_8_31_22_30_47_7420324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620688"/>
            <a:ext cx="4968552" cy="3312368"/>
          </a:xfrm>
          <a:prstGeom prst="rect">
            <a:avLst/>
          </a:prstGeom>
          <a:noFill/>
        </p:spPr>
      </p:pic>
      <p:pic>
        <p:nvPicPr>
          <p:cNvPr id="48134" name="Picture 6" descr="C:\Users\Администратор\Desktop\тамбов\5559168am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48680"/>
            <a:ext cx="4067944" cy="3296812"/>
          </a:xfrm>
          <a:prstGeom prst="rect">
            <a:avLst/>
          </a:prstGeom>
          <a:noFill/>
        </p:spPr>
      </p:pic>
      <p:pic>
        <p:nvPicPr>
          <p:cNvPr id="48135" name="Picture 7" descr="C:\Users\Администратор\Desktop\тамбов\01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4293096"/>
            <a:ext cx="4680520" cy="2736304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6012160" y="3933056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Троицкий храм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pic>
        <p:nvPicPr>
          <p:cNvPr id="49154" name="Picture 2" descr="C:\Users\Администратор\Desktop\тамбов\Архитектура\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0"/>
            <a:ext cx="3168352" cy="2420888"/>
          </a:xfrm>
          <a:prstGeom prst="rect">
            <a:avLst/>
          </a:prstGeom>
          <a:noFill/>
        </p:spPr>
      </p:pic>
      <p:pic>
        <p:nvPicPr>
          <p:cNvPr id="49155" name="Picture 3" descr="C:\Users\Администратор\Desktop\тамбов\Архитектура\15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4941168"/>
            <a:ext cx="3041915" cy="2569468"/>
          </a:xfrm>
          <a:prstGeom prst="rect">
            <a:avLst/>
          </a:prstGeom>
          <a:noFill/>
        </p:spPr>
      </p:pic>
      <p:pic>
        <p:nvPicPr>
          <p:cNvPr id="49156" name="Picture 4" descr="C:\Users\Администратор\Desktop\тамбов\Архитектура\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2420888"/>
            <a:ext cx="1349636" cy="1296144"/>
          </a:xfrm>
          <a:prstGeom prst="rect">
            <a:avLst/>
          </a:prstGeom>
          <a:noFill/>
        </p:spPr>
      </p:pic>
      <p:pic>
        <p:nvPicPr>
          <p:cNvPr id="49159" name="Picture 7" descr="C:\Users\Администратор\Desktop\тамбов\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013176"/>
            <a:ext cx="2672136" cy="2140562"/>
          </a:xfrm>
          <a:prstGeom prst="rect">
            <a:avLst/>
          </a:prstGeom>
          <a:noFill/>
        </p:spPr>
      </p:pic>
      <p:pic>
        <p:nvPicPr>
          <p:cNvPr id="49161" name="Picture 9" descr="C:\Users\Администратор\Desktop\О\вов\p1040391_64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3347864" cy="2510898"/>
          </a:xfrm>
          <a:prstGeom prst="rect">
            <a:avLst/>
          </a:prstGeom>
          <a:noFill/>
        </p:spPr>
      </p:pic>
      <p:pic>
        <p:nvPicPr>
          <p:cNvPr id="49162" name="Picture 10" descr="C:\Users\Администратор\Desktop\О\вов\p1040307_64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492896"/>
            <a:ext cx="3319917" cy="2489938"/>
          </a:xfrm>
          <a:prstGeom prst="rect">
            <a:avLst/>
          </a:prstGeom>
          <a:noFill/>
        </p:spPr>
      </p:pic>
      <p:pic>
        <p:nvPicPr>
          <p:cNvPr id="49163" name="Picture 11" descr="C:\Users\Администратор\Desktop\тамбов\big_dscn478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43808" y="2420888"/>
            <a:ext cx="1688477" cy="1368152"/>
          </a:xfrm>
          <a:prstGeom prst="rect">
            <a:avLst/>
          </a:prstGeom>
          <a:noFill/>
        </p:spPr>
      </p:pic>
      <p:pic>
        <p:nvPicPr>
          <p:cNvPr id="49164" name="Picture 12" descr="C:\Users\Администратор\Desktop\тамбов\0_c58bf_753440d4_XXXL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55776" y="0"/>
            <a:ext cx="2464260" cy="2465512"/>
          </a:xfrm>
          <a:prstGeom prst="rect">
            <a:avLst/>
          </a:prstGeom>
          <a:noFill/>
        </p:spPr>
      </p:pic>
      <p:pic>
        <p:nvPicPr>
          <p:cNvPr id="49165" name="Picture 13" descr="C:\Users\Администратор\Desktop\тамбов\3071-Pamjatnik-tambovskomu-muzhiku-v-Tambove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71800" y="3789040"/>
            <a:ext cx="1728192" cy="1224136"/>
          </a:xfrm>
          <a:prstGeom prst="rect">
            <a:avLst/>
          </a:prstGeom>
          <a:noFill/>
        </p:spPr>
      </p:pic>
      <p:pic>
        <p:nvPicPr>
          <p:cNvPr id="1026" name="Picture 2" descr="C:\Users\Администратор\Desktop\герасимов худ-к\10 (1)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99992" y="2420888"/>
            <a:ext cx="4884155" cy="2520280"/>
          </a:xfrm>
          <a:prstGeom prst="rect">
            <a:avLst/>
          </a:prstGeom>
          <a:noFill/>
        </p:spPr>
      </p:pic>
      <p:pic>
        <p:nvPicPr>
          <p:cNvPr id="1027" name="Picture 3" descr="C:\Users\Администратор\Desktop\герасимов худ-к\apteka_gakena 3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580112" y="4941168"/>
            <a:ext cx="3816424" cy="2093218"/>
          </a:xfrm>
          <a:prstGeom prst="rect">
            <a:avLst/>
          </a:prstGeom>
          <a:noFill/>
        </p:spPr>
      </p:pic>
      <p:pic>
        <p:nvPicPr>
          <p:cNvPr id="1029" name="Picture 5" descr="C:\Users\Администратор\Desktop\герасимов худ-к\depositphotos_47033189-Tambov-embankment-of-Tsna-River-with-churches-Russia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88224" y="0"/>
            <a:ext cx="2808312" cy="2420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59632" y="188640"/>
            <a:ext cx="518457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u="sng" dirty="0" smtClean="0"/>
              <a:t>Театр</a:t>
            </a:r>
            <a:endParaRPr lang="ru-RU" sz="2800" i="1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836712"/>
            <a:ext cx="60486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 Цель: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Повышение культуры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средствами театрального искусства.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Познакомить с театральной деятельностью родного города.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Формировать и обогащать представления о театре и жанрах театрального искусства.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Обучать технике инсценировки и творческой импровизации.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Создавать условия для театрализованной деятельности.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3429000"/>
            <a:ext cx="92890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Содержание: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Познакомить с театрами родного города: 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-Тамбовский государственный Драматический театр;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-Тамбовский государственный театр кукол. 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Организовать, по возможности, просмотры спектаклей.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Экскурсия в театр по теме: «Жизнь театра»; встреча с актёрами.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Занятия по теме: «Когда оживают сказки», «Волшебники, создающие сказки».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Рисование «Афиша к спектаклю».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Коллективная аппликация «Создадим наш театр».</a:t>
            </a:r>
          </a:p>
          <a:p>
            <a:pPr lvl="0"/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pic>
        <p:nvPicPr>
          <p:cNvPr id="2050" name="Picture 2" descr="C:\Users\Администратор\Desktop\тамбов\28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581128"/>
            <a:ext cx="4178779" cy="2510036"/>
          </a:xfrm>
          <a:prstGeom prst="rect">
            <a:avLst/>
          </a:prstGeom>
          <a:noFill/>
        </p:spPr>
      </p:pic>
      <p:pic>
        <p:nvPicPr>
          <p:cNvPr id="2051" name="Picture 3" descr="C:\Users\Администратор\Desktop\тамбов\p1040553_6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836712"/>
            <a:ext cx="6768752" cy="3672408"/>
          </a:xfrm>
          <a:prstGeom prst="rect">
            <a:avLst/>
          </a:prstGeom>
          <a:noFill/>
        </p:spPr>
      </p:pic>
      <p:pic>
        <p:nvPicPr>
          <p:cNvPr id="2052" name="Picture 4" descr="C:\Users\Администратор\Desktop\тамбов\театрт2\csm_DSC_1181_stitch_7c32796d0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4509120"/>
            <a:ext cx="4824536" cy="252360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23528" y="260648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Тамбовский государственный Драматический театр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6552"/>
            <a:ext cx="9406069" cy="7054552"/>
          </a:xfrm>
          <a:prstGeom prst="rect">
            <a:avLst/>
          </a:prstGeom>
          <a:noFill/>
        </p:spPr>
      </p:pic>
      <p:pic>
        <p:nvPicPr>
          <p:cNvPr id="5" name="Picture 5" descr="C:\Users\Администратор\Desktop\тамбов\театрт2\41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476672"/>
            <a:ext cx="3203848" cy="3240360"/>
          </a:xfrm>
          <a:prstGeom prst="rect">
            <a:avLst/>
          </a:prstGeom>
          <a:noFill/>
        </p:spPr>
      </p:pic>
      <p:pic>
        <p:nvPicPr>
          <p:cNvPr id="6" name="Picture 6" descr="C:\Users\Администратор\Desktop\тамбов\театрт2\1232484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6672"/>
            <a:ext cx="2699792" cy="3240360"/>
          </a:xfrm>
          <a:prstGeom prst="rect">
            <a:avLst/>
          </a:prstGeom>
          <a:noFill/>
        </p:spPr>
      </p:pic>
      <p:pic>
        <p:nvPicPr>
          <p:cNvPr id="7" name="Picture 9" descr="C:\Users\Администратор\Desktop\тамбов\97_image_5_large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228184" y="476672"/>
            <a:ext cx="3168352" cy="3240360"/>
          </a:xfrm>
          <a:prstGeom prst="rect">
            <a:avLst/>
          </a:prstGeom>
          <a:noFill/>
        </p:spPr>
      </p:pic>
      <p:pic>
        <p:nvPicPr>
          <p:cNvPr id="8" name="Picture 8" descr="C:\Users\Администратор\Desktop\тамбов\театрт2\ostQ-KSs7Q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906432"/>
            <a:ext cx="4644008" cy="3075350"/>
          </a:xfrm>
          <a:prstGeom prst="rect">
            <a:avLst/>
          </a:prstGeom>
          <a:noFill/>
        </p:spPr>
      </p:pic>
      <p:pic>
        <p:nvPicPr>
          <p:cNvPr id="9" name="Picture 7" descr="C:\Users\Администратор\Desktop\тамбов\театрт2\kuk-teat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34080" y="3933056"/>
            <a:ext cx="4568226" cy="30578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23728" y="188640"/>
            <a:ext cx="40324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u="sng" dirty="0" smtClean="0"/>
              <a:t>Музей</a:t>
            </a:r>
            <a:endParaRPr lang="ru-RU" sz="3200" i="1" dirty="0" smtClean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836712"/>
            <a:ext cx="68407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Приобщение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к музейной культуре.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Познакомить с музеями нашего города.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Учить бережно относиться к культурным ценностям и соблюдать правила поведения в музее. Создать условия для отражения впечатлений от посещения музея в разных видах деятельности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Стимулировать к повторным посещениям музеев и выставок.</a:t>
            </a:r>
          </a:p>
          <a:p>
            <a:endParaRPr lang="en-US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23528" y="2492896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67544" y="38610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2852936"/>
            <a:ext cx="34563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Содержание: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Посещение музея в родном городе.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«История возникновения нашего города».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«Народные костюмы».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«Трудные годы и великие люди».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Выставка рисунков и поделок.</a:t>
            </a:r>
          </a:p>
          <a:p>
            <a:endParaRPr lang="ru-RU" dirty="0"/>
          </a:p>
        </p:txBody>
      </p:sp>
      <p:pic>
        <p:nvPicPr>
          <p:cNvPr id="11" name="Picture 2" descr="C:\Users\Администратор\Desktop\тамбов\slider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9" y="2492896"/>
            <a:ext cx="5832648" cy="453650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635896" y="6525344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Музейный комплекс «Усадьба Асеевых»</a:t>
            </a:r>
            <a:endParaRPr lang="ru-RU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pic>
        <p:nvPicPr>
          <p:cNvPr id="1026" name="Picture 2" descr="C:\Users\Администратор\Desktop\тамбов\5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789040"/>
            <a:ext cx="4464496" cy="3312368"/>
          </a:xfrm>
          <a:prstGeom prst="rect">
            <a:avLst/>
          </a:prstGeom>
          <a:noFill/>
        </p:spPr>
      </p:pic>
      <p:pic>
        <p:nvPicPr>
          <p:cNvPr id="1028" name="Picture 4" descr="C:\Users\Администратор\Desktop\тамбов\50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92696"/>
            <a:ext cx="5683560" cy="407707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763688" y="26064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Краеведческий музей</a:t>
            </a:r>
            <a:endParaRPr lang="ru-RU" b="1" i="1" dirty="0"/>
          </a:p>
        </p:txBody>
      </p:sp>
      <p:sp>
        <p:nvSpPr>
          <p:cNvPr id="10" name="TextBox 9"/>
          <p:cNvSpPr txBox="1"/>
          <p:nvPr/>
        </p:nvSpPr>
        <p:spPr>
          <a:xfrm rot="10800000" flipV="1">
            <a:off x="5940152" y="3275983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Музей истории медицины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pic>
        <p:nvPicPr>
          <p:cNvPr id="3074" name="Picture 2" descr="C:\Users\Администратор\Desktop\тамбов\26162341261510078617B07E8F44920F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836712"/>
            <a:ext cx="4968552" cy="2988617"/>
          </a:xfrm>
          <a:prstGeom prst="rect">
            <a:avLst/>
          </a:prstGeom>
          <a:noFill/>
        </p:spPr>
      </p:pic>
      <p:pic>
        <p:nvPicPr>
          <p:cNvPr id="3075" name="Picture 3" descr="C:\Users\Администратор\Desktop\тамбов\3863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861048"/>
            <a:ext cx="5112568" cy="3241179"/>
          </a:xfrm>
          <a:prstGeom prst="rect">
            <a:avLst/>
          </a:prstGeom>
          <a:noFill/>
        </p:spPr>
      </p:pic>
      <p:pic>
        <p:nvPicPr>
          <p:cNvPr id="7" name="Picture 2" descr="C:\Users\Администратор\Desktop\тамбов\554210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4365104"/>
            <a:ext cx="4104456" cy="274813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971600" y="33265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Дом-музей Г.В.Чичерина</a:t>
            </a:r>
            <a:endParaRPr lang="ru-RU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393305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Дом-музей В.И.Вернадского</a:t>
            </a:r>
            <a:endParaRPr lang="ru-RU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6300192" y="3284984"/>
            <a:ext cx="284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Музей Волка</a:t>
            </a:r>
            <a:endParaRPr lang="ru-RU" b="1" i="1" dirty="0"/>
          </a:p>
        </p:txBody>
      </p:sp>
      <p:pic>
        <p:nvPicPr>
          <p:cNvPr id="3077" name="Picture 5" descr="C:\Users\Администратор\Desktop\тамбов\bpick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8424" y="5733256"/>
            <a:ext cx="991414" cy="1368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406069" cy="7243192"/>
          </a:xfrm>
          <a:prstGeom prst="rect">
            <a:avLst/>
          </a:prstGeom>
          <a:noFill/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0" y="898610"/>
            <a:ext cx="91440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284984"/>
            <a:ext cx="896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285728"/>
            <a:ext cx="53578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Ведущая педагогическая идея художественно-эстетического воспитания средствами регионального компонента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– создание образовательной системы, ориентированной на развитие личности ребенка через приобщение к духовным ценностям, через вовлечение в творческую, музыкальную, изобразительную, театрализованную деятельность родного края.</a:t>
            </a:r>
          </a:p>
          <a:p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7158" y="4437112"/>
            <a:ext cx="90393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Приобщение детей к региональной культуре связано с понятием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«интерес».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Именно он лежит в основе эффективного решения  педагогических задач: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-формирование у детей эстетического вкуса;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-развитие детского творчества и воображения;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-приобщение к изобразительному, музыкальному, театральному, литературному, художественному творчеству на основе регионального компонента;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-воспитание уважения к людям и их традициям.</a:t>
            </a: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2852936"/>
            <a:ext cx="6462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Содержание</a:t>
            </a:r>
            <a:r>
              <a:rPr lang="ru-RU" i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регионального компонента  в художественно-эстетическом воспитании призвано способствовать формированию у дошкольников духовно-нравственных ориентаций, развитию их творческого потенциала.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71800" y="-243408"/>
            <a:ext cx="48965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 </a:t>
            </a:r>
            <a:endParaRPr lang="ru-RU" dirty="0" smtClean="0"/>
          </a:p>
          <a:p>
            <a:r>
              <a:rPr lang="ru-RU" sz="3200" b="1" i="1" u="sng" dirty="0" smtClean="0"/>
              <a:t>Музыка</a:t>
            </a:r>
            <a:endParaRPr lang="ru-RU" sz="3200" i="1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692696"/>
            <a:ext cx="6264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Воспитание патриотических чувств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 процессе ознакомления с музыкальной культурой Тамбова.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Воспитывать любовь к родному краю на основе музыкального фольклора.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Знакомить с разными жанрами народного творчества (сказки, песенки,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заклички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хороводы, пословицы, игры), с творчеством тамбовских  композиторов.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07504" y="2348880"/>
            <a:ext cx="91450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Содержание: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Гимн Тамбовской области.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Беседа о жизни и творчестве С. Рахманинова.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Знакомство с произведением С.Рахманинова.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Использование хореографических элементов в народных играх.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6552"/>
            <a:ext cx="9406069" cy="7054552"/>
          </a:xfrm>
          <a:prstGeom prst="rect">
            <a:avLst/>
          </a:prstGeom>
          <a:noFill/>
        </p:spPr>
      </p:pic>
      <p:pic>
        <p:nvPicPr>
          <p:cNvPr id="5122" name="Picture 2" descr="C:\Users\Администратор\Desktop\тамбов\11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916832"/>
            <a:ext cx="3491880" cy="4653136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07504" y="207842"/>
            <a:ext cx="3600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Василий Иванович Агапкин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Русский советский военный дирижёр и композитор. Полковник Советской армии. Автор марша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Прощание славянки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который является гимном Тамбовской области.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39952" y="260648"/>
            <a:ext cx="309634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/>
              <a:t> Гимн Тамбовской области</a:t>
            </a:r>
          </a:p>
          <a:p>
            <a:r>
              <a:rPr lang="ru-RU" sz="1200" b="1" i="1" dirty="0" smtClean="0"/>
              <a:t>Музыка В.Агапкина</a:t>
            </a:r>
            <a:r>
              <a:rPr lang="ru-RU" sz="1200" i="1" dirty="0" smtClean="0"/>
              <a:t> </a:t>
            </a:r>
          </a:p>
          <a:p>
            <a:r>
              <a:rPr lang="ru-RU" sz="1200" b="1" i="1" dirty="0" smtClean="0"/>
              <a:t>Слова А.Митрофанова</a:t>
            </a:r>
            <a:endParaRPr lang="ru-RU" sz="1200" i="1" dirty="0" smtClean="0"/>
          </a:p>
          <a:p>
            <a:r>
              <a:rPr lang="ru-RU" sz="1200" dirty="0" smtClean="0"/>
              <a:t> </a:t>
            </a:r>
          </a:p>
          <a:p>
            <a:r>
              <a:rPr lang="ru-RU" sz="1200" dirty="0" smtClean="0"/>
              <a:t>1. На просторах бескрайних и синих, </a:t>
            </a:r>
            <a:br>
              <a:rPr lang="ru-RU" sz="1200" dirty="0" smtClean="0"/>
            </a:br>
            <a:r>
              <a:rPr lang="ru-RU" sz="1200" dirty="0" smtClean="0"/>
              <a:t>Где березы любуются </a:t>
            </a:r>
            <a:r>
              <a:rPr lang="ru-RU" sz="1200" dirty="0" err="1" smtClean="0"/>
              <a:t>Цной</a:t>
            </a:r>
            <a:r>
              <a:rPr lang="ru-RU" sz="1200" dirty="0" smtClean="0"/>
              <a:t>,</a:t>
            </a:r>
            <a:br>
              <a:rPr lang="ru-RU" sz="1200" dirty="0" smtClean="0"/>
            </a:br>
            <a:r>
              <a:rPr lang="ru-RU" sz="1200" dirty="0" smtClean="0"/>
              <a:t>В самом сердце великой России</a:t>
            </a:r>
            <a:br>
              <a:rPr lang="ru-RU" sz="1200" dirty="0" smtClean="0"/>
            </a:br>
            <a:r>
              <a:rPr lang="ru-RU" sz="1200" dirty="0" smtClean="0"/>
              <a:t>Ты раскинулся край наш родной.</a:t>
            </a:r>
            <a:br>
              <a:rPr lang="ru-RU" sz="1200" dirty="0" smtClean="0"/>
            </a:br>
            <a:r>
              <a:rPr lang="ru-RU" sz="1200" dirty="0" smtClean="0"/>
              <a:t>Полыхали зловеще зарницы,</a:t>
            </a:r>
            <a:br>
              <a:rPr lang="ru-RU" sz="1200" dirty="0" smtClean="0"/>
            </a:br>
            <a:r>
              <a:rPr lang="ru-RU" sz="1200" dirty="0" smtClean="0"/>
              <a:t>Но в историю грозных веков</a:t>
            </a:r>
            <a:br>
              <a:rPr lang="ru-RU" sz="1200" dirty="0" smtClean="0"/>
            </a:br>
            <a:r>
              <a:rPr lang="ru-RU" sz="1200" dirty="0" smtClean="0"/>
              <a:t>Ты вписал своей славы страницы,</a:t>
            </a:r>
            <a:br>
              <a:rPr lang="ru-RU" sz="1200" dirty="0" smtClean="0"/>
            </a:br>
            <a:r>
              <a:rPr lang="ru-RU" sz="1200" dirty="0" smtClean="0"/>
              <a:t>Честь, свободу, храня от оков.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Припев: 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Тамбовский наш край,</a:t>
            </a:r>
            <a:br>
              <a:rPr lang="ru-RU" sz="1200" dirty="0" smtClean="0"/>
            </a:br>
            <a:r>
              <a:rPr lang="ru-RU" sz="1200" dirty="0" smtClean="0"/>
              <a:t>В веках процветай!</a:t>
            </a:r>
            <a:br>
              <a:rPr lang="ru-RU" sz="1200" dirty="0" smtClean="0"/>
            </a:br>
            <a:r>
              <a:rPr lang="ru-RU" sz="1200" dirty="0" smtClean="0"/>
              <a:t>Ты славен людьми,</a:t>
            </a:r>
            <a:br>
              <a:rPr lang="ru-RU" sz="1200" dirty="0" smtClean="0"/>
            </a:br>
            <a:r>
              <a:rPr lang="ru-RU" sz="1200" dirty="0" smtClean="0"/>
              <a:t>Храни, Господь, тебя, храни!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2. И пусть летят года,</a:t>
            </a:r>
            <a:br>
              <a:rPr lang="ru-RU" sz="1200" dirty="0" smtClean="0"/>
            </a:br>
            <a:r>
              <a:rPr lang="ru-RU" sz="1200" dirty="0" smtClean="0"/>
              <a:t>Ты с нами, наш край, навсегда.</a:t>
            </a:r>
            <a:br>
              <a:rPr lang="ru-RU" sz="1200" dirty="0" smtClean="0"/>
            </a:br>
            <a:r>
              <a:rPr lang="ru-RU" sz="1200" dirty="0" smtClean="0"/>
              <a:t>Здесь родились мы,</a:t>
            </a:r>
            <a:br>
              <a:rPr lang="ru-RU" sz="1200" dirty="0" smtClean="0"/>
            </a:br>
            <a:r>
              <a:rPr lang="ru-RU" sz="1200" dirty="0" smtClean="0"/>
              <a:t>И с этим краем</a:t>
            </a:r>
            <a:br>
              <a:rPr lang="ru-RU" sz="1200" dirty="0" smtClean="0"/>
            </a:br>
            <a:r>
              <a:rPr lang="ru-RU" sz="1200" dirty="0" smtClean="0"/>
              <a:t>У нас на всех одна судьба.</a:t>
            </a:r>
            <a:br>
              <a:rPr lang="ru-RU" sz="1200" dirty="0" smtClean="0"/>
            </a:br>
            <a:r>
              <a:rPr lang="ru-RU" sz="1200" dirty="0" smtClean="0"/>
              <a:t>Здесь родились мы,</a:t>
            </a:r>
            <a:br>
              <a:rPr lang="ru-RU" sz="1200" dirty="0" smtClean="0"/>
            </a:br>
            <a:r>
              <a:rPr lang="ru-RU" sz="1200" dirty="0" smtClean="0"/>
              <a:t>И с этим краем</a:t>
            </a:r>
            <a:br>
              <a:rPr lang="ru-RU" sz="1200" dirty="0" smtClean="0"/>
            </a:br>
            <a:r>
              <a:rPr lang="ru-RU" sz="1200" dirty="0" smtClean="0"/>
              <a:t>У нас на всех одна судьба.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Припев: </a:t>
            </a:r>
            <a:r>
              <a:rPr lang="ru-RU" sz="800" dirty="0" smtClean="0"/>
              <a:t/>
            </a:r>
            <a:br>
              <a:rPr lang="ru-RU" sz="800" dirty="0" smtClean="0"/>
            </a:br>
            <a:endParaRPr lang="ru-RU"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6516216" y="2636912"/>
            <a:ext cx="284380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3. С пульсом Родины шаг свой сверяя,</a:t>
            </a:r>
            <a:br>
              <a:rPr lang="ru-RU" sz="1200" dirty="0" smtClean="0"/>
            </a:br>
            <a:r>
              <a:rPr lang="ru-RU" sz="1200" dirty="0" smtClean="0"/>
              <a:t>Край любимый наш смотрит вперед,</a:t>
            </a:r>
            <a:br>
              <a:rPr lang="ru-RU" sz="1200" dirty="0" smtClean="0"/>
            </a:br>
            <a:r>
              <a:rPr lang="ru-RU" sz="1200" dirty="0" smtClean="0"/>
              <a:t>Славу верных сынов умножая,</a:t>
            </a:r>
            <a:br>
              <a:rPr lang="ru-RU" sz="1200" dirty="0" smtClean="0"/>
            </a:br>
            <a:r>
              <a:rPr lang="ru-RU" sz="1200" dirty="0" smtClean="0"/>
              <a:t>Твердой поступью к счастью идет.</a:t>
            </a:r>
            <a:br>
              <a:rPr lang="ru-RU" sz="1200" dirty="0" smtClean="0"/>
            </a:br>
            <a:r>
              <a:rPr lang="ru-RU" sz="1200" dirty="0" smtClean="0"/>
              <a:t>Пусть заметнее будут успехи,</a:t>
            </a:r>
            <a:br>
              <a:rPr lang="ru-RU" sz="1200" dirty="0" smtClean="0"/>
            </a:br>
            <a:r>
              <a:rPr lang="ru-RU" sz="1200" dirty="0" smtClean="0"/>
              <a:t>Хорошеет любимый наш край,</a:t>
            </a:r>
            <a:br>
              <a:rPr lang="ru-RU" sz="1200" dirty="0" smtClean="0"/>
            </a:br>
            <a:r>
              <a:rPr lang="ru-RU" sz="1200" dirty="0" smtClean="0"/>
              <a:t>На земле благодатной вовеки</a:t>
            </a:r>
            <a:br>
              <a:rPr lang="ru-RU" sz="1200" dirty="0" smtClean="0"/>
            </a:br>
            <a:r>
              <a:rPr lang="ru-RU" sz="1200" dirty="0" smtClean="0"/>
              <a:t>Цветом яблонь своих расцветай.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Припев: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4. И пусть летят года,</a:t>
            </a:r>
            <a:br>
              <a:rPr lang="ru-RU" sz="1200" dirty="0" smtClean="0"/>
            </a:br>
            <a:r>
              <a:rPr lang="ru-RU" sz="1200" dirty="0" smtClean="0"/>
              <a:t>Ты с нами, наш край, навсегда.</a:t>
            </a:r>
            <a:br>
              <a:rPr lang="ru-RU" sz="1200" dirty="0" smtClean="0"/>
            </a:br>
            <a:r>
              <a:rPr lang="ru-RU" sz="1200" dirty="0" smtClean="0"/>
              <a:t>Здесь родились мы,</a:t>
            </a:r>
            <a:br>
              <a:rPr lang="ru-RU" sz="1200" dirty="0" smtClean="0"/>
            </a:br>
            <a:r>
              <a:rPr lang="ru-RU" sz="1200" dirty="0" smtClean="0"/>
              <a:t>И с этим краем</a:t>
            </a:r>
            <a:br>
              <a:rPr lang="ru-RU" sz="1200" dirty="0" smtClean="0"/>
            </a:br>
            <a:r>
              <a:rPr lang="ru-RU" sz="1200" dirty="0" smtClean="0"/>
              <a:t>У нас на всех одна судьба.</a:t>
            </a:r>
            <a:br>
              <a:rPr lang="ru-RU" sz="1200" dirty="0" smtClean="0"/>
            </a:br>
            <a:r>
              <a:rPr lang="ru-RU" sz="1200" dirty="0" smtClean="0"/>
              <a:t>Здесь родились мы,</a:t>
            </a:r>
            <a:br>
              <a:rPr lang="ru-RU" sz="1200" dirty="0" smtClean="0"/>
            </a:br>
            <a:r>
              <a:rPr lang="ru-RU" sz="1200" dirty="0" smtClean="0"/>
              <a:t>И с этим краем</a:t>
            </a:r>
            <a:br>
              <a:rPr lang="ru-RU" sz="1200" dirty="0" smtClean="0"/>
            </a:br>
            <a:r>
              <a:rPr lang="ru-RU" sz="1200" dirty="0" smtClean="0"/>
              <a:t>У нас на всех одна судьба.</a:t>
            </a:r>
          </a:p>
          <a:p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Припев: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-196552"/>
            <a:ext cx="9406069" cy="7054552"/>
          </a:xfrm>
          <a:prstGeom prst="rect">
            <a:avLst/>
          </a:prstGeom>
          <a:noFill/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313184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332656"/>
            <a:ext cx="349188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/>
              <a:t>Сергей Васильевич Рахманинов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sz="1200" b="1" dirty="0" smtClean="0"/>
              <a:t>Великий русский композитор, пианист, дирижёр. </a:t>
            </a:r>
            <a:r>
              <a:rPr lang="ru-RU" sz="1200" dirty="0" smtClean="0"/>
              <a:t>На протяжении более четверти века С.В.Рахманинов посещал Тамбовскую область. В деревне Ивановке (нынешний </a:t>
            </a:r>
            <a:r>
              <a:rPr lang="ru-RU" sz="1200" dirty="0" err="1" smtClean="0"/>
              <a:t>Уваровский</a:t>
            </a:r>
            <a:r>
              <a:rPr lang="ru-RU" sz="1200" dirty="0" smtClean="0"/>
              <a:t> район), он находил неиссякаемый источник творческого вдохновения, здесь же написал большинство своих лучших сочинений.</a:t>
            </a:r>
          </a:p>
          <a:p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476672"/>
            <a:ext cx="309634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Объект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33827" y="4221088"/>
            <a:ext cx="2990701" cy="263691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300191" y="0"/>
            <a:ext cx="3168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/>
              <a:t>Тамбовский государственный музыкально – педагогический институт им. С. В. Рахманинова </a:t>
            </a:r>
            <a:endParaRPr lang="ru-RU" sz="1200" b="1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72200" y="3501008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/>
              <a:t>Музей-усадь­ба Сергея Васильевича Рахманинова  «Ивановка» </a:t>
            </a:r>
            <a:br>
              <a:rPr lang="ru-RU" sz="1200" b="1" i="1" dirty="0" smtClean="0"/>
            </a:br>
            <a:r>
              <a:rPr lang="ru-RU" sz="1200" b="1" i="1" dirty="0" smtClean="0"/>
              <a:t>(</a:t>
            </a:r>
            <a:r>
              <a:rPr lang="ru-RU" sz="1200" b="1" i="1" dirty="0" err="1" smtClean="0"/>
              <a:t>Уваровский</a:t>
            </a:r>
            <a:r>
              <a:rPr lang="ru-RU" sz="1200" b="1" i="1" dirty="0" smtClean="0"/>
              <a:t> район Тамбовская обл.)</a:t>
            </a:r>
            <a:endParaRPr lang="ru-RU" sz="1200" b="1" i="1" dirty="0"/>
          </a:p>
        </p:txBody>
      </p:sp>
      <p:pic>
        <p:nvPicPr>
          <p:cNvPr id="14" name="Picture 4" descr="E:\0004 Ольга\Рахманинов\фото\704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91880" y="4221088"/>
            <a:ext cx="2575799" cy="2636912"/>
          </a:xfrm>
          <a:prstGeom prst="rect">
            <a:avLst/>
          </a:prstGeom>
          <a:noFill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620688"/>
            <a:ext cx="261313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491880" y="3645024"/>
            <a:ext cx="28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/>
              <a:t>Памятники С. В. Рахманинову</a:t>
            </a:r>
            <a:br>
              <a:rPr lang="ru-RU" sz="1200" b="1" i="1" dirty="0" smtClean="0"/>
            </a:br>
            <a:r>
              <a:rPr lang="ru-RU" sz="1200" b="1" i="1" dirty="0" smtClean="0"/>
              <a:t>     в Ивановке </a:t>
            </a:r>
            <a:endParaRPr lang="ru-RU" sz="1200" b="1" i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491880" y="0"/>
            <a:ext cx="27363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 </a:t>
            </a:r>
            <a:r>
              <a:rPr lang="ru-RU" sz="1200" b="1" i="1" dirty="0" smtClean="0"/>
              <a:t>Памятники С. В. Рахманинову                                  в Тамбове </a:t>
            </a:r>
            <a:endParaRPr lang="ru-RU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pic>
        <p:nvPicPr>
          <p:cNvPr id="7170" name="Picture 2" descr="C:\Users\Администратор\Desktop\тамбов\inde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996952"/>
            <a:ext cx="4572000" cy="3699962"/>
          </a:xfrm>
          <a:prstGeom prst="rect">
            <a:avLst/>
          </a:prstGeom>
          <a:noFill/>
        </p:spPr>
      </p:pic>
      <p:pic>
        <p:nvPicPr>
          <p:cNvPr id="7171" name="Picture 3" descr="C:\Users\Администратор\Desktop\тамбов\DETAIL_PICTURE_680347_681451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2996952"/>
            <a:ext cx="4158618" cy="367240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1520" y="332656"/>
            <a:ext cx="86409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В наше время живет и работает замечательный композитор</a:t>
            </a:r>
          </a:p>
          <a:p>
            <a:r>
              <a:rPr lang="ru-RU" b="1" i="1" dirty="0" smtClean="0"/>
              <a:t> Ольга Ивановна Егорова.</a:t>
            </a:r>
          </a:p>
          <a:p>
            <a:r>
              <a:rPr lang="ru-RU" i="1" dirty="0" smtClean="0"/>
              <a:t>Она является автором песен, посвященных Тамбовскому краю. Песни и музыку Ольги Егоровой знают и любят не только в Тамбове, но и далеко за его пределами. Композитор работает в разных жанрах, ею написано более четырехсот музыкальных произведений: для фортепиано, народного оркестра, духовых инструментов, театра. Наиболее плодотворно Ольга работает в жанре вокальной музыки.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43808" y="0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/>
              <a:t> </a:t>
            </a:r>
            <a:r>
              <a:rPr lang="ru-RU" sz="2800" b="1" i="1" u="sng" dirty="0" smtClean="0"/>
              <a:t>Живопись</a:t>
            </a:r>
            <a:endParaRPr lang="ru-RU" sz="28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692696"/>
            <a:ext cx="61206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Приобщение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к живописи на основе произведений региональных мастеров.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Развивать интерес к искусству тамбовских художников.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Учить понимать содержание картин.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Воспитывать умение эстетически переживать и наслаждаться красотой картин.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Активизировать интерес к профессии художника.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2924944"/>
            <a:ext cx="88569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Содержание: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Экскурсия в картинную галерею, на выставки картин.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Проведение занятий по знакомству с творчеством тамбовских художников.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Знакомство с жанрами живописи: пейзажем, портретом, натюрмортом.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Создание художественной мини-галереи в детском саду.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Проведение дидактической игры «Что нужно художнику для работы?».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pic>
        <p:nvPicPr>
          <p:cNvPr id="6148" name="Picture 4" descr="C:\Users\Администратор\Desktop\опд\Salvador Dali. Kartinnaya galere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6300192" cy="561662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07504" y="476672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Тамбовская областная картинная галерея</a:t>
            </a:r>
            <a:endParaRPr lang="ru-RU" sz="2400" b="1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444208" y="2996952"/>
            <a:ext cx="28083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Картинная галерея является яркой достопримечательностью Тамбовской области и обладает богатым культурным наследием Центрально-Черноземного региона. Ее коллекция насчитывает более 5000 экспонатов, одновременно в залах выставляется около 400 из них. 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pic>
        <p:nvPicPr>
          <p:cNvPr id="7170" name="Picture 2" descr="C:\Users\Администратор\Desktop\герасимов худ-к\mediaprevi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2717519" cy="31683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5536" y="3933056"/>
            <a:ext cx="266429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Герасимов Александр Михайлович (1881–1963)</a:t>
            </a:r>
            <a:r>
              <a:rPr lang="ru-RU" dirty="0" smtClean="0"/>
              <a:t>- </a:t>
            </a:r>
            <a:r>
              <a:rPr lang="ru-RU" sz="1400" dirty="0" smtClean="0"/>
              <a:t>великий художник-реалист советской эпохи. Был четырехкратно награжден премией Сталина. Стал первым президентом Академии Художеств СССР. Родился в Козлове (ныне </a:t>
            </a:r>
            <a:r>
              <a:rPr lang="ru-RU" sz="1400" dirty="0" smtClean="0">
                <a:hlinkClick r:id="rId4"/>
              </a:rPr>
              <a:t>Мичуринск</a:t>
            </a:r>
            <a:r>
              <a:rPr lang="ru-RU" sz="1400" dirty="0" smtClean="0"/>
              <a:t>) в купеческой семье.</a:t>
            </a:r>
            <a:endParaRPr lang="ru-RU" sz="1400" dirty="0"/>
          </a:p>
        </p:txBody>
      </p:sp>
      <p:pic>
        <p:nvPicPr>
          <p:cNvPr id="7173" name="Picture 5" descr="C:\Users\Администратор\Desktop\герасимов худ-к\Дом-музея-усадьбы-А.М.-Герасимова-вид-с-улицы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260648"/>
            <a:ext cx="5715000" cy="597666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067944" y="6309320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Музей-усадьба А.М.Герасимова в г.Мичуринск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pic>
        <p:nvPicPr>
          <p:cNvPr id="8194" name="Picture 2" descr="C:\Users\Администратор\Desktop\тамбов\0Nxyhuxoya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421400" cy="3140968"/>
          </a:xfrm>
          <a:prstGeom prst="rect">
            <a:avLst/>
          </a:prstGeom>
          <a:noFill/>
        </p:spPr>
      </p:pic>
      <p:pic>
        <p:nvPicPr>
          <p:cNvPr id="8195" name="Picture 3" descr="C:\Users\Администратор\Desktop\герасимов худ-к\6efCaX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9220" y="0"/>
            <a:ext cx="2322352" cy="31409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79512" y="314096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/>
              <a:t>«Мичурин в цветущем саду»</a:t>
            </a:r>
            <a:endParaRPr lang="ru-RU" sz="12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7308304" y="3068960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/>
              <a:t>Портрет  балерины О.В.Лепешинской</a:t>
            </a:r>
            <a:endParaRPr lang="ru-RU" sz="1200" b="1" i="1" dirty="0"/>
          </a:p>
        </p:txBody>
      </p:sp>
      <p:pic>
        <p:nvPicPr>
          <p:cNvPr id="8197" name="Picture 5" descr="C:\Users\Администратор\Desktop\герасимов худ-к\9963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01008"/>
            <a:ext cx="2436493" cy="31409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79512" y="6597352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/>
              <a:t>«Полдень. Теплый дождь»</a:t>
            </a:r>
            <a:endParaRPr lang="ru-RU" sz="1200" b="1" i="1" dirty="0"/>
          </a:p>
        </p:txBody>
      </p:sp>
      <p:pic>
        <p:nvPicPr>
          <p:cNvPr id="8199" name="Picture 7" descr="C:\Users\Администратор\Desktop\герасимов худ-к\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3501008"/>
            <a:ext cx="3168352" cy="316835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203848" y="6597352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/>
              <a:t>Натюрморт «Розы»</a:t>
            </a:r>
            <a:endParaRPr lang="ru-RU" sz="1200" b="1" i="1" dirty="0"/>
          </a:p>
        </p:txBody>
      </p:sp>
      <p:pic>
        <p:nvPicPr>
          <p:cNvPr id="8200" name="Picture 8" descr="C:\Users\Администратор\Desktop\герасимов худ-к\p_38063_137096321476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3501008"/>
            <a:ext cx="3528392" cy="3168352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372200" y="6597352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/>
              <a:t>После дождя «Мокрая терраса»</a:t>
            </a:r>
            <a:endParaRPr lang="ru-RU" sz="1200" b="1" i="1" dirty="0"/>
          </a:p>
        </p:txBody>
      </p:sp>
      <p:pic>
        <p:nvPicPr>
          <p:cNvPr id="8201" name="Picture 9" descr="C:\Users\Администратор\Desktop\герасимов худ-к\0019800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7785" y="0"/>
            <a:ext cx="4336158" cy="314096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3995936" y="3140968"/>
            <a:ext cx="295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/>
              <a:t>«Яблони в цвету»</a:t>
            </a:r>
            <a:endParaRPr lang="ru-RU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pic>
        <p:nvPicPr>
          <p:cNvPr id="9220" name="Picture 4" descr="C:\Users\Администратор\Desktop\герасимов худ-к\TgZYRfRcN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33056"/>
            <a:ext cx="2710095" cy="266429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6597352"/>
            <a:ext cx="2843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err="1" smtClean="0"/>
              <a:t>Е.В.Рябинский</a:t>
            </a:r>
            <a:r>
              <a:rPr lang="ru-RU" sz="1200" b="1" i="1" dirty="0" smtClean="0"/>
              <a:t> «С.В.Рахманинов»</a:t>
            </a:r>
            <a:endParaRPr lang="ru-RU" sz="1200" b="1" i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75856" y="3105835"/>
            <a:ext cx="3582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67544" y="188640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u="sng" dirty="0" smtClean="0"/>
              <a:t>Работы художников Тамбовского края</a:t>
            </a:r>
            <a:endParaRPr lang="ru-RU" sz="2400" b="1" i="1" u="sng" dirty="0"/>
          </a:p>
        </p:txBody>
      </p:sp>
      <p:pic>
        <p:nvPicPr>
          <p:cNvPr id="9222" name="Picture 6" descr="C:\Users\Администратор\Desktop\герасимов худ-к\dmitrij_levin_zimnjaja_skaz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80728"/>
            <a:ext cx="2915816" cy="252028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 rot="10800000" flipV="1">
            <a:off x="395536" y="3478846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/>
              <a:t>Д.Левин «Зимняя сказка»</a:t>
            </a:r>
            <a:endParaRPr lang="ru-RU" sz="1200" b="1" i="1" dirty="0"/>
          </a:p>
        </p:txBody>
      </p:sp>
      <p:pic>
        <p:nvPicPr>
          <p:cNvPr id="9223" name="Picture 7" descr="C:\Users\Администратор\Desktop\герасимов худ-к\dmitrij_levin_aprel-probuzhden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980728"/>
            <a:ext cx="2736304" cy="2520279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3347864" y="3501008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/>
              <a:t>Д.Левин «Апрель. Пробуждение»</a:t>
            </a:r>
            <a:endParaRPr lang="ru-RU" sz="1200" b="1" i="1" dirty="0"/>
          </a:p>
        </p:txBody>
      </p:sp>
      <p:pic>
        <p:nvPicPr>
          <p:cNvPr id="9224" name="Picture 8" descr="C:\Users\Администратор\Desktop\герасимов худ-к\2u8aVY43F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0"/>
            <a:ext cx="2736304" cy="3545062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7020272" y="3573016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/>
              <a:t>А.П.Краснов «Весна пришла»</a:t>
            </a:r>
            <a:endParaRPr lang="ru-RU" sz="1200" b="1" i="1" dirty="0"/>
          </a:p>
        </p:txBody>
      </p:sp>
      <p:pic>
        <p:nvPicPr>
          <p:cNvPr id="9225" name="Picture 9" descr="C:\Users\Администратор\Desktop\герасимов худ-к\36660309_Ryabinskiy_Pavel_Evgenevich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3933056"/>
            <a:ext cx="3168352" cy="2736304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6732240" y="6597352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err="1" smtClean="0"/>
              <a:t>П.Е.Рябинский</a:t>
            </a:r>
            <a:r>
              <a:rPr lang="ru-RU" sz="1200" b="1" i="1" dirty="0" smtClean="0"/>
              <a:t> «Сирень»</a:t>
            </a:r>
            <a:endParaRPr lang="ru-RU" sz="1200" b="1" i="1" dirty="0"/>
          </a:p>
        </p:txBody>
      </p:sp>
      <p:pic>
        <p:nvPicPr>
          <p:cNvPr id="9226" name="Picture 10" descr="C:\Users\Администратор\Desktop\герасимов худ-к\100469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5816" y="3933056"/>
            <a:ext cx="3067819" cy="2664296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3131840" y="6597352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/>
              <a:t>В.Шемякин «Покровская церковь»</a:t>
            </a:r>
            <a:endParaRPr lang="ru-RU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55776" y="0"/>
            <a:ext cx="40324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u="sng" dirty="0" smtClean="0"/>
              <a:t>Литература</a:t>
            </a:r>
            <a:endParaRPr lang="ru-RU" sz="2800" i="1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836712"/>
            <a:ext cx="57606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Формирование устойчивого интереса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к творчеству тамбовских писателей.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Знакомить с жизнью и творчеством тамбовских писателей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Развивать устную речь и активизировать речь.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07504" y="2420888"/>
            <a:ext cx="84969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Содержание: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Занятия, литературные вечера, викторины, посвященные жизни и творчеству тамбовских поэтов и писателей.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Создание библиотеки произведений тамбовских писателей.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Чтение книг, прослушивание магнитофонных записей, сбор иллюстрированного материала и составление альбома.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Создание условий для творчества, отражающего впечатления детей.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404664"/>
            <a:ext cx="7380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284984"/>
            <a:ext cx="52200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sz="1400" dirty="0"/>
          </a:p>
        </p:txBody>
      </p:sp>
      <p:pic>
        <p:nvPicPr>
          <p:cNvPr id="4" name="Picture 2" descr="C:\Users\Администратор\Desktop\тамбов\Герб Тамбовской област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714620"/>
            <a:ext cx="1944216" cy="2472918"/>
          </a:xfrm>
          <a:prstGeom prst="rect">
            <a:avLst/>
          </a:prstGeom>
          <a:noFill/>
        </p:spPr>
      </p:pic>
      <p:pic>
        <p:nvPicPr>
          <p:cNvPr id="1027" name="Picture 3" descr="C:\Users\Администратор\Desktop\тамбов\Герб Тамбов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4581128"/>
            <a:ext cx="2016224" cy="252028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42910" y="35716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Тамбов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– это особый культурный регион России: со своими традициями и промыслами, своими героями прошлого и настоящего. </a:t>
            </a:r>
          </a:p>
          <a:p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4348" y="178592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/>
              <a:t>В 1937 году Центрально-Черноземная область была разделена на 5 областей, в том числе и Тамбовскую область. </a:t>
            </a:r>
          </a:p>
          <a:p>
            <a:r>
              <a:rPr lang="ru-RU" i="1" dirty="0" smtClean="0"/>
              <a:t>(В состав Тамбовской области входит: </a:t>
            </a:r>
          </a:p>
          <a:p>
            <a:r>
              <a:rPr lang="ru-RU" i="1" dirty="0" smtClean="0"/>
              <a:t>23 района, 8 городов и 12 поселков городского типа).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85786" y="4071942"/>
            <a:ext cx="32146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Любовь к родным местам, знания об истории, культуре и традициях родного края являются важными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компонентами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воспитания патриотических чувств у дошкольников.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pic>
        <p:nvPicPr>
          <p:cNvPr id="4099" name="Picture 3" descr="C:\Users\Администратор\Desktop\тамбов\461o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501008"/>
            <a:ext cx="5603776" cy="3655317"/>
          </a:xfrm>
          <a:prstGeom prst="rect">
            <a:avLst/>
          </a:prstGeom>
          <a:noFill/>
        </p:spPr>
      </p:pic>
      <p:pic>
        <p:nvPicPr>
          <p:cNvPr id="4100" name="Picture 4" descr="C:\Users\Администратор\Desktop\опд\3293-Oblastnaja-detskaja-biblioteka-v-Tambov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436096" cy="347362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724128" y="620688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Тамбовская детская областная библиотека</a:t>
            </a:r>
            <a:endParaRPr lang="ru-RU" sz="24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251520" y="4005064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Тамбовская областная библиотека </a:t>
            </a:r>
            <a:r>
              <a:rPr lang="ru-RU" sz="2400" b="1" i="1" dirty="0" err="1" smtClean="0"/>
              <a:t>им.А.С.Пушкина</a:t>
            </a:r>
            <a:endParaRPr 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67544" y="-315416"/>
            <a:ext cx="6624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  <a:r>
              <a:rPr lang="ru-RU" sz="2800" b="1" i="1" dirty="0" smtClean="0"/>
              <a:t>Тамбовские писатели и поэты - детям </a:t>
            </a:r>
            <a:endParaRPr lang="ru-RU" sz="2800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836712"/>
            <a:ext cx="10287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0" y="1988840"/>
            <a:ext cx="255577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b="1" i="1" dirty="0" smtClean="0"/>
              <a:t>Александр Михайлович Акулинин (1938-2010)</a:t>
            </a:r>
            <a:r>
              <a:rPr lang="ru-RU" sz="1400" b="1" i="1" dirty="0" smtClean="0"/>
              <a:t>- </a:t>
            </a:r>
            <a:r>
              <a:rPr lang="ru-RU" sz="1400" b="1" dirty="0" smtClean="0"/>
              <a:t>родился в с. Большая Лозовка Токаревского района. Его произведения: </a:t>
            </a:r>
          </a:p>
          <a:p>
            <a:r>
              <a:rPr lang="ru-RU" sz="1400" dirty="0" smtClean="0"/>
              <a:t>• «</a:t>
            </a:r>
            <a:r>
              <a:rPr lang="ru-RU" sz="1400" i="1" dirty="0" smtClean="0"/>
              <a:t>Шурка – Поводырь» </a:t>
            </a:r>
          </a:p>
          <a:p>
            <a:r>
              <a:rPr lang="ru-RU" sz="1400" dirty="0" smtClean="0"/>
              <a:t>• </a:t>
            </a:r>
            <a:r>
              <a:rPr lang="ru-RU" sz="1400" i="1" dirty="0" smtClean="0"/>
              <a:t>«Крепость на </a:t>
            </a:r>
            <a:r>
              <a:rPr lang="ru-RU" sz="1400" i="1" dirty="0" err="1" smtClean="0"/>
              <a:t>Цне</a:t>
            </a:r>
            <a:r>
              <a:rPr lang="ru-RU" sz="1400" i="1" dirty="0" smtClean="0"/>
              <a:t>»  </a:t>
            </a:r>
          </a:p>
          <a:p>
            <a:r>
              <a:rPr lang="ru-RU" sz="1400" dirty="0" smtClean="0"/>
              <a:t>• Другие произведения отнесены к лучшим произведениям российской литературы советского периода для детей и о детях 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412776"/>
            <a:ext cx="9810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347864" y="2780928"/>
            <a:ext cx="280831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b="1" i="1" dirty="0" smtClean="0"/>
              <a:t>Мария Андреевна </a:t>
            </a:r>
            <a:r>
              <a:rPr lang="ru-RU" b="1" i="1" dirty="0" err="1" smtClean="0"/>
              <a:t>Белахова</a:t>
            </a:r>
            <a:r>
              <a:rPr lang="ru-RU" b="1" i="1" dirty="0" smtClean="0"/>
              <a:t> (1903-1969) </a:t>
            </a:r>
            <a:r>
              <a:rPr lang="ru-RU" sz="1400" b="1" i="1" dirty="0" smtClean="0"/>
              <a:t>– </a:t>
            </a:r>
            <a:r>
              <a:rPr lang="ru-RU" sz="1400" b="1" dirty="0" smtClean="0"/>
              <a:t>родилась в с. Старое Хмелевое Козловского уезда (Мичуринский район). </a:t>
            </a:r>
          </a:p>
          <a:p>
            <a:r>
              <a:rPr lang="ru-RU" sz="1400" dirty="0" smtClean="0"/>
              <a:t>Стала детским писателем и стремилась передать максимум пережитого в период Великой Отечественной войны и написала много рассказов для молодежи: </a:t>
            </a:r>
          </a:p>
          <a:p>
            <a:r>
              <a:rPr lang="ru-RU" sz="1400" i="1" dirty="0" smtClean="0"/>
              <a:t>«Это было под Ровно», «Дочь», «Сын», «Драгоценный груз», «Пожар в самолете», «Ничего особенного»… </a:t>
            </a:r>
            <a:endParaRPr lang="ru-RU" sz="14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1268760"/>
            <a:ext cx="1144141" cy="163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660232" y="2852936"/>
            <a:ext cx="266429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b="1" i="1" dirty="0" smtClean="0"/>
              <a:t>Андрей Дмитриевич </a:t>
            </a:r>
            <a:r>
              <a:rPr lang="ru-RU" b="1" i="1" dirty="0" err="1" smtClean="0"/>
              <a:t>Жариков</a:t>
            </a:r>
            <a:r>
              <a:rPr lang="ru-RU" b="1" i="1" dirty="0" smtClean="0"/>
              <a:t> (1921-2005) – </a:t>
            </a:r>
            <a:r>
              <a:rPr lang="ru-RU" sz="1400" dirty="0" smtClean="0"/>
              <a:t>родился в с. </a:t>
            </a:r>
            <a:r>
              <a:rPr lang="ru-RU" sz="1400" dirty="0" err="1" smtClean="0"/>
              <a:t>Татаново</a:t>
            </a:r>
            <a:r>
              <a:rPr lang="ru-RU" sz="1400" dirty="0" smtClean="0"/>
              <a:t> Тамбовского района, но детство провел в Сосновке. Жизненный путь военного отражена в его сборнике рассказов и очерков о маленьких героях деливших со взрослыми тяготы на фронте и в тылу, описывая свой жизненный опыт: </a:t>
            </a:r>
            <a:r>
              <a:rPr lang="ru-RU" sz="1400" i="1" dirty="0" smtClean="0"/>
              <a:t>«Повесть о маленьком сержанте», «Закрытый гарнизон», «Юные партизаны»… </a:t>
            </a:r>
            <a:endParaRPr lang="ru-RU" sz="14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301208"/>
            <a:ext cx="1471785" cy="1745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5301208"/>
            <a:ext cx="1501608" cy="175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04664"/>
            <a:ext cx="1341631" cy="202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3528" y="2492896"/>
            <a:ext cx="244827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b="1" i="1" dirty="0" smtClean="0"/>
              <a:t>Валентина Тихоновна </a:t>
            </a:r>
            <a:r>
              <a:rPr lang="ru-RU" b="1" i="1" dirty="0" err="1" smtClean="0"/>
              <a:t>Дорожкина</a:t>
            </a:r>
            <a:r>
              <a:rPr lang="ru-RU" b="1" i="1" dirty="0" smtClean="0"/>
              <a:t> (1939… </a:t>
            </a:r>
            <a:r>
              <a:rPr lang="ru-RU" sz="1400" dirty="0" smtClean="0"/>
              <a:t>родилась в г. Мичуринске, детство ее пришлось на военные годы. Стихи гражданского звучания, взволнованные и эмоциональные, - о Великой Отечественной войне, о Родине, о хлебе, о долге и чести, о судьбе всей нашей планеты, о родном крае. Любимому Тамбову поэтесса посвятила цикл произведений. </a:t>
            </a:r>
            <a:endParaRPr lang="ru-RU" sz="1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548680"/>
            <a:ext cx="1440160" cy="193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923928" y="2420888"/>
            <a:ext cx="2952328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b="1" i="1" dirty="0" smtClean="0"/>
              <a:t>Татьяна Львовна Курбатова (1954… </a:t>
            </a:r>
            <a:r>
              <a:rPr lang="ru-RU" sz="1400" dirty="0" smtClean="0"/>
              <a:t>– Тамбовская поэтесса продолжает лучшие традиции русской классической поэзии, посвященных природе родного края. В них явно слышен шелест трав, шум дождя голос ветра. «Веселая капель» - книга, в которой скачут зайцы и белки, по снежному лесу шагает Дед Мороз. В избушке на курьих ножках – </a:t>
            </a:r>
            <a:r>
              <a:rPr lang="ru-RU" sz="1400" dirty="0" err="1" smtClean="0"/>
              <a:t>Кащей</a:t>
            </a:r>
            <a:r>
              <a:rPr lang="ru-RU" sz="1400" dirty="0" smtClean="0"/>
              <a:t>, Баба Яга и Змей Горыныч. </a:t>
            </a:r>
          </a:p>
          <a:p>
            <a:r>
              <a:rPr lang="ru-RU" sz="1400" dirty="0" smtClean="0"/>
              <a:t>Нужно только повернуть страницу и вам откроется волшебный мир сказок и стихов </a:t>
            </a:r>
            <a:endParaRPr lang="ru-RU" sz="1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3140968"/>
            <a:ext cx="21336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6552"/>
            <a:ext cx="9406069" cy="7054552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16632"/>
            <a:ext cx="1332930" cy="180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67544" y="1700808"/>
            <a:ext cx="244827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b="1" i="1" dirty="0" smtClean="0"/>
              <a:t>Иван Сергеевич </a:t>
            </a:r>
            <a:r>
              <a:rPr lang="ru-RU" b="1" i="1" dirty="0" err="1" smtClean="0"/>
              <a:t>Кучин</a:t>
            </a:r>
            <a:r>
              <a:rPr lang="ru-RU" b="1" i="1" dirty="0" smtClean="0"/>
              <a:t> (1924-2000) </a:t>
            </a:r>
            <a:r>
              <a:rPr lang="ru-RU" b="1" dirty="0" smtClean="0"/>
              <a:t>– </a:t>
            </a:r>
            <a:r>
              <a:rPr lang="ru-RU" sz="1400" dirty="0" smtClean="0"/>
              <a:t>родился в д. Березовке Петровского района. </a:t>
            </a:r>
          </a:p>
          <a:p>
            <a:r>
              <a:rPr lang="ru-RU" sz="1400" dirty="0" smtClean="0"/>
              <a:t>Многие его произведения посвящены природе, родному пшеничному полю, а также «рисует» картины морской стихии. Главная тема является Великая Отечественная война, мужество советского человека и подвиг во имя счастья людей </a:t>
            </a:r>
            <a:endParaRPr lang="ru-RU" sz="1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76672"/>
            <a:ext cx="1288708" cy="1857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347864" y="2132856"/>
            <a:ext cx="259228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b="1" i="1" dirty="0" smtClean="0"/>
              <a:t>Иван Васильевич </a:t>
            </a:r>
            <a:r>
              <a:rPr lang="ru-RU" b="1" i="1" dirty="0" err="1" smtClean="0"/>
              <a:t>Шамов</a:t>
            </a:r>
            <a:r>
              <a:rPr lang="ru-RU" b="1" i="1" dirty="0" smtClean="0"/>
              <a:t> (1918-1965) </a:t>
            </a:r>
            <a:r>
              <a:rPr lang="ru-RU" b="1" dirty="0" smtClean="0"/>
              <a:t>- </a:t>
            </a:r>
            <a:r>
              <a:rPr lang="ru-RU" sz="1400" b="1" dirty="0" smtClean="0"/>
              <a:t>родился в селе </a:t>
            </a:r>
            <a:r>
              <a:rPr lang="ru-RU" sz="1400" b="1" dirty="0" err="1" smtClean="0"/>
              <a:t>Хлыстово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Моршанского</a:t>
            </a:r>
            <a:r>
              <a:rPr lang="ru-RU" sz="1400" b="1" dirty="0" smtClean="0"/>
              <a:t> уезда </a:t>
            </a:r>
          </a:p>
          <a:p>
            <a:r>
              <a:rPr lang="ru-RU" sz="1400" dirty="0" smtClean="0"/>
              <a:t>С детских лет он мечтал о профессии летчика и стал летчиком-испытателем. Один из его учебно-боевых полетов оканчивается аварией. </a:t>
            </a:r>
          </a:p>
          <a:p>
            <a:r>
              <a:rPr lang="ru-RU" sz="1400" dirty="0" smtClean="0"/>
              <a:t>Во многих стихах автор рисует русскую природу, рисует милую картину деревенского луга у реки, где бегают босоногие мальчишки, летают птицы и изредка пролетают </a:t>
            </a:r>
            <a:r>
              <a:rPr lang="ru-RU" sz="1400" dirty="0" err="1" smtClean="0"/>
              <a:t>МИГи</a:t>
            </a:r>
            <a:r>
              <a:rPr lang="ru-RU" sz="1400" dirty="0" smtClean="0"/>
              <a:t> (истребители)  </a:t>
            </a:r>
            <a:endParaRPr lang="ru-RU" sz="14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0"/>
            <a:ext cx="13668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732240" y="1628800"/>
            <a:ext cx="252028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b="1" i="1" dirty="0" smtClean="0"/>
              <a:t>Алексей </a:t>
            </a:r>
            <a:r>
              <a:rPr lang="ru-RU" b="1" i="1" dirty="0" err="1" smtClean="0"/>
              <a:t>Емельянович</a:t>
            </a:r>
            <a:r>
              <a:rPr lang="ru-RU" b="1" i="1" dirty="0" smtClean="0"/>
              <a:t> </a:t>
            </a:r>
            <a:r>
              <a:rPr lang="ru-RU" b="1" i="1" dirty="0" err="1" smtClean="0"/>
              <a:t>Шилин</a:t>
            </a:r>
            <a:r>
              <a:rPr lang="ru-RU" b="1" i="1" dirty="0" smtClean="0"/>
              <a:t> (1924-2007)- </a:t>
            </a:r>
            <a:r>
              <a:rPr lang="ru-RU" sz="1200" dirty="0" smtClean="0"/>
              <a:t>родился в селе Дмитриевка Тамбовского района. За плечами </a:t>
            </a:r>
            <a:r>
              <a:rPr lang="ru-RU" sz="1200" dirty="0" err="1" smtClean="0"/>
              <a:t>Шилина</a:t>
            </a:r>
            <a:r>
              <a:rPr lang="ru-RU" sz="1200" dirty="0" smtClean="0"/>
              <a:t> нелегкая жизнь, много судеб прошло перед ним. Пережитое ляжет потом в основу его книг, героями которых будут железнодорожники, солдаты, защищающие Родину. </a:t>
            </a:r>
          </a:p>
          <a:p>
            <a:r>
              <a:rPr lang="ru-RU" sz="1200" dirty="0" smtClean="0"/>
              <a:t>В творчестве Алексея </a:t>
            </a:r>
            <a:r>
              <a:rPr lang="ru-RU" sz="1200" dirty="0" err="1" smtClean="0"/>
              <a:t>Шилина</a:t>
            </a:r>
            <a:r>
              <a:rPr lang="ru-RU" sz="1200" dirty="0" smtClean="0"/>
              <a:t> есть несколько произведений о детях. Писателя интересует те эпизоды из жизни ребят, когда рождается характер. Посеешь привычку – пожнешь характер, посеешь характер – пожнешь судьбу. </a:t>
            </a:r>
          </a:p>
          <a:p>
            <a:endParaRPr lang="ru-RU" sz="12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5229225"/>
            <a:ext cx="25146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44408" y="5517232"/>
            <a:ext cx="1011626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0312" y="5517232"/>
            <a:ext cx="880589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44208" y="5480875"/>
            <a:ext cx="934776" cy="137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79512" y="448226"/>
            <a:ext cx="648072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ля эффективного осуществления художественно-эстетического развития воспитанников средствами регионального компонента должны учитываться следующие необходимые педагогические условия: 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формирование культурной направленности личности дошкольника, на основе содержания регионального компонента дошкольного образования; 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подготовка педагогического коллектива к реализации культурной направленности регионального компонента дошкольного образования; 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создание культурно-развивающей среды ДОУ и</a:t>
            </a:r>
            <a:r>
              <a:rPr kumimoji="0" lang="ru-RU" b="0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предметно- развивающей среды групп для воспитанников всех возрастов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организация эффективного взаимодействия дошкольного образовательного учреждения и семьи. 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59632" y="2060848"/>
            <a:ext cx="67687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i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80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853244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Использование регионального компонента, как одного из средств художественно-эстетического развития дошкольников предполагает следующие подходы и принципы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Знакомство с родным краем </a:t>
            </a:r>
            <a:r>
              <a:rPr lang="ru-RU" i="1" u="sng" dirty="0" smtClean="0">
                <a:latin typeface="Times New Roman" pitchFamily="18" charset="0"/>
                <a:cs typeface="Times New Roman" pitchFamily="18" charset="0"/>
              </a:rPr>
              <a:t>входит в образовательный процесс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выстроенный на основе базовой программы, в которую гармонично вписывается краеведческий материал.</a:t>
            </a:r>
          </a:p>
          <a:p>
            <a:pPr lvl="0"/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Введение регионального содержания </a:t>
            </a:r>
            <a:r>
              <a:rPr lang="ru-RU" i="1" u="sng" dirty="0" smtClean="0">
                <a:latin typeface="Times New Roman" pitchFamily="18" charset="0"/>
                <a:cs typeface="Times New Roman" pitchFamily="18" charset="0"/>
              </a:rPr>
              <a:t>с учётом принципа постепенного перехода 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от более близкого ребёнку, личностно значимого (дом, семья), к менее близкому – культурно-историческим фактам.</a:t>
            </a:r>
          </a:p>
          <a:p>
            <a:pPr lvl="0"/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i="1" u="sng" dirty="0" err="1" smtClean="0">
                <a:latin typeface="Times New Roman" pitchFamily="18" charset="0"/>
                <a:cs typeface="Times New Roman" pitchFamily="18" charset="0"/>
              </a:rPr>
              <a:t>Деятельностный</a:t>
            </a:r>
            <a:r>
              <a:rPr lang="ru-RU" i="1" u="sng" dirty="0" smtClean="0">
                <a:latin typeface="Times New Roman" pitchFamily="18" charset="0"/>
                <a:cs typeface="Times New Roman" pitchFamily="18" charset="0"/>
              </a:rPr>
              <a:t> подход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 приобщении детей к истории, культуре, природе родного края: дети сами выбирают деятельность (как детско-взрослою ,так и самостоятельную), в которой они хотели бы участвовать, чтобы отразить свои чувства и представления об увиденном и услышанном. Это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м.б.-творческая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игра, составление рассказов, изготовление поделок, сочинение загадок, аппликация, лепка, рисование, благоустройство и охрана окружающей природы и др.виды проектной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дея-ти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).</a:t>
            </a:r>
          </a:p>
          <a:p>
            <a:pPr lvl="0"/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Осознанный </a:t>
            </a:r>
            <a:r>
              <a:rPr lang="ru-RU" i="1" u="sng" dirty="0" smtClean="0">
                <a:latin typeface="Times New Roman" pitchFamily="18" charset="0"/>
                <a:cs typeface="Times New Roman" pitchFamily="18" charset="0"/>
              </a:rPr>
              <a:t>выбор методов и форм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знакомства с родным городом, повышающих познавательную и эмоциональную активность детей (посещение- музеев, предметы декоративно-прикладного искусства, музыка,  и т.д.).</a:t>
            </a:r>
          </a:p>
          <a:p>
            <a:pPr lvl="0"/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661248"/>
            <a:ext cx="882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Чем разнообразнее способы, формы и приёмы познания мира и его отражения, тем выше уровень не только информированности, но и любознательности, увлечённости.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3402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6588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1214422"/>
            <a:ext cx="67687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Декоративно-прикладное искусство и народные промыслы.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Архитектура.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Театр.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Музей.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Музыка.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Живопись.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Литература.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pic>
        <p:nvPicPr>
          <p:cNvPr id="2050" name="Picture 2" descr="C:\Users\Администратор\Desktop\тамбов\Ia0l-7sGu6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1928802"/>
            <a:ext cx="1592804" cy="1296144"/>
          </a:xfrm>
          <a:prstGeom prst="rect">
            <a:avLst/>
          </a:prstGeom>
          <a:noFill/>
        </p:spPr>
      </p:pic>
      <p:pic>
        <p:nvPicPr>
          <p:cNvPr id="2051" name="Picture 3" descr="C:\Users\Администратор\Desktop\герасимов худ-к\29543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2500306"/>
            <a:ext cx="1571286" cy="1224136"/>
          </a:xfrm>
          <a:prstGeom prst="rect">
            <a:avLst/>
          </a:prstGeom>
          <a:noFill/>
        </p:spPr>
      </p:pic>
      <p:pic>
        <p:nvPicPr>
          <p:cNvPr id="2052" name="Picture 4" descr="C:\Users\Администратор\Desktop\театр\540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3000372"/>
            <a:ext cx="1656184" cy="1196752"/>
          </a:xfrm>
          <a:prstGeom prst="rect">
            <a:avLst/>
          </a:prstGeom>
          <a:noFill/>
        </p:spPr>
      </p:pic>
      <p:pic>
        <p:nvPicPr>
          <p:cNvPr id="2053" name="Picture 5" descr="C:\Users\Администратор\Desktop\тамбов\ori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3786190"/>
            <a:ext cx="1656184" cy="1224135"/>
          </a:xfrm>
          <a:prstGeom prst="rect">
            <a:avLst/>
          </a:prstGeom>
          <a:noFill/>
        </p:spPr>
      </p:pic>
      <p:pic>
        <p:nvPicPr>
          <p:cNvPr id="2054" name="Picture 6" descr="C:\Users\Администратор\Desktop\герасимов худ-к\c06fdc1908168dd0d22e3350e748f5e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4500570"/>
            <a:ext cx="1624221" cy="1224136"/>
          </a:xfrm>
          <a:prstGeom prst="rect">
            <a:avLst/>
          </a:prstGeom>
          <a:noFill/>
        </p:spPr>
      </p:pic>
      <p:pic>
        <p:nvPicPr>
          <p:cNvPr id="2055" name="Picture 7" descr="C:\Users\Администратор\Desktop\тамбов\1197811235__1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86380" y="5715016"/>
            <a:ext cx="1587982" cy="1296144"/>
          </a:xfrm>
          <a:prstGeom prst="rect">
            <a:avLst/>
          </a:prstGeom>
          <a:noFill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3768" y="4643446"/>
            <a:ext cx="180020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428596" y="428604"/>
            <a:ext cx="6215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Программно-методический материал регионального компонента выстраивается </a:t>
            </a:r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по разделам: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260648"/>
            <a:ext cx="6300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Декоративно-прикладное искусство и народные промыслы</a:t>
            </a:r>
            <a:endParaRPr lang="ru-RU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836712"/>
            <a:ext cx="61926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Развитие культуры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ребёнка, как основу любви к Родине, в процессе приобщения к декоративно-прикладному искусству и народным промыслам родного края</a:t>
            </a:r>
            <a:r>
              <a:rPr lang="ru-RU" i="1" dirty="0" smtClean="0"/>
              <a:t>.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07504" y="1628800"/>
            <a:ext cx="87129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Познакомить с историей и особенностями народных промыслов земли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Тамбовской.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Формировать навыки самостоятельного изобразительного творчества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на основе познания региональных особенностей декоративно-прикладного искусства.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Дать знания о том, какими материалами, инструментами в прошлом пользовались и ныне пользуются мастера.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07504" y="3645024"/>
            <a:ext cx="90364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Содержание: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Рассказ о народных промыслах Тамбова.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Беседа о народных орнаментах и орнаментах Тамбова.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Экскурсии на выставки «Народные промыслы».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Проведение дидактических игр.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Художественный труд: </a:t>
            </a:r>
          </a:p>
          <a:p>
            <a:r>
              <a:rPr lang="ru-RU" i="1" u="sng" dirty="0" smtClean="0">
                <a:latin typeface="Times New Roman" pitchFamily="18" charset="0"/>
                <a:cs typeface="Times New Roman" pitchFamily="18" charset="0"/>
              </a:rPr>
              <a:t>Рисование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на темы: «Украшение салфетки», «Женский наряд», «Головной убор».</a:t>
            </a:r>
          </a:p>
          <a:p>
            <a:r>
              <a:rPr lang="ru-RU" i="1" u="sng" dirty="0" smtClean="0">
                <a:latin typeface="Times New Roman" pitchFamily="18" charset="0"/>
                <a:cs typeface="Times New Roman" pitchFamily="18" charset="0"/>
              </a:rPr>
              <a:t>Лепка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– изготовление глиняных поделок – чашки с блюдцем, миски, вазы, кувшина.</a:t>
            </a:r>
          </a:p>
          <a:p>
            <a:r>
              <a:rPr lang="ru-RU" i="1" u="sng" dirty="0" smtClean="0">
                <a:latin typeface="Times New Roman" pitchFamily="18" charset="0"/>
                <a:cs typeface="Times New Roman" pitchFamily="18" charset="0"/>
              </a:rPr>
              <a:t>Аппликация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– изготовление ковриков, моделирование одежды для кукол, изготовление тряпичной куклы «Куклы наших предков».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pic>
        <p:nvPicPr>
          <p:cNvPr id="5" name="Picture 4" descr="keramik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0688"/>
            <a:ext cx="3672408" cy="269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pro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933056"/>
            <a:ext cx="3807975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Администратор\Desktop\тамбов\img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3842914"/>
            <a:ext cx="2232248" cy="3015086"/>
          </a:xfrm>
          <a:prstGeom prst="rect">
            <a:avLst/>
          </a:prstGeom>
          <a:noFill/>
        </p:spPr>
      </p:pic>
      <p:pic>
        <p:nvPicPr>
          <p:cNvPr id="10" name="Picture 7" descr="i?id=320187443-58-72&amp;n=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620688"/>
            <a:ext cx="333009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1520" y="116632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Гончарное ремесло 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544" y="3429000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Глиняная игрушка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76056" y="3356992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Прядение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48064" y="116632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Вязание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2069" y="-1"/>
            <a:ext cx="9583545" cy="7187659"/>
          </a:xfrm>
          <a:prstGeom prst="rect">
            <a:avLst/>
          </a:prstGeom>
          <a:noFill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67944" y="476672"/>
            <a:ext cx="5076056" cy="2201000"/>
          </a:xfrm>
          <a:prstGeom prst="rect">
            <a:avLst/>
          </a:prstGeom>
          <a:noFill/>
        </p:spPr>
      </p:pic>
      <p:pic>
        <p:nvPicPr>
          <p:cNvPr id="11" name="Picture 7" descr="zver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3573016"/>
            <a:ext cx="302418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899592" y="0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Вышивка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504" y="3068960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Биссероплетение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563888" y="2708920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Кружевоплетение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36096" y="0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Ткачество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72200" y="3068960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Резьба по дереву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Администратор\Desktop\тамбов\87345582__KGrHqRiYE5olJRvPBBOkWujMTbw60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3284984"/>
            <a:ext cx="2483768" cy="2592288"/>
          </a:xfrm>
          <a:prstGeom prst="rect">
            <a:avLst/>
          </a:prstGeom>
          <a:noFill/>
        </p:spPr>
      </p:pic>
      <p:pic>
        <p:nvPicPr>
          <p:cNvPr id="1027" name="Picture 3" descr="C:\Users\Администратор\Desktop\тамбов\21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48680"/>
            <a:ext cx="3528392" cy="2520280"/>
          </a:xfrm>
          <a:prstGeom prst="rect">
            <a:avLst/>
          </a:prstGeom>
          <a:noFill/>
        </p:spPr>
      </p:pic>
      <p:pic>
        <p:nvPicPr>
          <p:cNvPr id="1028" name="Picture 4" descr="C:\Users\Администратор\Desktop\тамбов\mfzAs_5XmX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3573016"/>
            <a:ext cx="3347864" cy="36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pic>
        <p:nvPicPr>
          <p:cNvPr id="8" name="Picture 12" descr="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692696"/>
            <a:ext cx="2527300" cy="2807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476672"/>
            <a:ext cx="302433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07504" y="0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Роспись по дереву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528" y="2852936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Лозоплетение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23928" y="18864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Соломка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76456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6732240" y="3140968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Береста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6300192" y="0"/>
            <a:ext cx="2843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Кузнечное дело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дминистратор\Desktop\тамбов\mon1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3501008"/>
            <a:ext cx="4032448" cy="3528392"/>
          </a:xfrm>
          <a:prstGeom prst="rect">
            <a:avLst/>
          </a:prstGeom>
          <a:noFill/>
        </p:spPr>
      </p:pic>
      <p:pic>
        <p:nvPicPr>
          <p:cNvPr id="3075" name="Picture 3" descr="C:\Users\Администратор\Desktop\тамбов\Pravitelstvo-kraya-zakazalo-suvenirov-na-million-rublej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3645024"/>
            <a:ext cx="4906736" cy="3384376"/>
          </a:xfrm>
          <a:prstGeom prst="rect">
            <a:avLst/>
          </a:prstGeom>
          <a:noFill/>
        </p:spPr>
      </p:pic>
      <p:pic>
        <p:nvPicPr>
          <p:cNvPr id="3076" name="Picture 4" descr="C:\Users\Администратор\Desktop\тамбов\роспись-по-дереву6s-1024x68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476672"/>
            <a:ext cx="3384074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1505</TotalTime>
  <Words>1866</Words>
  <Application>Microsoft Office PowerPoint</Application>
  <PresentationFormat>Экран (4:3)</PresentationFormat>
  <Paragraphs>234</Paragraphs>
  <Slides>35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            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Пользователь Windows</cp:lastModifiedBy>
  <cp:revision>150</cp:revision>
  <dcterms:created xsi:type="dcterms:W3CDTF">2016-02-21T16:09:27Z</dcterms:created>
  <dcterms:modified xsi:type="dcterms:W3CDTF">2018-08-21T19:35:04Z</dcterms:modified>
</cp:coreProperties>
</file>