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sldIdLst>
    <p:sldId id="256" r:id="rId2"/>
    <p:sldId id="257" r:id="rId3"/>
    <p:sldId id="258" r:id="rId4"/>
    <p:sldId id="259" r:id="rId5"/>
    <p:sldId id="260" r:id="rId6"/>
    <p:sldId id="27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1" r:id="rId16"/>
    <p:sldId id="272" r:id="rId17"/>
    <p:sldId id="273" r:id="rId18"/>
    <p:sldId id="278" r:id="rId19"/>
    <p:sldId id="274" r:id="rId20"/>
    <p:sldId id="269" r:id="rId21"/>
    <p:sldId id="270" r:id="rId22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222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738" name="Group 2"/>
          <p:cNvGrpSpPr>
            <a:grpSpLocks/>
          </p:cNvGrpSpPr>
          <p:nvPr/>
        </p:nvGrpSpPr>
        <p:grpSpPr bwMode="auto">
          <a:xfrm>
            <a:off x="-4297363" y="304800"/>
            <a:ext cx="15879763" cy="4724400"/>
            <a:chOff x="-2030" y="192"/>
            <a:chExt cx="7502" cy="2976"/>
          </a:xfrm>
        </p:grpSpPr>
        <p:sp>
          <p:nvSpPr>
            <p:cNvPr id="116739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6740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16741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sp>
        <p:nvSpPr>
          <p:cNvPr id="11674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924050" y="985838"/>
            <a:ext cx="9652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1674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924050" y="3427413"/>
            <a:ext cx="9652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16744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02C4AF73-131E-4B7D-ACFB-9492C3ED7DAE}" type="datetimeFigureOut">
              <a:rPr lang="ru-RU"/>
              <a:pPr/>
              <a:t>07.02.2017</a:t>
            </a:fld>
            <a:endParaRPr lang="ru-RU"/>
          </a:p>
        </p:txBody>
      </p:sp>
      <p:sp>
        <p:nvSpPr>
          <p:cNvPr id="116745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6746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390AAEB-04D9-44F7-A41F-CB9C71D4B6C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8150EB-F197-4CC3-BCAF-1C8F72643F90}" type="datetimeFigureOut">
              <a:rPr lang="ru-RU"/>
              <a:pPr/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BFAFBE-7278-4B02-8599-2FE7AC8B4D8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40825" y="301625"/>
            <a:ext cx="2436813" cy="564038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827213" y="301625"/>
            <a:ext cx="7161212" cy="56403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63963C8-42D7-4B27-A3EC-E5C20AF66EDF}" type="datetimeFigureOut">
              <a:rPr lang="ru-RU"/>
              <a:pPr/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5B243B-3008-4399-9355-06715B9F0EC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A92DA29-F9E5-409A-BC5A-BC04323C8636}" type="datetimeFigureOut">
              <a:rPr lang="ru-RU"/>
              <a:pPr/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866D11-4B0C-4F45-89C8-6C839A1DAF0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DC69D3-4E74-4A5E-9C0C-16DAB5922308}" type="datetimeFigureOut">
              <a:rPr lang="ru-RU"/>
              <a:pPr/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E73E49-2F3F-41CB-BB6F-778A8227412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827213" y="1827213"/>
            <a:ext cx="47990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778625" y="1827213"/>
            <a:ext cx="47990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69363A-5D89-46DD-B0D1-0ABCF7232BDE}" type="datetimeFigureOut">
              <a:rPr lang="ru-RU"/>
              <a:pPr/>
              <a:t>07.02.2017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D4FC90-CEAA-4DB8-8C80-6299B1CA8D3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BFF7BDD-FCB9-4337-A3F6-105E485CF841}" type="datetimeFigureOut">
              <a:rPr lang="ru-RU"/>
              <a:pPr/>
              <a:t>07.02.2017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C228F4-C913-4074-A75D-33C4D614A06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858D7A-1BE5-40E5-851C-E206830F63A7}" type="datetimeFigureOut">
              <a:rPr lang="ru-RU"/>
              <a:pPr/>
              <a:t>07.02.2017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347121-94A1-4E34-AD80-19929E441F4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A74339-4E43-4A70-A1C1-1B24F05FC2D5}" type="datetimeFigureOut">
              <a:rPr lang="ru-RU"/>
              <a:pPr/>
              <a:t>07.02.2017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8F3D19-6AED-451F-B32D-10163E9F690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7A601E-2F4D-4BE8-9F7C-C52B67408509}" type="datetimeFigureOut">
              <a:rPr lang="ru-RU"/>
              <a:pPr/>
              <a:t>07.02.2017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FCC54-A928-42B3-B367-7FB52F72C93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038F8A-1797-4BBE-9159-39E37B8A2A32}" type="datetimeFigureOut">
              <a:rPr lang="ru-RU"/>
              <a:pPr/>
              <a:t>07.02.2017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663D7A-DCA0-430E-A582-DD67FE161B3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714" name="Group 2"/>
          <p:cNvGrpSpPr>
            <a:grpSpLocks/>
          </p:cNvGrpSpPr>
          <p:nvPr/>
        </p:nvGrpSpPr>
        <p:grpSpPr bwMode="auto">
          <a:xfrm>
            <a:off x="-4318000" y="0"/>
            <a:ext cx="15900400" cy="3810000"/>
            <a:chOff x="-2040" y="0"/>
            <a:chExt cx="7512" cy="2400"/>
          </a:xfrm>
        </p:grpSpPr>
        <p:sp>
          <p:nvSpPr>
            <p:cNvPr id="115715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15716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15717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571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827213" y="301625"/>
            <a:ext cx="9750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1571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7213" y="1827213"/>
            <a:ext cx="97504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1572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05C3C39B-2625-4BDE-B35F-99896D777482}" type="datetimeFigureOut">
              <a:rPr lang="ru-RU"/>
              <a:pPr/>
              <a:t>07.02.2017</a:t>
            </a:fld>
            <a:endParaRPr lang="ru-RU"/>
          </a:p>
        </p:txBody>
      </p:sp>
      <p:sp>
        <p:nvSpPr>
          <p:cNvPr id="11572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ru-RU"/>
          </a:p>
        </p:txBody>
      </p:sp>
      <p:sp>
        <p:nvSpPr>
          <p:cNvPr id="11572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D2ABB97-2E36-47E6-9B83-9285D361374A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pPr algn="ctr"/>
            <a:r>
              <a:rPr lang="ru-RU" sz="6000" b="1"/>
              <a:t>Говорим правильно! Или русский язык на уроках математики.</a:t>
            </a:r>
            <a:endParaRPr lang="ru-RU" sz="600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2463800" y="3508375"/>
            <a:ext cx="8477250" cy="156845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endParaRPr lang="ru-RU" sz="2300"/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endParaRPr lang="ru-RU" sz="2300"/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endParaRPr lang="ru-RU" sz="2300"/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ru-RU" sz="2300"/>
              <a:t>Учитель математики МАОУ СОШ №16 имени В.П.Неймышева Вознюк Ж.М.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841500" y="301625"/>
            <a:ext cx="9750425" cy="1143000"/>
          </a:xfrm>
        </p:spPr>
        <p:txBody>
          <a:bodyPr anchor="ctr"/>
          <a:lstStyle/>
          <a:p>
            <a:pPr algn="ctr"/>
            <a:r>
              <a:rPr lang="ru-RU" sz="6000" b="1"/>
              <a:t>Игра.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marL="0" indent="0">
              <a:buFont typeface="Wingdings" pitchFamily="2" charset="2"/>
              <a:buNone/>
            </a:pPr>
            <a:r>
              <a:rPr lang="ru-RU" sz="4000" b="1"/>
              <a:t>Цель: Повысить интерес учащихся к предметам, показать связь русского языка и математики, развивать внимание, мышление, творчество учащихся, вспомнить формулировки определений и теорем и правильное написание  математических терминов.</a:t>
            </a:r>
          </a:p>
          <a:p>
            <a:pPr marL="0" indent="0"/>
            <a:endParaRPr lang="ru-RU" sz="4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algn="ctr"/>
            <a:r>
              <a:rPr lang="ru-RU" sz="4800"/>
              <a:t>      </a:t>
            </a:r>
            <a:r>
              <a:rPr lang="ru-RU" sz="5400" b="1"/>
              <a:t>Исправь ошибки.</a:t>
            </a:r>
            <a:br>
              <a:rPr lang="ru-RU" sz="5400" b="1"/>
            </a:br>
            <a:endParaRPr lang="ru-RU" sz="5400" b="1"/>
          </a:p>
        </p:txBody>
      </p:sp>
      <p:sp>
        <p:nvSpPr>
          <p:cNvPr id="22530" name="Объект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ru-RU" sz="9100" b="1"/>
              <a:t>Без граматики неусвоиш и математики.</a:t>
            </a:r>
            <a:r>
              <a:rPr lang="ru-RU" sz="9100"/>
              <a:t>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43075" y="260350"/>
            <a:ext cx="9750425" cy="1143000"/>
          </a:xfrm>
        </p:spPr>
        <p:txBody>
          <a:bodyPr anchor="ctr"/>
          <a:lstStyle/>
          <a:p>
            <a:pPr algn="ctr"/>
            <a:r>
              <a:rPr lang="ru-RU" sz="4000" b="1"/>
              <a:t>Исключите лишнее слово. </a:t>
            </a:r>
            <a:br>
              <a:rPr lang="ru-RU" sz="4000" b="1"/>
            </a:br>
            <a:endParaRPr lang="ru-RU" sz="4000" b="1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marL="0" indent="0">
              <a:buFont typeface="Wingdings" pitchFamily="2" charset="2"/>
              <a:buNone/>
            </a:pPr>
            <a:r>
              <a:rPr lang="ru-RU" sz="4000" b="1"/>
              <a:t>1.Восемь, девятнадцать, десятый, три, пятак.</a:t>
            </a:r>
          </a:p>
          <a:p>
            <a:pPr marL="0" indent="0">
              <a:buFont typeface="Wingdings" pitchFamily="2" charset="2"/>
              <a:buNone/>
            </a:pPr>
            <a:endParaRPr lang="ru-RU" sz="4000" b="1"/>
          </a:p>
          <a:p>
            <a:pPr marL="0" indent="0">
              <a:buFont typeface="Wingdings" pitchFamily="2" charset="2"/>
              <a:buNone/>
            </a:pPr>
            <a:r>
              <a:rPr lang="ru-RU" sz="4000" b="1"/>
              <a:t>2.Сто восьмой, сорок третий, во-первых, пятьдесят, седьмой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algn="ctr"/>
            <a:r>
              <a:rPr lang="ru-RU" sz="4000" b="1"/>
              <a:t>Расположите слова  в алфавитном порядке.</a:t>
            </a:r>
            <a:r>
              <a:rPr lang="ru-RU"/>
              <a:t/>
            </a:r>
            <a:br>
              <a:rPr lang="ru-RU"/>
            </a:b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marL="0" indent="0">
              <a:buFont typeface="Wingdings" pitchFamily="2" charset="2"/>
              <a:buNone/>
            </a:pPr>
            <a:r>
              <a:rPr lang="ru-RU" sz="4000" b="1"/>
              <a:t>1.График, функция, прогрессия, астрономия, транспортир, угол, прямоугольник.</a:t>
            </a:r>
          </a:p>
          <a:p>
            <a:pPr marL="0" indent="0">
              <a:buFont typeface="Wingdings" pitchFamily="2" charset="2"/>
              <a:buNone/>
            </a:pPr>
            <a:endParaRPr lang="ru-RU" sz="4000" b="1"/>
          </a:p>
          <a:p>
            <a:pPr marL="0" indent="0">
              <a:buFont typeface="Wingdings" pitchFamily="2" charset="2"/>
              <a:buNone/>
            </a:pPr>
            <a:r>
              <a:rPr lang="ru-RU" sz="4000" b="1"/>
              <a:t>2. Тангенс, пятьдесят, плюс, сложение, умножение, язык, формула.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algn="ctr"/>
            <a:r>
              <a:rPr lang="ru-RU" sz="4000" b="1"/>
              <a:t>Конкурс капитанов</a:t>
            </a:r>
          </a:p>
        </p:txBody>
      </p:sp>
      <p:sp>
        <p:nvSpPr>
          <p:cNvPr id="25602" name="Объект 2"/>
          <p:cNvSpPr>
            <a:spLocks noGrp="1"/>
          </p:cNvSpPr>
          <p:nvPr>
            <p:ph idx="4294967295"/>
          </p:nvPr>
        </p:nvSpPr>
        <p:spPr>
          <a:xfrm>
            <a:off x="1301750" y="1827213"/>
            <a:ext cx="10275888" cy="41148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ru-RU" sz="3200" b="1" i="1">
                <a:solidFill>
                  <a:srgbClr val="008000"/>
                </a:solidFill>
              </a:rPr>
              <a:t>Дать определение термину и подчеркнуть в нем  глухие согласные.</a:t>
            </a:r>
          </a:p>
          <a:p>
            <a:pPr marL="0" indent="0">
              <a:buFont typeface="Wingdings" pitchFamily="2" charset="2"/>
              <a:buNone/>
            </a:pPr>
            <a:endParaRPr lang="ru-RU" sz="3200" b="1" i="1">
              <a:solidFill>
                <a:srgbClr val="008000"/>
              </a:solidFill>
            </a:endParaRPr>
          </a:p>
          <a:p>
            <a:pPr marL="0" indent="0">
              <a:buFont typeface="Wingdings" pitchFamily="2" charset="2"/>
              <a:buNone/>
            </a:pPr>
            <a:r>
              <a:rPr lang="ru-RU" sz="6000" b="1"/>
              <a:t>Пропорция                                             Коэффициент одночлена</a:t>
            </a:r>
          </a:p>
          <a:p>
            <a:pPr marL="0" indent="0">
              <a:buFont typeface="Wingdings" pitchFamily="2" charset="2"/>
              <a:buNone/>
            </a:pPr>
            <a:r>
              <a:rPr lang="ru-RU"/>
              <a:t> </a:t>
            </a:r>
          </a:p>
          <a:p>
            <a:pPr marL="0" indent="0">
              <a:buFont typeface="Wingdings" pitchFamily="2" charset="2"/>
              <a:buNone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algn="ctr"/>
            <a:r>
              <a:rPr lang="ru-RU" sz="4000" b="1"/>
              <a:t>Игра со зрителями.</a:t>
            </a:r>
          </a:p>
        </p:txBody>
      </p:sp>
      <p:sp>
        <p:nvSpPr>
          <p:cNvPr id="26626" name="Объект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ru-RU"/>
              <a:t> </a:t>
            </a:r>
            <a:r>
              <a:rPr lang="ru-RU" sz="4000" b="1" i="1">
                <a:solidFill>
                  <a:srgbClr val="008000"/>
                </a:solidFill>
              </a:rPr>
              <a:t>Решить анаграмму</a:t>
            </a:r>
            <a:r>
              <a:rPr lang="ru-RU"/>
              <a:t> </a:t>
            </a:r>
          </a:p>
          <a:p>
            <a:pPr marL="0" indent="0" algn="ctr">
              <a:buFont typeface="Wingdings" pitchFamily="2" charset="2"/>
              <a:buNone/>
            </a:pPr>
            <a:endParaRPr lang="ru-RU" sz="6000" b="1"/>
          </a:p>
          <a:p>
            <a:pPr marL="0" indent="0" algn="ctr">
              <a:buFont typeface="Wingdings" pitchFamily="2" charset="2"/>
              <a:buNone/>
            </a:pPr>
            <a:r>
              <a:rPr lang="ru-RU" sz="6000" b="1"/>
              <a:t>Роньке                                              Седьтя</a:t>
            </a:r>
            <a:r>
              <a:rPr lang="ru-RU" sz="8300"/>
              <a:t>     </a:t>
            </a:r>
          </a:p>
          <a:p>
            <a:pPr marL="0" indent="0" algn="ctr">
              <a:buFont typeface="Wingdings" pitchFamily="2" charset="2"/>
              <a:buNone/>
            </a:pPr>
            <a:r>
              <a:rPr lang="ru-RU" sz="8300"/>
              <a:t> </a:t>
            </a:r>
          </a:p>
          <a:p>
            <a:pPr marL="0" indent="0" algn="ctr">
              <a:buFont typeface="Wingdings" pitchFamily="2" charset="2"/>
              <a:buNone/>
            </a:pPr>
            <a:endParaRPr lang="ru-RU" sz="83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algn="ctr"/>
            <a:r>
              <a:rPr lang="ru-RU" sz="4000" b="1"/>
              <a:t>Исправьте  пунктуационные  ошибку</a:t>
            </a:r>
          </a:p>
        </p:txBody>
      </p:sp>
      <p:sp>
        <p:nvSpPr>
          <p:cNvPr id="27650" name="Объект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ru-RU" sz="9900"/>
              <a:t> </a:t>
            </a:r>
            <a:r>
              <a:rPr lang="ru-RU" sz="6000" b="1"/>
              <a:t>Не ходите дети в Африку гулять</a:t>
            </a:r>
            <a:r>
              <a:rPr lang="ru-RU" sz="99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30375" y="287338"/>
            <a:ext cx="9750425" cy="1143000"/>
          </a:xfrm>
        </p:spPr>
        <p:txBody>
          <a:bodyPr anchor="ctr"/>
          <a:lstStyle/>
          <a:p>
            <a:pPr algn="ctr"/>
            <a:r>
              <a:rPr lang="ru-RU" sz="4000" b="1"/>
              <a:t>Сочинить четверостишие по заданной рифме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marL="0" indent="0">
              <a:buFont typeface="Wingdings" pitchFamily="2" charset="2"/>
              <a:buNone/>
            </a:pPr>
            <a:r>
              <a:rPr lang="ru-RU" sz="5400" b="1"/>
              <a:t>1.Круг – друг                                                           Пифагор – забор</a:t>
            </a:r>
          </a:p>
          <a:p>
            <a:pPr marL="0" indent="0">
              <a:buFont typeface="Wingdings" pitchFamily="2" charset="2"/>
              <a:buNone/>
            </a:pPr>
            <a:endParaRPr lang="ru-RU" sz="5400" b="1"/>
          </a:p>
          <a:p>
            <a:pPr marL="0" indent="0">
              <a:buFont typeface="Wingdings" pitchFamily="2" charset="2"/>
              <a:buNone/>
            </a:pPr>
            <a:r>
              <a:rPr lang="ru-RU" sz="5400" b="1"/>
              <a:t>2.Точка – дочка                                                        Квадрат – фасад</a:t>
            </a:r>
            <a:r>
              <a:rPr lang="ru-RU" sz="5400"/>
              <a:t> </a:t>
            </a:r>
          </a:p>
          <a:p>
            <a:pPr marL="0" indent="0"/>
            <a:endParaRPr lang="ru-RU" sz="5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827213" y="287338"/>
            <a:ext cx="9750425" cy="1143000"/>
          </a:xfrm>
        </p:spPr>
        <p:txBody>
          <a:bodyPr anchor="ctr"/>
          <a:lstStyle/>
          <a:p>
            <a:pPr algn="ctr"/>
            <a:r>
              <a:rPr lang="ru-RU" sz="4000" b="1"/>
              <a:t>Найти значение выражения и результат просклонять по падежам</a:t>
            </a:r>
          </a:p>
        </p:txBody>
      </p:sp>
      <p:sp>
        <p:nvSpPr>
          <p:cNvPr id="3" name="Объект 2"/>
          <p:cNvSpPr>
            <a:spLocks noGrp="1" noRot="1" noChangeAspect="1" noMove="1" noResize="1" noEditPoints="1" noAdjustHandles="1" noChangeArrowheads="1" noChangeShapeType="1" noTextEdit="1"/>
          </p:cNvSpPr>
          <p:nvPr>
            <p:ph idx="4294967295"/>
          </p:nvPr>
        </p:nvSpPr>
        <p:spPr>
          <a:xfrm>
            <a:off x="948369" y="3478155"/>
            <a:ext cx="10515600" cy="4351338"/>
          </a:xfrm>
          <a:blipFill rotWithShape="0">
            <a:blip r:embed="rId2"/>
            <a:stretch>
              <a:fillRect t="-4909"/>
            </a:stretch>
          </a:blipFill>
          <a:ln/>
        </p:spPr>
        <p:txBody>
          <a:bodyPr rtlCol="0">
            <a:normAutofit/>
          </a:bodyPr>
          <a:lstStyle/>
          <a:p>
            <a:pPr marL="228600" indent="-22860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ru-RU" sz="2800" kern="1200">
                <a:noFill/>
                <a:latin typeface="+mn-lt"/>
                <a:ea typeface="+mn-ea"/>
                <a:cs typeface="+mn-cs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457325" y="203200"/>
            <a:ext cx="9750425" cy="1143000"/>
          </a:xfrm>
        </p:spPr>
        <p:txBody>
          <a:bodyPr anchor="ctr"/>
          <a:lstStyle/>
          <a:p>
            <a:pPr algn="ctr"/>
            <a:r>
              <a:rPr lang="ru-RU" sz="4000" b="1"/>
              <a:t>Прочитать выражение.</a:t>
            </a:r>
            <a:r>
              <a:rPr lang="ru-RU" b="1"/>
              <a:t> 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marL="0" indent="0">
              <a:buFont typeface="Wingdings" pitchFamily="2" charset="2"/>
              <a:buNone/>
            </a:pPr>
            <a:r>
              <a:rPr lang="ru-RU" sz="6600" b="1"/>
              <a:t>1. 3824 + х + 2у  </a:t>
            </a:r>
          </a:p>
          <a:p>
            <a:pPr marL="0" indent="0">
              <a:buFont typeface="Wingdings" pitchFamily="2" charset="2"/>
              <a:buNone/>
            </a:pPr>
            <a:r>
              <a:rPr lang="ru-RU" sz="6600" b="1"/>
              <a:t>                                             2. 8292  +  </a:t>
            </a:r>
            <a:r>
              <a:rPr lang="en-US" sz="6600" b="1"/>
              <a:t>t</a:t>
            </a:r>
            <a:r>
              <a:rPr lang="ru-RU" sz="6600" b="1"/>
              <a:t>  + 10 с</a:t>
            </a:r>
          </a:p>
          <a:p>
            <a:pPr marL="0" indent="0"/>
            <a:endParaRPr lang="ru-RU" sz="6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endParaRPr lang="ru-RU"/>
          </a:p>
        </p:txBody>
      </p:sp>
      <p:sp>
        <p:nvSpPr>
          <p:cNvPr id="14338" name="Объект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ru-RU" sz="6000" b="1"/>
              <a:t>Учитель в России – носитель высокой культуры, образцовой родной речи</a:t>
            </a:r>
            <a:r>
              <a:rPr lang="ru-RU" sz="750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39800" y="301625"/>
            <a:ext cx="11080750" cy="1143000"/>
          </a:xfrm>
        </p:spPr>
        <p:txBody>
          <a:bodyPr anchor="ctr"/>
          <a:lstStyle/>
          <a:p>
            <a:r>
              <a:rPr lang="ru-RU" b="1"/>
              <a:t>  </a:t>
            </a:r>
            <a:r>
              <a:rPr lang="ru-RU" sz="4000" b="1"/>
              <a:t>Музыкальный конкурс.   </a:t>
            </a:r>
            <a:br>
              <a:rPr lang="ru-RU" sz="4000" b="1"/>
            </a:br>
            <a:r>
              <a:rPr lang="ru-RU" sz="4000" b="1"/>
              <a:t> </a:t>
            </a:r>
            <a:r>
              <a:rPr lang="ru-RU" b="1"/>
              <a:t>Спеть фразу в заданном музыкальном стиле</a:t>
            </a:r>
            <a:r>
              <a:rPr lang="ru-RU" sz="4000" b="1"/>
              <a:t>.</a:t>
            </a:r>
            <a:r>
              <a:rPr lang="ru-RU"/>
              <a:t> </a:t>
            </a:r>
          </a:p>
        </p:txBody>
      </p:sp>
      <p:sp>
        <p:nvSpPr>
          <p:cNvPr id="31746" name="Объект 2"/>
          <p:cNvSpPr>
            <a:spLocks noGrp="1"/>
          </p:cNvSpPr>
          <p:nvPr>
            <p:ph idx="4294967295"/>
          </p:nvPr>
        </p:nvSpPr>
        <p:spPr>
          <a:xfrm>
            <a:off x="954088" y="1827213"/>
            <a:ext cx="108458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4000" b="1"/>
              <a:t>1.Если сумма цифр числа делится на девять, то и число делится на девять.</a:t>
            </a:r>
          </a:p>
          <a:p>
            <a:pPr>
              <a:buFont typeface="Wingdings" pitchFamily="2" charset="2"/>
              <a:buNone/>
            </a:pPr>
            <a:endParaRPr lang="ru-RU" sz="4000" b="1"/>
          </a:p>
          <a:p>
            <a:pPr>
              <a:buFont typeface="Wingdings" pitchFamily="2" charset="2"/>
              <a:buNone/>
            </a:pPr>
            <a:r>
              <a:rPr lang="ru-RU" sz="4000" b="1"/>
              <a:t>2.Функция, заданная уравнением вида  </a:t>
            </a:r>
            <a:r>
              <a:rPr lang="ru-RU" sz="4000" b="1" i="1"/>
              <a:t>у = </a:t>
            </a:r>
            <a:r>
              <a:rPr lang="en-US" sz="4000" b="1" i="1"/>
              <a:t>kx</a:t>
            </a:r>
            <a:r>
              <a:rPr lang="ru-RU" sz="4000" b="1" i="1"/>
              <a:t>  + </a:t>
            </a:r>
            <a:r>
              <a:rPr lang="en-US" sz="4000" b="1" i="1"/>
              <a:t>b</a:t>
            </a:r>
            <a:r>
              <a:rPr lang="ru-RU" sz="4000" b="1" i="1"/>
              <a:t>, </a:t>
            </a:r>
            <a:r>
              <a:rPr lang="ru-RU" sz="4000" b="1"/>
              <a:t>называется линейной.</a:t>
            </a:r>
          </a:p>
          <a:p>
            <a:pPr>
              <a:buFont typeface="Wingdings" pitchFamily="2" charset="2"/>
              <a:buNone/>
            </a:pPr>
            <a:endParaRPr lang="ru-RU" sz="4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03388" y="273050"/>
            <a:ext cx="9750425" cy="1143000"/>
          </a:xfrm>
        </p:spPr>
        <p:txBody>
          <a:bodyPr anchor="ctr"/>
          <a:lstStyle/>
          <a:p>
            <a:pPr algn="ctr"/>
            <a:r>
              <a:rPr lang="ru-RU" sz="4000" b="1"/>
              <a:t>Итог.</a:t>
            </a:r>
          </a:p>
        </p:txBody>
      </p:sp>
      <p:sp>
        <p:nvSpPr>
          <p:cNvPr id="32770" name="Объект 2"/>
          <p:cNvSpPr>
            <a:spLocks noGrp="1"/>
          </p:cNvSpPr>
          <p:nvPr>
            <p:ph idx="4294967295"/>
          </p:nvPr>
        </p:nvSpPr>
        <p:spPr>
          <a:xfrm>
            <a:off x="1758950" y="1244600"/>
            <a:ext cx="9818688" cy="4697413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ru-RU" sz="3600" b="1"/>
              <a:t>Использование школьного русского математического языка в преподавании математики сходно с ходьбой по тонкому льду. Здесь нужна особая походка, не говоря уже о том, что детей, которых выводят на этот лед, необходимо предупредить: «Осторожно, не поскользнитесь, да и бегать и топать опасно: а вот здесь полынья!»</a:t>
            </a:r>
            <a:r>
              <a:rPr lang="ru-RU" sz="36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931988" y="285750"/>
            <a:ext cx="9347200" cy="1093788"/>
          </a:xfrm>
        </p:spPr>
        <p:txBody>
          <a:bodyPr anchor="ctr"/>
          <a:lstStyle/>
          <a:p>
            <a:pPr algn="ctr"/>
            <a:r>
              <a:rPr lang="ru-RU" b="1"/>
              <a:t>Рекомендации учителям математики.</a:t>
            </a:r>
          </a:p>
        </p:txBody>
      </p:sp>
      <p:sp>
        <p:nvSpPr>
          <p:cNvPr id="15362" name="Объект 2"/>
          <p:cNvSpPr>
            <a:spLocks noGrp="1"/>
          </p:cNvSpPr>
          <p:nvPr>
            <p:ph idx="4294967295"/>
          </p:nvPr>
        </p:nvSpPr>
        <p:spPr>
          <a:xfrm>
            <a:off x="1798638" y="1508125"/>
            <a:ext cx="9805987" cy="4433888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ru-RU"/>
              <a:t>1. полная ясность выражаемых мыслей;</a:t>
            </a:r>
          </a:p>
          <a:p>
            <a:pPr marL="0" indent="0">
              <a:buFont typeface="Wingdings" pitchFamily="2" charset="2"/>
              <a:buNone/>
            </a:pPr>
            <a:r>
              <a:rPr lang="ru-RU"/>
              <a:t>2. научность (точное употребление терминов, точность формулировок, определений и предложений, логическая обоснованность рассуждений);</a:t>
            </a:r>
          </a:p>
          <a:p>
            <a:pPr marL="0" indent="0">
              <a:buFont typeface="Wingdings" pitchFamily="2" charset="2"/>
              <a:buNone/>
            </a:pPr>
            <a:r>
              <a:rPr lang="ru-RU"/>
              <a:t>3. соблюдение правил этимологии и синтаксиса (правильное употребление падежей, употребление союзов, сокращений предложений);</a:t>
            </a:r>
          </a:p>
          <a:p>
            <a:pPr marL="0" indent="0">
              <a:buFont typeface="Wingdings" pitchFamily="2" charset="2"/>
              <a:buNone/>
            </a:pPr>
            <a:r>
              <a:rPr lang="ru-RU"/>
              <a:t>4. литературность (приближение к литературному стилю, живость и, если возможно, образность изложения)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algn="ctr"/>
            <a:r>
              <a:rPr lang="ru-RU" sz="4000" b="1"/>
              <a:t>Помощь учителю.</a:t>
            </a:r>
          </a:p>
        </p:txBody>
      </p:sp>
      <p:sp>
        <p:nvSpPr>
          <p:cNvPr id="16386" name="Объект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ru-RU" sz="6000"/>
              <a:t>Виленкин и др., где введён постоянный раздел «Говори правильно».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57363" y="287338"/>
            <a:ext cx="9750425" cy="1143000"/>
          </a:xfrm>
        </p:spPr>
        <p:txBody>
          <a:bodyPr anchor="ctr"/>
          <a:lstStyle/>
          <a:p>
            <a:pPr algn="ctr"/>
            <a:r>
              <a:rPr lang="ru-RU" sz="4000" b="1"/>
              <a:t>Словарная работа</a:t>
            </a:r>
          </a:p>
        </p:txBody>
      </p:sp>
      <p:sp>
        <p:nvSpPr>
          <p:cNvPr id="17410" name="Объект 2"/>
          <p:cNvSpPr>
            <a:spLocks noGrp="1"/>
          </p:cNvSpPr>
          <p:nvPr>
            <p:ph idx="4294967295"/>
          </p:nvPr>
        </p:nvSpPr>
        <p:spPr>
          <a:xfrm>
            <a:off x="1827213" y="1716088"/>
            <a:ext cx="9750425" cy="422592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ru-RU" sz="3600"/>
              <a:t>а) в диктанты:</a:t>
            </a:r>
          </a:p>
          <a:p>
            <a:pPr marL="0" indent="0">
              <a:buFont typeface="Wingdings" pitchFamily="2" charset="2"/>
              <a:buNone/>
            </a:pPr>
            <a:r>
              <a:rPr lang="ru-RU" sz="3600"/>
              <a:t>1. запишите словами числительное: 8, 11, 15, 600 и др.</a:t>
            </a:r>
            <a:br>
              <a:rPr lang="ru-RU" sz="3600"/>
            </a:br>
            <a:r>
              <a:rPr lang="ru-RU" sz="3600"/>
              <a:t>2. запишите под диктовку: геометрия, планиметрия, …</a:t>
            </a:r>
            <a:br>
              <a:rPr lang="ru-RU" sz="3600"/>
            </a:br>
            <a:r>
              <a:rPr lang="ru-RU" sz="3600"/>
              <a:t>3. запишите все новые термины, с которыми вы встретились при изучении темы «Степень с натуральным показателем»</a:t>
            </a:r>
            <a:br>
              <a:rPr lang="ru-RU" sz="3600"/>
            </a:br>
            <a:endParaRPr lang="ru-RU"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400"/>
              <a:t>   </a:t>
            </a:r>
            <a:r>
              <a:rPr lang="ru-RU" sz="3200"/>
              <a:t>б)  кроссворды</a:t>
            </a:r>
            <a:br>
              <a:rPr lang="ru-RU" sz="3200"/>
            </a:br>
            <a:r>
              <a:rPr lang="ru-RU" sz="3200"/>
              <a:t>в) трактовка происхождения слов: </a:t>
            </a:r>
            <a:br>
              <a:rPr lang="ru-RU" sz="3200"/>
            </a:br>
            <a:r>
              <a:rPr lang="ru-RU" sz="3200"/>
              <a:t>слово «планиметрия» происходит от латинского «</a:t>
            </a:r>
            <a:r>
              <a:rPr lang="ru-RU" sz="3200" i="1"/>
              <a:t>planum</a:t>
            </a:r>
            <a:r>
              <a:rPr lang="ru-RU" sz="3200"/>
              <a:t>» - плоскость и греческого «</a:t>
            </a:r>
            <a:r>
              <a:rPr lang="ru-RU" sz="3200" i="1"/>
              <a:t>metreo</a:t>
            </a:r>
            <a:r>
              <a:rPr lang="ru-RU" sz="3200"/>
              <a:t>» - измеряю.</a:t>
            </a:r>
            <a:br>
              <a:rPr lang="ru-RU" sz="3200"/>
            </a:br>
            <a:r>
              <a:rPr lang="ru-RU" sz="3200"/>
              <a:t>г) использование исторического материала</a:t>
            </a:r>
            <a:br>
              <a:rPr lang="ru-RU" sz="3200"/>
            </a:br>
            <a:r>
              <a:rPr lang="ru-RU" sz="3200"/>
              <a:t/>
            </a:r>
            <a:br>
              <a:rPr lang="ru-RU" sz="3200"/>
            </a:br>
            <a:endParaRPr lang="ru-RU" sz="3200"/>
          </a:p>
          <a:p>
            <a:endParaRPr lang="ru-RU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algn="ctr"/>
            <a:r>
              <a:rPr lang="ru-RU" sz="4000" b="1"/>
              <a:t>Следует помнить…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marL="0" indent="0" algn="ctr">
              <a:buFont typeface="Wingdings" pitchFamily="2" charset="2"/>
              <a:buNone/>
            </a:pPr>
            <a:r>
              <a:rPr lang="ru-RU" sz="6000" b="1"/>
              <a:t>В русском языке у терминов нет уменьшительно-ласкательной формы!</a:t>
            </a:r>
          </a:p>
          <a:p>
            <a:pPr marL="0" indent="0"/>
            <a:endParaRPr lang="ru-RU" sz="6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endParaRPr lang="ru-RU"/>
          </a:p>
        </p:txBody>
      </p:sp>
      <p:sp>
        <p:nvSpPr>
          <p:cNvPr id="19458" name="Объект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ru-RU" sz="5400" b="1"/>
              <a:t>Эффективным средством для развития языка учащихся может служить выработка правильной письменной речи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11175" y="301625"/>
            <a:ext cx="11680825" cy="1143000"/>
          </a:xfrm>
        </p:spPr>
        <p:txBody>
          <a:bodyPr anchor="ctr"/>
          <a:lstStyle/>
          <a:p>
            <a:r>
              <a:rPr lang="ru-RU" sz="4000" b="1"/>
              <a:t>Проблемы оформления письменных работ.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4400" b="1"/>
              <a:t>1 Тесты – выбор готового ответа.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4400" b="1"/>
              <a:t>2. Теоремы, практически не доказываются учениками.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4400" b="1"/>
              <a:t>3. Готовые ответы –интернет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4400" b="1"/>
              <a:t>4. Недостаток времени на уроке.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4400" b="1"/>
              <a:t>5. Ритм жизни.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Затмение">
  <a:themeElements>
    <a:clrScheme name="Затмение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Затмение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Затмение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102</TotalTime>
  <Words>398</Words>
  <Application>Microsoft Office PowerPoint</Application>
  <PresentationFormat>Произвольный</PresentationFormat>
  <Paragraphs>64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Calibri</vt:lpstr>
      <vt:lpstr>Arial</vt:lpstr>
      <vt:lpstr>Times New Roman</vt:lpstr>
      <vt:lpstr>Verdana</vt:lpstr>
      <vt:lpstr>Wingdings</vt:lpstr>
      <vt:lpstr>Затмение</vt:lpstr>
      <vt:lpstr>Говорим правильно! Или русский язык на уроках математики.</vt:lpstr>
      <vt:lpstr>Слайд 2</vt:lpstr>
      <vt:lpstr>Рекомендации учителям математики.</vt:lpstr>
      <vt:lpstr>Помощь учителю.</vt:lpstr>
      <vt:lpstr>Словарная работа</vt:lpstr>
      <vt:lpstr>Слайд 6</vt:lpstr>
      <vt:lpstr>Следует помнить…</vt:lpstr>
      <vt:lpstr>Слайд 8</vt:lpstr>
      <vt:lpstr>Проблемы оформления письменных работ.</vt:lpstr>
      <vt:lpstr>Игра.</vt:lpstr>
      <vt:lpstr>      Исправь ошибки. </vt:lpstr>
      <vt:lpstr>Исключите лишнее слово.  </vt:lpstr>
      <vt:lpstr>Расположите слова  в алфавитном порядке. </vt:lpstr>
      <vt:lpstr>Конкурс капитанов</vt:lpstr>
      <vt:lpstr>Игра со зрителями.</vt:lpstr>
      <vt:lpstr>Исправьте  пунктуационные  ошибку</vt:lpstr>
      <vt:lpstr>Сочинить четверостишие по заданной рифме</vt:lpstr>
      <vt:lpstr>Найти значение выражения и результат просклонять по падежам</vt:lpstr>
      <vt:lpstr>Прочитать выражение. </vt:lpstr>
      <vt:lpstr>  Музыкальный конкурс.     Спеть фразу в заданном музыкальном стиле. </vt:lpstr>
      <vt:lpstr>Итог.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Говорим правильно! Или русский язык на уроках математики.</dc:title>
  <dc:creator>User</dc:creator>
  <cp:lastModifiedBy>гыцу</cp:lastModifiedBy>
  <cp:revision>8</cp:revision>
  <dcterms:created xsi:type="dcterms:W3CDTF">2017-02-05T10:36:42Z</dcterms:created>
  <dcterms:modified xsi:type="dcterms:W3CDTF">2017-02-07T03:50:21Z</dcterms:modified>
</cp:coreProperties>
</file>