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87" r:id="rId4"/>
    <p:sldId id="258" r:id="rId5"/>
    <p:sldId id="259" r:id="rId6"/>
    <p:sldId id="260" r:id="rId7"/>
    <p:sldId id="261" r:id="rId8"/>
    <p:sldId id="262" r:id="rId9"/>
    <p:sldId id="288" r:id="rId10"/>
    <p:sldId id="263" r:id="rId11"/>
    <p:sldId id="264" r:id="rId12"/>
    <p:sldId id="266" r:id="rId13"/>
    <p:sldId id="267" r:id="rId14"/>
    <p:sldId id="268" r:id="rId15"/>
    <p:sldId id="269" r:id="rId16"/>
    <p:sldId id="270"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88E1CB-354E-48B9-AFB0-41CC3E59E36D}" type="datetimeFigureOut">
              <a:rPr lang="ru-RU" smtClean="0"/>
              <a:pPr/>
              <a:t>07.03.2021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264206-DA5B-454C-9F97-AB5EBAFCD71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8E1CB-354E-48B9-AFB0-41CC3E59E36D}" type="datetimeFigureOut">
              <a:rPr lang="ru-RU" smtClean="0"/>
              <a:pPr/>
              <a:t>07.03.2021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64206-DA5B-454C-9F97-AB5EBAFCD71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1200.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1285861"/>
            <a:ext cx="7772400" cy="3357585"/>
          </a:xfrm>
        </p:spPr>
        <p:txBody>
          <a:bodyPr>
            <a:normAutofit fontScale="90000"/>
          </a:bodyPr>
          <a:lstStyle/>
          <a:p>
            <a:r>
              <a:rPr lang="ru-RU" b="1" dirty="0">
                <a:solidFill>
                  <a:schemeClr val="accent1"/>
                </a:solidFill>
              </a:rPr>
              <a:t>Классный час.</a:t>
            </a:r>
            <a:r>
              <a:rPr lang="ru-RU" dirty="0"/>
              <a:t/>
            </a:r>
            <a:br>
              <a:rPr lang="ru-RU" dirty="0"/>
            </a:br>
            <a:r>
              <a:rPr lang="ru-RU" b="1" i="1" dirty="0">
                <a:solidFill>
                  <a:srgbClr val="C00000"/>
                </a:solidFill>
              </a:rPr>
              <a:t>Вклад Перми и пермяков в Победу в Великой Отечественной Войне</a:t>
            </a:r>
            <a:r>
              <a:rPr lang="ru-RU" b="1" i="1" dirty="0"/>
              <a:t>.</a:t>
            </a:r>
            <a:r>
              <a:rPr lang="ru-RU" dirty="0"/>
              <a:t/>
            </a:r>
            <a:br>
              <a:rPr lang="ru-RU" dirty="0"/>
            </a:br>
            <a:endParaRPr lang="ru-RU" dirty="0"/>
          </a:p>
        </p:txBody>
      </p:sp>
      <p:sp>
        <p:nvSpPr>
          <p:cNvPr id="3" name="Подзаголовок 2"/>
          <p:cNvSpPr>
            <a:spLocks noGrp="1"/>
          </p:cNvSpPr>
          <p:nvPr>
            <p:ph type="subTitle" idx="1"/>
          </p:nvPr>
        </p:nvSpPr>
        <p:spPr>
          <a:xfrm>
            <a:off x="5214942" y="4786322"/>
            <a:ext cx="3286148" cy="1428760"/>
          </a:xfrm>
        </p:spPr>
        <p:txBody>
          <a:bodyPr>
            <a:normAutofit/>
          </a:bodyPr>
          <a:lstStyle/>
          <a:p>
            <a:pPr>
              <a:defRPr/>
            </a:pPr>
            <a:r>
              <a:rPr lang="ru-RU" sz="1400" dirty="0">
                <a:solidFill>
                  <a:schemeClr val="accent2">
                    <a:lumMod val="75000"/>
                  </a:schemeClr>
                </a:solidFill>
                <a:latin typeface="Times New Roman" pitchFamily="18" charset="0"/>
                <a:cs typeface="Times New Roman" pitchFamily="18" charset="0"/>
              </a:rPr>
              <a:t>Презентацию </a:t>
            </a:r>
            <a:r>
              <a:rPr lang="ru-RU" sz="1400" dirty="0" smtClean="0">
                <a:solidFill>
                  <a:schemeClr val="accent2">
                    <a:lumMod val="75000"/>
                  </a:schemeClr>
                </a:solidFill>
                <a:latin typeface="Times New Roman" pitchFamily="18" charset="0"/>
                <a:cs typeface="Times New Roman" pitchFamily="18" charset="0"/>
              </a:rPr>
              <a:t>оформила :</a:t>
            </a:r>
            <a:r>
              <a:rPr lang="ru-RU" sz="1400" dirty="0" err="1" smtClean="0">
                <a:solidFill>
                  <a:schemeClr val="accent2">
                    <a:lumMod val="75000"/>
                  </a:schemeClr>
                </a:solidFill>
                <a:latin typeface="Times New Roman" pitchFamily="18" charset="0"/>
                <a:cs typeface="Times New Roman" pitchFamily="18" charset="0"/>
              </a:rPr>
              <a:t>Контиева</a:t>
            </a:r>
            <a:r>
              <a:rPr lang="ru-RU" sz="1400" dirty="0" smtClean="0">
                <a:solidFill>
                  <a:schemeClr val="accent2">
                    <a:lumMod val="75000"/>
                  </a:schemeClr>
                </a:solidFill>
                <a:latin typeface="Times New Roman" pitchFamily="18" charset="0"/>
                <a:cs typeface="Times New Roman" pitchFamily="18" charset="0"/>
              </a:rPr>
              <a:t> </a:t>
            </a:r>
            <a:r>
              <a:rPr lang="ru-RU" sz="1400" dirty="0" smtClean="0">
                <a:solidFill>
                  <a:schemeClr val="accent2">
                    <a:lumMod val="75000"/>
                  </a:schemeClr>
                </a:solidFill>
                <a:latin typeface="Times New Roman" pitchFamily="18" charset="0"/>
                <a:cs typeface="Times New Roman" pitchFamily="18" charset="0"/>
              </a:rPr>
              <a:t>Л.П .</a:t>
            </a:r>
            <a:r>
              <a:rPr lang="ru-RU" sz="1400" dirty="0" smtClean="0">
                <a:solidFill>
                  <a:schemeClr val="accent2">
                    <a:lumMod val="75000"/>
                  </a:schemeClr>
                </a:solidFill>
                <a:latin typeface="Times New Roman" pitchFamily="18" charset="0"/>
                <a:cs typeface="Times New Roman" pitchFamily="18" charset="0"/>
              </a:rPr>
              <a:t>классный руководитель 10а класса, МБОУ»</a:t>
            </a:r>
            <a:r>
              <a:rPr lang="ru-RU" sz="1400" dirty="0" err="1" smtClean="0">
                <a:solidFill>
                  <a:schemeClr val="accent2">
                    <a:lumMod val="75000"/>
                  </a:schemeClr>
                </a:solidFill>
                <a:latin typeface="Times New Roman" pitchFamily="18" charset="0"/>
                <a:cs typeface="Times New Roman" pitchFamily="18" charset="0"/>
              </a:rPr>
              <a:t>Косинская</a:t>
            </a:r>
            <a:r>
              <a:rPr lang="ru-RU" sz="1400" dirty="0" smtClean="0">
                <a:solidFill>
                  <a:schemeClr val="accent2">
                    <a:lumMod val="75000"/>
                  </a:schemeClr>
                </a:solidFill>
                <a:latin typeface="Times New Roman" pitchFamily="18" charset="0"/>
                <a:cs typeface="Times New Roman" pitchFamily="18" charset="0"/>
              </a:rPr>
              <a:t> СОШ»</a:t>
            </a:r>
            <a:endParaRPr lang="ru-RU" sz="1400" dirty="0">
              <a:solidFill>
                <a:schemeClr val="accent2">
                  <a:lumMod val="75000"/>
                </a:schemeClr>
              </a:solidFill>
              <a:latin typeface="Times New Roman" pitchFamily="18" charset="0"/>
              <a:cs typeface="Times New Roman" pitchFamily="18" charset="0"/>
            </a:endParaRPr>
          </a:p>
          <a:p>
            <a:pPr>
              <a:defRPr/>
            </a:pPr>
            <a:r>
              <a:rPr lang="ru-RU" sz="1400" dirty="0">
                <a:solidFill>
                  <a:schemeClr val="accent2">
                    <a:lumMod val="75000"/>
                  </a:schemeClr>
                </a:solidFill>
                <a:latin typeface="Times New Roman" pitchFamily="18" charset="0"/>
                <a:cs typeface="Times New Roman" pitchFamily="18" charset="0"/>
              </a:rPr>
              <a:t>с</a:t>
            </a:r>
            <a:r>
              <a:rPr lang="ru-RU" sz="1400" dirty="0" smtClean="0">
                <a:solidFill>
                  <a:schemeClr val="accent2">
                    <a:lumMod val="75000"/>
                  </a:schemeClr>
                </a:solidFill>
                <a:latin typeface="Times New Roman" pitchFamily="18" charset="0"/>
                <a:cs typeface="Times New Roman" pitchFamily="18" charset="0"/>
              </a:rPr>
              <a:t>.Коса Пермского </a:t>
            </a:r>
            <a:r>
              <a:rPr lang="ru-RU" sz="1400" dirty="0">
                <a:solidFill>
                  <a:schemeClr val="accent2">
                    <a:lumMod val="75000"/>
                  </a:schemeClr>
                </a:solidFill>
                <a:latin typeface="Times New Roman" pitchFamily="18" charset="0"/>
                <a:cs typeface="Times New Roman" pitchFamily="18" charset="0"/>
              </a:rPr>
              <a:t>края</a:t>
            </a:r>
            <a:endParaRPr lang="ru-RU"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2285984" y="274638"/>
            <a:ext cx="6400816" cy="1143000"/>
          </a:xfrm>
        </p:spPr>
        <p:txBody>
          <a:bodyPr>
            <a:normAutofit/>
          </a:bodyPr>
          <a:lstStyle/>
          <a:p>
            <a:r>
              <a:rPr lang="ru-RU" sz="2400" b="1" dirty="0">
                <a:solidFill>
                  <a:srgbClr val="C00000"/>
                </a:solidFill>
                <a:latin typeface="Times New Roman" pitchFamily="18" charset="0"/>
                <a:cs typeface="Times New Roman" pitchFamily="18" charset="0"/>
              </a:rPr>
              <a:t>Пермь — основной поставщик двигателей для </a:t>
            </a:r>
            <a:r>
              <a:rPr lang="ru-RU" sz="2400" b="1" dirty="0" smtClean="0">
                <a:solidFill>
                  <a:srgbClr val="C00000"/>
                </a:solidFill>
                <a:latin typeface="Times New Roman" pitchFamily="18" charset="0"/>
                <a:cs typeface="Times New Roman" pitchFamily="18" charset="0"/>
              </a:rPr>
              <a:t>истребителей</a:t>
            </a:r>
            <a:endParaRPr lang="ru-RU" sz="2400" dirty="0">
              <a:solidFill>
                <a:srgbClr val="C0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a:xfrm>
            <a:off x="642910" y="1428736"/>
            <a:ext cx="4286280" cy="4572032"/>
          </a:xfrm>
          <a:prstGeom prst="rect">
            <a:avLst/>
          </a:prstGeom>
        </p:spPr>
      </p:pic>
      <p:sp>
        <p:nvSpPr>
          <p:cNvPr id="6" name="Прямоугольник 5"/>
          <p:cNvSpPr/>
          <p:nvPr/>
        </p:nvSpPr>
        <p:spPr>
          <a:xfrm>
            <a:off x="2286000" y="3105835"/>
            <a:ext cx="4572000" cy="369332"/>
          </a:xfrm>
          <a:prstGeom prst="rect">
            <a:avLst/>
          </a:prstGeom>
        </p:spPr>
        <p:txBody>
          <a:bodyPr>
            <a:spAutoFit/>
          </a:bodyPr>
          <a:lstStyle/>
          <a:p>
            <a:r>
              <a:rPr lang="ru-RU" b="1" dirty="0" smtClean="0"/>
              <a:t>для </a:t>
            </a:r>
            <a:r>
              <a:rPr lang="ru-RU" b="1" dirty="0"/>
              <a:t>истребителей</a:t>
            </a:r>
            <a:endParaRPr lang="ru-RU" dirty="0"/>
          </a:p>
        </p:txBody>
      </p:sp>
      <p:sp>
        <p:nvSpPr>
          <p:cNvPr id="7" name="TextBox 6"/>
          <p:cNvSpPr txBox="1"/>
          <p:nvPr/>
        </p:nvSpPr>
        <p:spPr>
          <a:xfrm>
            <a:off x="5143504" y="1500174"/>
            <a:ext cx="3000396" cy="4401205"/>
          </a:xfrm>
          <a:prstGeom prst="rect">
            <a:avLst/>
          </a:prstGeom>
          <a:noFill/>
        </p:spPr>
        <p:txBody>
          <a:bodyPr wrap="square" rtlCol="0">
            <a:spAutoFit/>
          </a:bodyPr>
          <a:lstStyle/>
          <a:p>
            <a:r>
              <a:rPr lang="ru-RU" sz="2000" dirty="0">
                <a:latin typeface="Times New Roman" pitchFamily="18" charset="0"/>
                <a:cs typeface="Times New Roman" pitchFamily="18" charset="0"/>
              </a:rPr>
              <a:t>Завод имени Сталина (нынче «Пермский моторный завод») в Великую отечественную стал одним из основных поставщиков авиадвигателей. Всего их было выпущено 30 </a:t>
            </a:r>
            <a:r>
              <a:rPr lang="ru-RU" sz="2000" dirty="0" smtClean="0">
                <a:latin typeface="Times New Roman" pitchFamily="18" charset="0"/>
                <a:cs typeface="Times New Roman" pitchFamily="18" charset="0"/>
              </a:rPr>
              <a:t>тысяч устанавливались </a:t>
            </a:r>
            <a:r>
              <a:rPr lang="ru-RU" sz="2000" dirty="0">
                <a:latin typeface="Times New Roman" pitchFamily="18" charset="0"/>
                <a:cs typeface="Times New Roman" pitchFamily="18" charset="0"/>
              </a:rPr>
              <a:t>на самолеты И-16 , И-153, Ла-5, Ла-7, </a:t>
            </a:r>
            <a:r>
              <a:rPr lang="ru-RU" sz="2000" dirty="0" smtClean="0">
                <a:latin typeface="Times New Roman" pitchFamily="18" charset="0"/>
                <a:cs typeface="Times New Roman" pitchFamily="18" charset="0"/>
              </a:rPr>
              <a:t>Ту-2. </a:t>
            </a:r>
            <a:r>
              <a:rPr lang="ru-RU" sz="2000" dirty="0">
                <a:latin typeface="Times New Roman" pitchFamily="18" charset="0"/>
                <a:cs typeface="Times New Roman" pitchFamily="18" charset="0"/>
              </a:rPr>
              <a:t>Так что победа в воздухе без Перми тоже бы не </a:t>
            </a:r>
            <a:r>
              <a:rPr lang="ru-RU" sz="2000" dirty="0" smtClean="0">
                <a:latin typeface="Times New Roman" pitchFamily="18" charset="0"/>
                <a:cs typeface="Times New Roman" pitchFamily="18" charset="0"/>
              </a:rPr>
              <a:t>состоялась.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2143108" y="642918"/>
            <a:ext cx="6543692" cy="774720"/>
          </a:xfrm>
        </p:spPr>
        <p:txBody>
          <a:bodyPr>
            <a:normAutofit fontScale="90000"/>
          </a:bodyPr>
          <a:lstStyle/>
          <a:p>
            <a:r>
              <a:rPr lang="ru-RU" sz="2200" dirty="0">
                <a:latin typeface="Times New Roman" pitchFamily="18" charset="0"/>
                <a:cs typeface="Times New Roman" pitchFamily="18" charset="0"/>
              </a:rPr>
              <a:t>На истребителях ЛА-5, которыми управляли Иван </a:t>
            </a:r>
            <a:r>
              <a:rPr lang="ru-RU" sz="2200" dirty="0" err="1">
                <a:latin typeface="Times New Roman" pitchFamily="18" charset="0"/>
                <a:cs typeface="Times New Roman" pitchFamily="18" charset="0"/>
              </a:rPr>
              <a:t>Кожедуб</a:t>
            </a:r>
            <a:r>
              <a:rPr lang="ru-RU" sz="2200" dirty="0">
                <a:latin typeface="Times New Roman" pitchFamily="18" charset="0"/>
                <a:cs typeface="Times New Roman" pitchFamily="18" charset="0"/>
              </a:rPr>
              <a:t> и Алексей </a:t>
            </a:r>
            <a:r>
              <a:rPr lang="ru-RU" sz="2200" dirty="0" err="1">
                <a:latin typeface="Times New Roman" pitchFamily="18" charset="0"/>
                <a:cs typeface="Times New Roman" pitchFamily="18" charset="0"/>
              </a:rPr>
              <a:t>Маресьев</a:t>
            </a:r>
            <a:r>
              <a:rPr lang="ru-RU" sz="2200" dirty="0">
                <a:latin typeface="Times New Roman" pitchFamily="18" charset="0"/>
                <a:cs typeface="Times New Roman" pitchFamily="18" charset="0"/>
              </a:rPr>
              <a:t>, стояли пермские двигатели</a:t>
            </a:r>
            <a:r>
              <a:rPr lang="ru-RU" dirty="0"/>
              <a:t/>
            </a:r>
            <a:br>
              <a:rPr lang="ru-RU" dirty="0"/>
            </a:br>
            <a:endParaRPr lang="ru-RU" dirty="0"/>
          </a:p>
        </p:txBody>
      </p:sp>
      <p:pic>
        <p:nvPicPr>
          <p:cNvPr id="5" name="Picture 2"/>
          <p:cNvPicPr>
            <a:picLocks noChangeAspect="1" noChangeArrowheads="1"/>
          </p:cNvPicPr>
          <p:nvPr/>
        </p:nvPicPr>
        <p:blipFill>
          <a:blip r:embed="rId3"/>
          <a:srcRect/>
          <a:stretch>
            <a:fillRect/>
          </a:stretch>
        </p:blipFill>
        <p:spPr>
          <a:xfrm>
            <a:off x="1357290" y="1285860"/>
            <a:ext cx="5715040" cy="45975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4286248" y="1285860"/>
            <a:ext cx="3929090" cy="4786346"/>
          </a:xfrm>
        </p:spPr>
        <p:txBody>
          <a:bodyPr>
            <a:normAutofit fontScale="90000"/>
          </a:bodyPr>
          <a:lstStyle/>
          <a:p>
            <a:pPr algn="just"/>
            <a:r>
              <a:rPr lang="ru-RU" sz="1800" dirty="0">
                <a:latin typeface="Times New Roman" pitchFamily="18" charset="0"/>
                <a:cs typeface="Times New Roman" pitchFamily="18" charset="0"/>
              </a:rPr>
              <a:t>К началу войны Пермский завод им. С.М. Кирова не выпускал оборонной продукции. По решению правительства несколько заводов были эвакуированы в Пермь вместе с оборудованием, рабочими и специалистами для создания завода по обеспечению фронта порохом. Уже через несколько месяцев цеха завода им. С. М. Кирова начали изготовлять порох. Значение завода было огромно</a:t>
            </a:r>
            <a:r>
              <a:rPr lang="ru-RU" sz="1800" dirty="0" smtClean="0">
                <a:latin typeface="Times New Roman" pitchFamily="18" charset="0"/>
                <a:cs typeface="Times New Roman" pitchFamily="18" charset="0"/>
              </a:rPr>
              <a:t>. Это </a:t>
            </a:r>
            <a:r>
              <a:rPr lang="ru-RU" sz="1800" dirty="0">
                <a:latin typeface="Times New Roman" pitchFamily="18" charset="0"/>
                <a:cs typeface="Times New Roman" pitchFamily="18" charset="0"/>
              </a:rPr>
              <a:t>предприятие более года было единственным в стране, которое выпускало порох</a:t>
            </a:r>
            <a:r>
              <a:rPr lang="ru-RU" sz="1800" dirty="0" smtClean="0">
                <a:latin typeface="Times New Roman" pitchFamily="18" charset="0"/>
                <a:cs typeface="Times New Roman" pitchFamily="18" charset="0"/>
              </a:rPr>
              <a:t>. Кировский </a:t>
            </a:r>
            <a:r>
              <a:rPr lang="ru-RU" sz="1800" dirty="0">
                <a:latin typeface="Times New Roman" pitchFamily="18" charset="0"/>
                <a:cs typeface="Times New Roman" pitchFamily="18" charset="0"/>
              </a:rPr>
              <a:t>завод стал основным поставщиком зарядов для различных реактивных установок и, в первую очередь, для знаменитых «Катюш»</a:t>
            </a:r>
            <a:r>
              <a:rPr lang="ru-RU" dirty="0"/>
              <a:t/>
            </a:r>
            <a:br>
              <a:rPr lang="ru-RU" dirty="0"/>
            </a:br>
            <a:endParaRPr lang="ru-RU" dirty="0"/>
          </a:p>
        </p:txBody>
      </p:sp>
      <p:sp>
        <p:nvSpPr>
          <p:cNvPr id="5" name="Прямоугольник 4"/>
          <p:cNvSpPr/>
          <p:nvPr/>
        </p:nvSpPr>
        <p:spPr>
          <a:xfrm>
            <a:off x="2916130" y="642918"/>
            <a:ext cx="5156332" cy="461665"/>
          </a:xfrm>
          <a:prstGeom prst="rect">
            <a:avLst/>
          </a:prstGeom>
        </p:spPr>
        <p:txBody>
          <a:bodyPr wrap="square">
            <a:spAutoFit/>
          </a:bodyPr>
          <a:lstStyle/>
          <a:p>
            <a:r>
              <a:rPr lang="ru-RU" sz="2400" b="1" dirty="0" smtClean="0">
                <a:solidFill>
                  <a:srgbClr val="C00000"/>
                </a:solidFill>
                <a:latin typeface="Times New Roman" pitchFamily="18" charset="0"/>
                <a:cs typeface="Times New Roman" pitchFamily="18" charset="0"/>
              </a:rPr>
              <a:t>На Кировском заводе – порох </a:t>
            </a:r>
            <a:endParaRPr lang="ru-RU" sz="2400" dirty="0">
              <a:solidFill>
                <a:srgbClr val="C00000"/>
              </a:solidFill>
            </a:endParaRPr>
          </a:p>
        </p:txBody>
      </p:sp>
      <p:pic>
        <p:nvPicPr>
          <p:cNvPr id="6" name="Рисунок 5" descr="завод.jpg"/>
          <p:cNvPicPr>
            <a:picLocks noChangeAspect="1"/>
          </p:cNvPicPr>
          <p:nvPr/>
        </p:nvPicPr>
        <p:blipFill>
          <a:blip r:embed="rId3"/>
          <a:stretch>
            <a:fillRect/>
          </a:stretch>
        </p:blipFill>
        <p:spPr>
          <a:xfrm>
            <a:off x="357158" y="1214421"/>
            <a:ext cx="3929090" cy="46595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1" y="0"/>
            <a:ext cx="9143999" cy="6858000"/>
          </a:xfrm>
        </p:spPr>
      </p:pic>
      <p:sp>
        <p:nvSpPr>
          <p:cNvPr id="2" name="Заголовок 1"/>
          <p:cNvSpPr>
            <a:spLocks noGrp="1"/>
          </p:cNvSpPr>
          <p:nvPr>
            <p:ph type="title"/>
          </p:nvPr>
        </p:nvSpPr>
        <p:spPr>
          <a:xfrm>
            <a:off x="457200" y="857232"/>
            <a:ext cx="8229600" cy="1143008"/>
          </a:xfrm>
        </p:spPr>
        <p:txBody>
          <a:bodyPr>
            <a:normAutofit/>
          </a:bodyPr>
          <a:lstStyle/>
          <a:p>
            <a:r>
              <a:rPr lang="ru-RU" sz="3200" b="1" dirty="0" smtClean="0">
                <a:solidFill>
                  <a:schemeClr val="accent2">
                    <a:lumMod val="50000"/>
                  </a:schemeClr>
                </a:solidFill>
                <a:latin typeface="Times New Roman" pitchFamily="18" charset="0"/>
                <a:cs typeface="Times New Roman" pitchFamily="18" charset="0"/>
              </a:rPr>
              <a:t>Поставщики зарядов для реактивных установок - «Катюш»</a:t>
            </a:r>
            <a:endParaRPr lang="ru-RU" sz="3200" dirty="0"/>
          </a:p>
        </p:txBody>
      </p:sp>
      <p:pic>
        <p:nvPicPr>
          <p:cNvPr id="5" name="Picture 2"/>
          <p:cNvPicPr>
            <a:picLocks noChangeAspect="1" noChangeArrowheads="1"/>
          </p:cNvPicPr>
          <p:nvPr/>
        </p:nvPicPr>
        <p:blipFill>
          <a:blip r:embed="rId3"/>
          <a:srcRect/>
          <a:stretch>
            <a:fillRect/>
          </a:stretch>
        </p:blipFill>
        <p:spPr>
          <a:xfrm>
            <a:off x="684213" y="2071678"/>
            <a:ext cx="7590797" cy="41656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p:txBody>
          <a:bodyPr>
            <a:normAutofit/>
          </a:bodyPr>
          <a:lstStyle/>
          <a:p>
            <a:r>
              <a:rPr lang="ru-RU" sz="3200" b="1" dirty="0">
                <a:solidFill>
                  <a:srgbClr val="C00000"/>
                </a:solidFill>
                <a:latin typeface="Times New Roman" pitchFamily="18" charset="0"/>
                <a:cs typeface="Times New Roman" pitchFamily="18" charset="0"/>
              </a:rPr>
              <a:t>Эвакогоспитали</a:t>
            </a:r>
            <a:endParaRPr lang="ru-RU" sz="3200" dirty="0">
              <a:solidFill>
                <a:srgbClr val="C00000"/>
              </a:solidFill>
              <a:latin typeface="Times New Roman" pitchFamily="18" charset="0"/>
              <a:cs typeface="Times New Roman" pitchFamily="18" charset="0"/>
            </a:endParaRPr>
          </a:p>
        </p:txBody>
      </p:sp>
      <p:pic>
        <p:nvPicPr>
          <p:cNvPr id="5" name="Рисунок 4" descr="ЭВАКУИРОВАНЫЕ.jpg"/>
          <p:cNvPicPr>
            <a:picLocks noChangeAspect="1"/>
          </p:cNvPicPr>
          <p:nvPr/>
        </p:nvPicPr>
        <p:blipFill>
          <a:blip r:embed="rId3"/>
          <a:stretch>
            <a:fillRect/>
          </a:stretch>
        </p:blipFill>
        <p:spPr>
          <a:xfrm>
            <a:off x="4572000" y="1428736"/>
            <a:ext cx="4429156" cy="4832760"/>
          </a:xfrm>
          <a:prstGeom prst="rect">
            <a:avLst/>
          </a:prstGeom>
        </p:spPr>
      </p:pic>
      <p:sp>
        <p:nvSpPr>
          <p:cNvPr id="6" name="Прямоугольник 5"/>
          <p:cNvSpPr/>
          <p:nvPr/>
        </p:nvSpPr>
        <p:spPr>
          <a:xfrm>
            <a:off x="714348" y="1720840"/>
            <a:ext cx="3714776" cy="4247317"/>
          </a:xfrm>
          <a:prstGeom prst="rect">
            <a:avLst/>
          </a:prstGeom>
        </p:spPr>
        <p:txBody>
          <a:bodyPr wrap="square">
            <a:spAutoFit/>
          </a:bodyPr>
          <a:lstStyle/>
          <a:p>
            <a:r>
              <a:rPr lang="ru-RU" dirty="0">
                <a:latin typeface="Times New Roman" pitchFamily="18" charset="0"/>
                <a:cs typeface="Times New Roman" pitchFamily="18" charset="0"/>
              </a:rPr>
              <a:t>С началом войны Пермская </a:t>
            </a:r>
            <a:r>
              <a:rPr lang="ru-RU" dirty="0" smtClean="0">
                <a:latin typeface="Times New Roman" pitchFamily="18" charset="0"/>
                <a:cs typeface="Times New Roman" pitchFamily="18" charset="0"/>
              </a:rPr>
              <a:t>область приобрела </a:t>
            </a:r>
            <a:r>
              <a:rPr lang="ru-RU" dirty="0">
                <a:latin typeface="Times New Roman" pitchFamily="18" charset="0"/>
                <a:cs typeface="Times New Roman" pitchFamily="18" charset="0"/>
              </a:rPr>
              <a:t>важное значение в лечебно-эвакуационном обслуживании войск фронтов северо-западного и центрального направлений. Организация госпиталей потребовала огромного напряжения. Выделялось все самое лучшее: помещения, оборудование, инвентарь, медицинские кадры. К концу октября 1941 года сформировано 93 эвакогоспиталя на 32 234 </a:t>
            </a:r>
            <a:r>
              <a:rPr lang="ru-RU" dirty="0" smtClean="0">
                <a:latin typeface="Times New Roman" pitchFamily="18" charset="0"/>
                <a:cs typeface="Times New Roman" pitchFamily="18" charset="0"/>
              </a:rPr>
              <a:t>койко-места. Всего </a:t>
            </a:r>
            <a:r>
              <a:rPr lang="ru-RU" dirty="0">
                <a:latin typeface="Times New Roman" pitchFamily="18" charset="0"/>
                <a:cs typeface="Times New Roman" pitchFamily="18" charset="0"/>
              </a:rPr>
              <a:t>за годы войны в Пермской области было создано 149 эвакогоспиталей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4643438" y="274638"/>
            <a:ext cx="4043362" cy="5368940"/>
          </a:xfrm>
        </p:spPr>
        <p:txBody>
          <a:bodyPr/>
          <a:lstStyle/>
          <a:p>
            <a:endParaRPr lang="ru-RU" dirty="0"/>
          </a:p>
        </p:txBody>
      </p:sp>
      <p:pic>
        <p:nvPicPr>
          <p:cNvPr id="5" name="Рисунок 4" descr="солдатыrmal.jpg"/>
          <p:cNvPicPr>
            <a:picLocks noChangeAspect="1"/>
          </p:cNvPicPr>
          <p:nvPr/>
        </p:nvPicPr>
        <p:blipFill>
          <a:blip r:embed="rId3"/>
          <a:stretch>
            <a:fillRect/>
          </a:stretch>
        </p:blipFill>
        <p:spPr>
          <a:xfrm>
            <a:off x="0" y="2078821"/>
            <a:ext cx="4500562" cy="4779179"/>
          </a:xfrm>
          <a:prstGeom prst="rect">
            <a:avLst/>
          </a:prstGeom>
        </p:spPr>
      </p:pic>
      <p:sp>
        <p:nvSpPr>
          <p:cNvPr id="6" name="Прямоугольник 5"/>
          <p:cNvSpPr/>
          <p:nvPr/>
        </p:nvSpPr>
        <p:spPr>
          <a:xfrm>
            <a:off x="4714876" y="571480"/>
            <a:ext cx="4000528" cy="5909310"/>
          </a:xfrm>
          <a:prstGeom prst="rect">
            <a:avLst/>
          </a:prstGeom>
        </p:spPr>
        <p:txBody>
          <a:bodyPr wrap="square">
            <a:spAutoFit/>
          </a:bodyPr>
          <a:lstStyle/>
          <a:p>
            <a:r>
              <a:rPr lang="ru-RU" dirty="0">
                <a:latin typeface="Times New Roman" pitchFamily="18" charset="0"/>
                <a:cs typeface="Times New Roman" pitchFamily="18" charset="0"/>
              </a:rPr>
              <a:t>В годы Великой Отечественной войны с территории Пермской области было призвано на фронт 500 тыс. </a:t>
            </a:r>
            <a:r>
              <a:rPr lang="ru-RU" dirty="0" smtClean="0">
                <a:latin typeface="Times New Roman" pitchFamily="18" charset="0"/>
                <a:cs typeface="Times New Roman" pitchFamily="18" charset="0"/>
              </a:rPr>
              <a:t>человек.</a:t>
            </a:r>
            <a:r>
              <a:rPr lang="ru-RU" dirty="0">
                <a:latin typeface="Times New Roman" pitchFamily="18" charset="0"/>
                <a:cs typeface="Times New Roman" pitchFamily="18" charset="0"/>
              </a:rPr>
              <a:t> На фронтах Великой Отечественной войны погибли и пропали без вести 200 тыс. Родина высоко оценила ратные подвиги уральцев: за мужество и отвагу 135000 воинов с Западного Урала были награждены орденами и медалями Почетного звания Героя Советского Союза были удостоены 217 пермяков, званием полного кавалера ордена Славы отмечены 40 пермяков</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11 </a:t>
            </a:r>
            <a:r>
              <a:rPr lang="ru-RU" dirty="0">
                <a:latin typeface="Times New Roman" pitchFamily="18" charset="0"/>
                <a:cs typeface="Times New Roman" pitchFamily="18" charset="0"/>
              </a:rPr>
              <a:t>воинов коми-пермяков за подвиги на фронтах Отечественном войны удостоены звания Героя Советского </a:t>
            </a:r>
            <a:r>
              <a:rPr lang="ru-RU" dirty="0" smtClean="0">
                <a:latin typeface="Times New Roman" pitchFamily="18" charset="0"/>
                <a:cs typeface="Times New Roman" pitchFamily="18" charset="0"/>
              </a:rPr>
              <a:t>Союза, </a:t>
            </a:r>
            <a:r>
              <a:rPr lang="ru-RU" dirty="0">
                <a:latin typeface="Times New Roman" pitchFamily="18" charset="0"/>
                <a:cs typeface="Times New Roman" pitchFamily="18" charset="0"/>
              </a:rPr>
              <a:t>3 стали полными кавалерами ордена Славы</a:t>
            </a:r>
          </a:p>
          <a:p>
            <a:endParaRPr lang="ru-RU" dirty="0"/>
          </a:p>
          <a:p>
            <a:r>
              <a:rPr lang="ru-RU" dirty="0"/>
              <a:t> </a:t>
            </a:r>
          </a:p>
        </p:txBody>
      </p:sp>
      <p:sp>
        <p:nvSpPr>
          <p:cNvPr id="8" name="TextBox 7"/>
          <p:cNvSpPr txBox="1"/>
          <p:nvPr/>
        </p:nvSpPr>
        <p:spPr>
          <a:xfrm>
            <a:off x="1142976" y="1357298"/>
            <a:ext cx="3099609" cy="461665"/>
          </a:xfrm>
          <a:prstGeom prst="rect">
            <a:avLst/>
          </a:prstGeom>
          <a:noFill/>
        </p:spPr>
        <p:txBody>
          <a:bodyPr wrap="square" rtlCol="0">
            <a:spAutoFit/>
          </a:bodyPr>
          <a:lstStyle/>
          <a:p>
            <a:r>
              <a:rPr lang="ru-RU" sz="2400" b="1" dirty="0">
                <a:latin typeface="Times New Roman" pitchFamily="18" charset="0"/>
                <a:cs typeface="Times New Roman" pitchFamily="18" charset="0"/>
              </a:rPr>
              <a:t>Пермяки на фронте</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1" y="0"/>
            <a:ext cx="9143999" cy="6858000"/>
          </a:xfrm>
        </p:spPr>
      </p:pic>
      <p:sp>
        <p:nvSpPr>
          <p:cNvPr id="2" name="Заголовок 1"/>
          <p:cNvSpPr>
            <a:spLocks noGrp="1"/>
          </p:cNvSpPr>
          <p:nvPr>
            <p:ph type="title"/>
          </p:nvPr>
        </p:nvSpPr>
        <p:spPr>
          <a:xfrm>
            <a:off x="6000760" y="714356"/>
            <a:ext cx="2428892" cy="6143644"/>
          </a:xfrm>
        </p:spPr>
        <p:txBody>
          <a:bodyPr>
            <a:normAutofit fontScale="90000"/>
          </a:bodyPr>
          <a:lstStyle/>
          <a:p>
            <a:pPr algn="just"/>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ru-RU" sz="1800" dirty="0"/>
              <a:t>Он стал единственным в мире танковым соединением, полностью созданным на средства, добровольно собранные жителями трех областей: Свердловской, Челябинской и Пермской. Государство не потратило на вооружение и оснащение этого корпуса ни одного рубля. Все боевые машины были построены уральскими рабочими сверхурочно, после окончания основного рабочего дня.</a:t>
            </a:r>
            <a:br>
              <a:rPr lang="ru-RU" sz="1800" dirty="0"/>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dirty="0"/>
              <a:t/>
            </a:r>
            <a:br>
              <a:rPr lang="ru-RU" dirty="0"/>
            </a:br>
            <a:endParaRPr lang="ru-RU" dirty="0"/>
          </a:p>
        </p:txBody>
      </p:sp>
      <p:pic>
        <p:nvPicPr>
          <p:cNvPr id="5" name="Рисунок 4" descr="slide-26.jpg"/>
          <p:cNvPicPr>
            <a:picLocks noChangeAspect="1"/>
          </p:cNvPicPr>
          <p:nvPr/>
        </p:nvPicPr>
        <p:blipFill>
          <a:blip r:embed="rId3"/>
          <a:stretch>
            <a:fillRect/>
          </a:stretch>
        </p:blipFill>
        <p:spPr>
          <a:xfrm>
            <a:off x="0" y="1214422"/>
            <a:ext cx="5929322" cy="492922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857224" y="274638"/>
            <a:ext cx="7829576" cy="5869006"/>
          </a:xfrm>
        </p:spPr>
        <p:txBody>
          <a:bodyPr>
            <a:normAutofit/>
          </a:bodyPr>
          <a:lstStyle/>
          <a:p>
            <a:pPr algn="l"/>
            <a:r>
              <a:rPr lang="ru-RU" sz="2400" dirty="0">
                <a:latin typeface="Times New Roman" pitchFamily="18" charset="0"/>
                <a:cs typeface="Times New Roman" pitchFamily="18" charset="0"/>
              </a:rPr>
              <a:t>Ребята, сегодня мы познакомились с некоторыми факторами вклада, которое внесли  пермяки в тылу для победы в ВОВ.</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Наш классный час закончен. Я надеюсь, что вы всегда будете помнить о подвиге нашего народа в Великой Отечественной Войне, будете с уважением относиться к ветеранам ВОВ и труженикам тыла не только в преддверии этого дня, но и в течение всего года, и по возможности, помогать им в жизни. Я желаю Вам быть добрыми людьми и патриотами своей республики.</a:t>
            </a:r>
            <a:r>
              <a:rPr lang="ru-RU" sz="2400" dirty="0"/>
              <a:t/>
            </a:r>
            <a:br>
              <a:rPr lang="ru-RU" sz="2400" dirty="0"/>
            </a:b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857224" y="1000108"/>
            <a:ext cx="7572428" cy="4643470"/>
          </a:xfrm>
        </p:spPr>
        <p:txBody>
          <a:bodyPr>
            <a:normAutofit/>
          </a:bodyPr>
          <a:lstStyle/>
          <a:p>
            <a:pPr algn="just"/>
            <a:r>
              <a:rPr lang="ru-RU" sz="1600" dirty="0"/>
              <a:t>9 мая наша страна отмечает75 лет   Победы в Великой Отечественной войне. Для всех нас, Великая Отечественная война – история. Но ее должен знать каждый уважающий себя человек, потому что это история нашей Родины, наших родных и близких. Война беспощадно вторгалась в детство, калечила юность, повергала в отчаяние стариков. В тылу остались только женщины, дети, старики. Они работали на заводах, рыли окопы, строили оборонительные сооружения, гасили на крышах зажигательные бомбы, чтобы спасти от пожара свои дома. Десятки тысяч женщин, подростков, людей пожилого возраста встали к станкам, освоили тракторы, комбайны, автомобили взамен ушедших на фронт мужей, отцов и сыновей. Главным девизом всей страны стало: «Все для фронта, все для победы!».</a:t>
            </a:r>
            <a:br>
              <a:rPr lang="ru-RU" sz="1600" dirty="0"/>
            </a:br>
            <a:r>
              <a:rPr lang="ru-RU" sz="1600" dirty="0"/>
              <a:t>Сражения войны прошли далеко за пределами Пермского края (тогда еще город Молотов и </a:t>
            </a:r>
            <a:r>
              <a:rPr lang="ru-RU" sz="1600" dirty="0" err="1"/>
              <a:t>Молотовская</a:t>
            </a:r>
            <a:r>
              <a:rPr lang="ru-RU" sz="1600" dirty="0"/>
              <a:t> область), но вклад, который внесли пермяки в общую победу над врагом, поистине неоценим</a:t>
            </a:r>
            <a:r>
              <a:rPr lang="ru-RU" sz="1600" dirty="0" smtClean="0"/>
              <a:t>. </a:t>
            </a:r>
            <a:br>
              <a:rPr lang="ru-RU" sz="1600" dirty="0" smtClean="0"/>
            </a:br>
            <a:r>
              <a:rPr lang="ru-RU" sz="1600" dirty="0" smtClean="0"/>
              <a:t>Сегодня я хочу познакомить вас с тем какой вклад внес наш Пермский край в победу в ВОВ.</a:t>
            </a: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500034" y="3571876"/>
            <a:ext cx="7929618" cy="2857520"/>
          </a:xfrm>
        </p:spPr>
        <p:txBody>
          <a:bodyPr>
            <a:noAutofit/>
          </a:bodyPr>
          <a:lstStyle/>
          <a:p>
            <a:pPr algn="just"/>
            <a:r>
              <a:rPr lang="ru-RU" sz="1800" dirty="0">
                <a:latin typeface="Times New Roman" pitchFamily="18" charset="0"/>
                <a:cs typeface="Times New Roman" pitchFamily="18" charset="0"/>
              </a:rPr>
              <a:t>Эвакуация промышленности во время войны из западной части СССР в восточную, особенно на Урал, является беспрецедентной в истории — 2,5 тысяч предприятий. Если сказать, что было перевезено целое государство, то это не будет преувеличением. Пермь стала одним из центров грандиозной перевозки. В1941 году в </a:t>
            </a:r>
            <a:r>
              <a:rPr lang="ru-RU" sz="1800" dirty="0" err="1">
                <a:latin typeface="Times New Roman" pitchFamily="18" charset="0"/>
                <a:cs typeface="Times New Roman" pitchFamily="18" charset="0"/>
              </a:rPr>
              <a:t>Молотовскую</a:t>
            </a:r>
            <a:r>
              <a:rPr lang="ru-RU" sz="1800" dirty="0">
                <a:latin typeface="Times New Roman" pitchFamily="18" charset="0"/>
                <a:cs typeface="Times New Roman" pitchFamily="18" charset="0"/>
              </a:rPr>
              <a:t> область было эвакуировано более 120 предприятий и 300 тысяч </a:t>
            </a:r>
            <a:r>
              <a:rPr lang="ru-RU" sz="1800" dirty="0" smtClean="0">
                <a:latin typeface="Times New Roman" pitchFamily="18" charset="0"/>
                <a:cs typeface="Times New Roman" pitchFamily="18" charset="0"/>
              </a:rPr>
              <a:t>рабочих.</a:t>
            </a:r>
            <a:r>
              <a:rPr lang="ru-RU" sz="1800" dirty="0">
                <a:latin typeface="Times New Roman" pitchFamily="18" charset="0"/>
                <a:cs typeface="Times New Roman" pitchFamily="18" charset="0"/>
              </a:rPr>
              <a:t> За первые 14 месяцев Великой Отечественной войны производительность труда в Перми возросла на 40%. К сентябрю 1942 года все заводы города в целом в два раза увеличили выпуск продукции.</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5" name="Рисунок 4" descr="t1580982447af.jpg"/>
          <p:cNvPicPr/>
          <p:nvPr/>
        </p:nvPicPr>
        <p:blipFill>
          <a:blip r:embed="rId3"/>
          <a:srcRect/>
          <a:stretch>
            <a:fillRect/>
          </a:stretch>
        </p:blipFill>
        <p:spPr bwMode="auto">
          <a:xfrm>
            <a:off x="2285984" y="214290"/>
            <a:ext cx="6215106" cy="3355045"/>
          </a:xfrm>
          <a:prstGeom prst="rect">
            <a:avLst/>
          </a:prstGeom>
          <a:noFill/>
          <a:ln w="9525">
            <a:noFill/>
            <a:miter lim="800000"/>
            <a:headEnd/>
            <a:tailEnd/>
          </a:ln>
        </p:spPr>
      </p:pic>
      <p:sp>
        <p:nvSpPr>
          <p:cNvPr id="9" name="TextBox 8"/>
          <p:cNvSpPr txBox="1"/>
          <p:nvPr/>
        </p:nvSpPr>
        <p:spPr>
          <a:xfrm>
            <a:off x="714348" y="2071678"/>
            <a:ext cx="1890399" cy="369332"/>
          </a:xfrm>
          <a:prstGeom prst="rect">
            <a:avLst/>
          </a:prstGeom>
          <a:noFill/>
        </p:spPr>
        <p:txBody>
          <a:bodyPr wrap="square" rtlCol="0">
            <a:spAutoFit/>
          </a:bodyPr>
          <a:lstStyle/>
          <a:p>
            <a:r>
              <a:rPr lang="ru-RU" b="1" dirty="0">
                <a:solidFill>
                  <a:srgbClr val="C00000"/>
                </a:solidFill>
                <a:latin typeface="Times New Roman" pitchFamily="18" charset="0"/>
                <a:cs typeface="Times New Roman" pitchFamily="18" charset="0"/>
              </a:rPr>
              <a:t>Эвакуация</a:t>
            </a:r>
            <a:endParaRPr lang="ru-RU"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1071538" y="785794"/>
            <a:ext cx="8072462" cy="5572164"/>
          </a:xfrm>
        </p:spPr>
        <p:txBody>
          <a:bodyPr>
            <a:noAutofit/>
          </a:bodyPr>
          <a:lstStyle/>
          <a:p>
            <a:pPr algn="l" fontAlgn="base"/>
            <a:r>
              <a:rPr lang="ru-RU" sz="2800" dirty="0" smtClean="0">
                <a:latin typeface="Times New Roman" pitchFamily="18" charset="0"/>
                <a:cs typeface="Times New Roman" pitchFamily="18" charset="0"/>
              </a:rPr>
              <a:t>Крупное </a:t>
            </a:r>
            <a:r>
              <a:rPr lang="ru-RU" sz="2800" dirty="0">
                <a:latin typeface="Times New Roman" pitchFamily="18" charset="0"/>
                <a:cs typeface="Times New Roman" pitchFamily="18" charset="0"/>
              </a:rPr>
              <a:t>машиностроительное предприятие — завод им. Ф. Э. Дзержинского — стало номерным (завод №10) и освоило производство боеприпасов. Пермский завод им. С. Орджоникидзе вместо удобрений выпускал химические средства борьбы с техникой (особую горючую смесь). Судостроительный завод «Кама» перешел к выпуску боевых кораблей — бронекатеров. Моряки-десантники прозвали их речными танками, они участвовали в обороне Сталинграда, освобождении Бухареста, Вены, Белграда.</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785786" y="1142984"/>
            <a:ext cx="3357586" cy="4786346"/>
          </a:xfrm>
        </p:spPr>
        <p:txBody>
          <a:bodyPr>
            <a:noAutofit/>
          </a:bodyPr>
          <a:lstStyle/>
          <a:p>
            <a:pPr algn="just"/>
            <a:r>
              <a:rPr lang="ru-RU" sz="1600" b="1" dirty="0" err="1" smtClean="0"/>
              <a:t>Мотовилихинские</a:t>
            </a:r>
            <a:r>
              <a:rPr lang="ru-RU" sz="1600" b="1" dirty="0" smtClean="0"/>
              <a:t> пушки</a:t>
            </a:r>
            <a:r>
              <a:rPr lang="ru-RU" sz="1600" dirty="0" smtClean="0"/>
              <a:t/>
            </a:r>
            <a:br>
              <a:rPr lang="ru-RU" sz="1600" dirty="0" smtClean="0"/>
            </a:br>
            <a:r>
              <a:rPr lang="ru-RU" sz="1600" dirty="0" smtClean="0"/>
              <a:t> Победа над Германией была бы невозможна без </a:t>
            </a:r>
            <a:r>
              <a:rPr lang="ru-RU" sz="1600" dirty="0" err="1" smtClean="0"/>
              <a:t>Мотовилихинских</a:t>
            </a:r>
            <a:r>
              <a:rPr lang="ru-RU" sz="1600" dirty="0" smtClean="0"/>
              <a:t> заводов. 12 июля 1941 года Государственный комитет обороны принял специальное постановление о выпуске противотанковых и танковых пушек 45-мм и 76-мм калибра. В результате за месяц был налажен выпуск знаменитой «</a:t>
            </a:r>
            <a:r>
              <a:rPr lang="ru-RU" sz="1600" dirty="0" err="1" smtClean="0"/>
              <a:t>сорокопятки</a:t>
            </a:r>
            <a:r>
              <a:rPr lang="ru-RU" sz="1600" dirty="0" smtClean="0"/>
              <a:t>». За годы войны рабочая </a:t>
            </a:r>
            <a:r>
              <a:rPr lang="ru-RU" sz="1600" dirty="0" err="1" smtClean="0"/>
              <a:t>Мотовилиха</a:t>
            </a:r>
            <a:r>
              <a:rPr lang="ru-RU" sz="1600" dirty="0" smtClean="0"/>
              <a:t> дала фронту 48600 артиллерийских систем, в том числе большое количество мощных 122-мм и 152-мм гаубиц. 40% всей ствольной артиллерии, применявшейся Красной армией было сделано именно у нас. Сверх плана завод выпустил вооружения для 116 полков. За работу в годы войны завод удостоен четырех орденов. </a:t>
            </a:r>
            <a:endParaRPr lang="ru-RU" sz="1600" dirty="0"/>
          </a:p>
        </p:txBody>
      </p:sp>
      <p:pic>
        <p:nvPicPr>
          <p:cNvPr id="5" name="Рисунок 4" descr="МОТОВИЛИХА.jpg"/>
          <p:cNvPicPr>
            <a:picLocks noChangeAspect="1"/>
          </p:cNvPicPr>
          <p:nvPr/>
        </p:nvPicPr>
        <p:blipFill>
          <a:blip r:embed="rId3" cstate="print"/>
          <a:stretch>
            <a:fillRect/>
          </a:stretch>
        </p:blipFill>
        <p:spPr>
          <a:xfrm>
            <a:off x="4214810" y="2071678"/>
            <a:ext cx="4357718" cy="3779520"/>
          </a:xfrm>
          <a:prstGeom prst="rect">
            <a:avLst/>
          </a:prstGeom>
        </p:spPr>
      </p:pic>
      <p:sp>
        <p:nvSpPr>
          <p:cNvPr id="8" name="TextBox 7"/>
          <p:cNvSpPr txBox="1"/>
          <p:nvPr/>
        </p:nvSpPr>
        <p:spPr>
          <a:xfrm>
            <a:off x="4857752" y="642918"/>
            <a:ext cx="3786214" cy="707886"/>
          </a:xfrm>
          <a:prstGeom prst="rect">
            <a:avLst/>
          </a:prstGeom>
          <a:noFill/>
        </p:spPr>
        <p:txBody>
          <a:bodyPr wrap="square" rtlCol="0">
            <a:spAutoFit/>
          </a:bodyPr>
          <a:lstStyle/>
          <a:p>
            <a:r>
              <a:rPr lang="ru-RU" sz="2000" b="1" dirty="0" smtClean="0">
                <a:solidFill>
                  <a:schemeClr val="accent2">
                    <a:lumMod val="50000"/>
                  </a:schemeClr>
                </a:solidFill>
                <a:latin typeface="Times New Roman" pitchFamily="18" charset="0"/>
                <a:cs typeface="Times New Roman" pitchFamily="18" charset="0"/>
              </a:rPr>
              <a:t>Рабочие </a:t>
            </a:r>
            <a:r>
              <a:rPr lang="ru-RU" sz="2000" b="1" dirty="0" err="1" smtClean="0">
                <a:solidFill>
                  <a:schemeClr val="accent2">
                    <a:lumMod val="50000"/>
                  </a:schemeClr>
                </a:solidFill>
                <a:latin typeface="Times New Roman" pitchFamily="18" charset="0"/>
                <a:cs typeface="Times New Roman" pitchFamily="18" charset="0"/>
              </a:rPr>
              <a:t>Мотовилихинского</a:t>
            </a:r>
            <a:r>
              <a:rPr lang="ru-RU" sz="2000" b="1" dirty="0" smtClean="0">
                <a:solidFill>
                  <a:schemeClr val="accent2">
                    <a:lumMod val="50000"/>
                  </a:schemeClr>
                </a:solidFill>
                <a:latin typeface="Times New Roman" pitchFamily="18" charset="0"/>
                <a:cs typeface="Times New Roman" pitchFamily="18" charset="0"/>
              </a:rPr>
              <a:t> завода в годы войны</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714348" y="274638"/>
            <a:ext cx="7972452" cy="6226196"/>
          </a:xfrm>
        </p:spPr>
        <p:txBody>
          <a:bodyPr>
            <a:normAutofit/>
          </a:bodyPr>
          <a:lstStyle/>
          <a:p>
            <a:endParaRPr lang="ru-RU" sz="1600" dirty="0"/>
          </a:p>
        </p:txBody>
      </p:sp>
      <p:pic>
        <p:nvPicPr>
          <p:cNvPr id="5" name="Рисунок 4" descr="5 величайших заслуг Перми и пермяков в годы Великой Отечественной войны"/>
          <p:cNvPicPr/>
          <p:nvPr/>
        </p:nvPicPr>
        <p:blipFill>
          <a:blip r:embed="rId3"/>
          <a:srcRect/>
          <a:stretch>
            <a:fillRect/>
          </a:stretch>
        </p:blipFill>
        <p:spPr bwMode="auto">
          <a:xfrm>
            <a:off x="1142976" y="1643050"/>
            <a:ext cx="7072362" cy="4071966"/>
          </a:xfrm>
          <a:prstGeom prst="rect">
            <a:avLst/>
          </a:prstGeom>
          <a:noFill/>
          <a:ln w="9525">
            <a:noFill/>
            <a:miter lim="800000"/>
            <a:headEnd/>
            <a:tailEnd/>
          </a:ln>
        </p:spPr>
      </p:pic>
      <p:sp>
        <p:nvSpPr>
          <p:cNvPr id="6" name="TextBox 5"/>
          <p:cNvSpPr txBox="1"/>
          <p:nvPr/>
        </p:nvSpPr>
        <p:spPr>
          <a:xfrm>
            <a:off x="1714480" y="785794"/>
            <a:ext cx="6715172" cy="400110"/>
          </a:xfrm>
          <a:prstGeom prst="rect">
            <a:avLst/>
          </a:prstGeom>
          <a:noFill/>
        </p:spPr>
        <p:txBody>
          <a:bodyPr wrap="square" rtlCol="0">
            <a:spAutoFit/>
          </a:bodyPr>
          <a:lstStyle/>
          <a:p>
            <a:r>
              <a:rPr lang="ru-RU" sz="2000" b="1" dirty="0" smtClean="0">
                <a:solidFill>
                  <a:srgbClr val="C00000"/>
                </a:solidFill>
                <a:latin typeface="Times New Roman" pitchFamily="18" charset="0"/>
                <a:cs typeface="Times New Roman" pitchFamily="18" charset="0"/>
              </a:rPr>
              <a:t>Первый выстрел по Германии и Берлину — пермский</a:t>
            </a:r>
            <a:endParaRPr lang="ru-RU" sz="2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1000100" y="642918"/>
            <a:ext cx="7686700" cy="774720"/>
          </a:xfrm>
        </p:spPr>
        <p:txBody>
          <a:bodyPr>
            <a:normAutofit fontScale="90000"/>
          </a:bodyPr>
          <a:lstStyle/>
          <a:p>
            <a:r>
              <a:rPr lang="ru-RU" sz="3600" b="1" dirty="0" smtClean="0">
                <a:solidFill>
                  <a:schemeClr val="accent2">
                    <a:lumMod val="50000"/>
                  </a:schemeClr>
                </a:solidFill>
                <a:latin typeface="Times New Roman" pitchFamily="18" charset="0"/>
                <a:cs typeface="Times New Roman" pitchFamily="18" charset="0"/>
              </a:rPr>
              <a:t>Юные пушкари </a:t>
            </a:r>
            <a:r>
              <a:rPr lang="ru-RU" sz="3600" b="1" dirty="0" err="1" smtClean="0">
                <a:solidFill>
                  <a:schemeClr val="accent2">
                    <a:lumMod val="50000"/>
                  </a:schemeClr>
                </a:solidFill>
                <a:latin typeface="Times New Roman" pitchFamily="18" charset="0"/>
                <a:cs typeface="Times New Roman" pitchFamily="18" charset="0"/>
              </a:rPr>
              <a:t>Мотовилихи</a:t>
            </a:r>
            <a:r>
              <a:rPr lang="ru-RU" sz="3600" b="1" dirty="0" smtClean="0">
                <a:solidFill>
                  <a:schemeClr val="accent2">
                    <a:lumMod val="50000"/>
                  </a:schemeClr>
                </a:solidFill>
                <a:latin typeface="Times New Roman" pitchFamily="18" charset="0"/>
                <a:cs typeface="Times New Roman" pitchFamily="18" charset="0"/>
              </a:rPr>
              <a:t/>
            </a:r>
            <a:br>
              <a:rPr lang="ru-RU" sz="3600" b="1" dirty="0" smtClean="0">
                <a:solidFill>
                  <a:schemeClr val="accent2">
                    <a:lumMod val="50000"/>
                  </a:schemeClr>
                </a:solidFill>
                <a:latin typeface="Times New Roman" pitchFamily="18" charset="0"/>
                <a:cs typeface="Times New Roman" pitchFamily="18" charset="0"/>
              </a:rPr>
            </a:br>
            <a:r>
              <a:rPr lang="ru-RU" sz="2000" dirty="0" smtClean="0">
                <a:latin typeface="Times New Roman" pitchFamily="18" charset="0"/>
                <a:cs typeface="Times New Roman" pitchFamily="18" charset="0"/>
              </a:rPr>
              <a:t>Молодежь </a:t>
            </a:r>
            <a:r>
              <a:rPr lang="ru-RU" sz="2000" dirty="0">
                <a:latin typeface="Times New Roman" pitchFamily="18" charset="0"/>
                <a:cs typeface="Times New Roman" pitchFamily="18" charset="0"/>
              </a:rPr>
              <a:t>на некоторых предприятиях составляла 60-80% работающих.</a:t>
            </a:r>
          </a:p>
        </p:txBody>
      </p:sp>
      <p:pic>
        <p:nvPicPr>
          <p:cNvPr id="5" name="Picture 2" descr="rwa2ale-tyk_0"/>
          <p:cNvPicPr>
            <a:picLocks noChangeAspect="1" noChangeArrowheads="1"/>
          </p:cNvPicPr>
          <p:nvPr/>
        </p:nvPicPr>
        <p:blipFill>
          <a:blip r:embed="rId3"/>
          <a:srcRect/>
          <a:stretch>
            <a:fillRect/>
          </a:stretch>
        </p:blipFill>
        <p:spPr bwMode="auto">
          <a:xfrm>
            <a:off x="785786" y="1571612"/>
            <a:ext cx="7286676"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1" y="0"/>
            <a:ext cx="9143999" cy="6858000"/>
          </a:xfrm>
        </p:spPr>
      </p:pic>
      <p:sp>
        <p:nvSpPr>
          <p:cNvPr id="2" name="Заголовок 1"/>
          <p:cNvSpPr>
            <a:spLocks noGrp="1"/>
          </p:cNvSpPr>
          <p:nvPr>
            <p:ph type="title"/>
          </p:nvPr>
        </p:nvSpPr>
        <p:spPr>
          <a:xfrm>
            <a:off x="1000100" y="571480"/>
            <a:ext cx="7686700" cy="1285884"/>
          </a:xfrm>
        </p:spPr>
        <p:txBody>
          <a:bodyPr>
            <a:normAutofit/>
          </a:bodyPr>
          <a:lstStyle/>
          <a:p>
            <a:r>
              <a:rPr lang="ru-RU" sz="2400" b="1" dirty="0" smtClean="0">
                <a:solidFill>
                  <a:srgbClr val="C00000"/>
                </a:solidFill>
                <a:latin typeface="Times New Roman" pitchFamily="18" charset="0"/>
                <a:cs typeface="Times New Roman" pitchFamily="18" charset="0"/>
              </a:rPr>
              <a:t>Почти все отечественные каски на войне — </a:t>
            </a:r>
            <a:r>
              <a:rPr lang="ru-RU" sz="2400" b="1" dirty="0" err="1" smtClean="0">
                <a:solidFill>
                  <a:srgbClr val="C00000"/>
                </a:solidFill>
                <a:latin typeface="Times New Roman" pitchFamily="18" charset="0"/>
                <a:cs typeface="Times New Roman" pitchFamily="18" charset="0"/>
              </a:rPr>
              <a:t>лысьвенские</a:t>
            </a:r>
            <a:endParaRPr lang="ru-RU" sz="2400" dirty="0">
              <a:solidFill>
                <a:srgbClr val="C00000"/>
              </a:solidFill>
            </a:endParaRPr>
          </a:p>
        </p:txBody>
      </p:sp>
      <p:pic>
        <p:nvPicPr>
          <p:cNvPr id="7" name="Picture 2"/>
          <p:cNvPicPr>
            <a:picLocks noChangeAspect="1" noChangeArrowheads="1"/>
          </p:cNvPicPr>
          <p:nvPr/>
        </p:nvPicPr>
        <p:blipFill>
          <a:blip r:embed="rId3"/>
          <a:srcRect/>
          <a:stretch>
            <a:fillRect/>
          </a:stretch>
        </p:blipFill>
        <p:spPr>
          <a:xfrm>
            <a:off x="928662" y="1928802"/>
            <a:ext cx="7297278" cy="45878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1200.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5357818" y="571480"/>
            <a:ext cx="3328982" cy="5429288"/>
          </a:xfrm>
        </p:spPr>
        <p:txBody>
          <a:bodyPr>
            <a:normAutofit/>
          </a:bodyPr>
          <a:lstStyle/>
          <a:p>
            <a:pPr algn="just"/>
            <a:r>
              <a:rPr lang="ru-RU" sz="1600" dirty="0">
                <a:latin typeface="Times New Roman" pitchFamily="18" charset="0"/>
                <a:cs typeface="Times New Roman" pitchFamily="18" charset="0"/>
              </a:rPr>
              <a:t>После того как началась Сталинградская битва и заводы там были разрушены в стране осталось всего одно предприятие, где делались солдатские каски — </a:t>
            </a:r>
            <a:r>
              <a:rPr lang="ru-RU" sz="1600" dirty="0" err="1">
                <a:latin typeface="Times New Roman" pitchFamily="18" charset="0"/>
                <a:cs typeface="Times New Roman" pitchFamily="18" charset="0"/>
              </a:rPr>
              <a:t>Лысьвенский</a:t>
            </a:r>
            <a:r>
              <a:rPr lang="ru-RU" sz="1600" dirty="0">
                <a:latin typeface="Times New Roman" pitchFamily="18" charset="0"/>
                <a:cs typeface="Times New Roman" pitchFamily="18" charset="0"/>
              </a:rPr>
              <a:t> металлургический завод.</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За </a:t>
            </a:r>
            <a:r>
              <a:rPr lang="ru-RU" sz="1600" dirty="0">
                <a:latin typeface="Times New Roman" pitchFamily="18" charset="0"/>
                <a:cs typeface="Times New Roman" pitchFamily="18" charset="0"/>
              </a:rPr>
              <a:t>годы войны на фронт было отправлено 10 миллионов касок. Так что увидев в каком-нибудь музее или в кино нашего солдата в знаменитой каске СШ-40 (кстати, расшифровывается как «стальной шлем образца 1940 г.») можно быть почти на сто процентов уверенным, что она из Лысьвы</a:t>
            </a:r>
            <a:r>
              <a:rPr lang="ru-RU" sz="1600" dirty="0"/>
              <a:t>.</a:t>
            </a:r>
            <a:r>
              <a:rPr lang="ru-RU" dirty="0"/>
              <a:t/>
            </a:r>
            <a:br>
              <a:rPr lang="ru-RU" dirty="0"/>
            </a:br>
            <a:endParaRPr lang="ru-RU" dirty="0"/>
          </a:p>
        </p:txBody>
      </p:sp>
      <p:pic>
        <p:nvPicPr>
          <p:cNvPr id="6" name="Picture 2"/>
          <p:cNvPicPr>
            <a:picLocks noGrp="1" noChangeAspect="1" noChangeArrowheads="1"/>
          </p:cNvPicPr>
          <p:nvPr>
            <p:ph idx="1"/>
          </p:nvPr>
        </p:nvPicPr>
        <p:blipFill>
          <a:blip r:embed="rId3"/>
          <a:srcRect/>
          <a:stretch>
            <a:fillRect/>
          </a:stretch>
        </p:blipFill>
        <p:spPr>
          <a:xfrm>
            <a:off x="357158" y="1928802"/>
            <a:ext cx="4850801" cy="4735093"/>
          </a:xfrm>
        </p:spPr>
      </p:pic>
      <p:sp>
        <p:nvSpPr>
          <p:cNvPr id="8" name="Содержимое 7"/>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731</Words>
  <Application>Microsoft Office PowerPoint</Application>
  <PresentationFormat>Экран (4:3)</PresentationFormat>
  <Paragraphs>29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Классный час. Вклад Перми и пермяков в Победу в Великой Отечественной Войне. </vt:lpstr>
      <vt:lpstr>9 мая наша страна отмечает75 лет   Победы в Великой Отечественной войне. Для всех нас, Великая Отечественная война – история. Но ее должен знать каждый уважающий себя человек, потому что это история нашей Родины, наших родных и близких. Война беспощадно вторгалась в детство, калечила юность, повергала в отчаяние стариков. В тылу остались только женщины, дети, старики. Они работали на заводах, рыли окопы, строили оборонительные сооружения, гасили на крышах зажигательные бомбы, чтобы спасти от пожара свои дома. Десятки тысяч женщин, подростков, людей пожилого возраста встали к станкам, освоили тракторы, комбайны, автомобили взамен ушедших на фронт мужей, отцов и сыновей. Главным девизом всей страны стало: «Все для фронта, все для победы!». Сражения войны прошли далеко за пределами Пермского края (тогда еще город Молотов и Молотовская область), но вклад, который внесли пермяки в общую победу над врагом, поистине неоценим.  Сегодня я хочу познакомить вас с тем какой вклад внес наш Пермский край в победу в ВОВ.</vt:lpstr>
      <vt:lpstr>Эвакуация промышленности во время войны из западной части СССР в восточную, особенно на Урал, является беспрецедентной в истории — 2,5 тысяч предприятий. Если сказать, что было перевезено целое государство, то это не будет преувеличением. Пермь стала одним из центров грандиозной перевозки. В1941 году в Молотовскую область было эвакуировано более 120 предприятий и 300 тысяч рабочих. За первые 14 месяцев Великой Отечественной войны производительность труда в Перми возросла на 40%. К сентябрю 1942 года все заводы города в целом в два раза увеличили выпуск продукции.    </vt:lpstr>
      <vt:lpstr>Крупное машиностроительное предприятие — завод им. Ф. Э. Дзержинского — стало номерным (завод №10) и освоило производство боеприпасов. Пермский завод им. С. Орджоникидзе вместо удобрений выпускал химические средства борьбы с техникой (особую горючую смесь). Судостроительный завод «Кама» перешел к выпуску боевых кораблей — бронекатеров. Моряки-десантники прозвали их речными танками, они участвовали в обороне Сталинграда, освобождении Бухареста, Вены, Белграда. </vt:lpstr>
      <vt:lpstr>Мотовилихинские пушки  Победа над Германией была бы невозможна без Мотовилихинских заводов. 12 июля 1941 года Государственный комитет обороны принял специальное постановление о выпуске противотанковых и танковых пушек 45-мм и 76-мм калибра. В результате за месяц был налажен выпуск знаменитой «сорокопятки». За годы войны рабочая Мотовилиха дала фронту 48600 артиллерийских систем, в том числе большое количество мощных 122-мм и 152-мм гаубиц. 40% всей ствольной артиллерии, применявшейся Красной армией было сделано именно у нас. Сверх плана завод выпустил вооружения для 116 полков. За работу в годы войны завод удостоен четырех орденов. </vt:lpstr>
      <vt:lpstr>Слайд 6</vt:lpstr>
      <vt:lpstr>Юные пушкари Мотовилихи Молодежь на некоторых предприятиях составляла 60-80% работающих.</vt:lpstr>
      <vt:lpstr>Почти все отечественные каски на войне — лысьвенские</vt:lpstr>
      <vt:lpstr>После того как началась Сталинградская битва и заводы там были разрушены в стране осталось всего одно предприятие, где делались солдатские каски — Лысьвенский металлургический завод. За годы войны на фронт было отправлено 10 миллионов касок. Так что увидев в каком-нибудь музее или в кино нашего солдата в знаменитой каске СШ-40 (кстати, расшифровывается как «стальной шлем образца 1940 г.») можно быть почти на сто процентов уверенным, что она из Лысьвы. </vt:lpstr>
      <vt:lpstr>Пермь — основной поставщик двигателей для истребителей</vt:lpstr>
      <vt:lpstr>На истребителях ЛА-5, которыми управляли Иван Кожедуб и Алексей Маресьев, стояли пермские двигатели </vt:lpstr>
      <vt:lpstr>К началу войны Пермский завод им. С.М. Кирова не выпускал оборонной продукции. По решению правительства несколько заводов были эвакуированы в Пермь вместе с оборудованием, рабочими и специалистами для создания завода по обеспечению фронта порохом. Уже через несколько месяцев цеха завода им. С. М. Кирова начали изготовлять порох. Значение завода было огромно. Это предприятие более года было единственным в стране, которое выпускало порох. Кировский завод стал основным поставщиком зарядов для различных реактивных установок и, в первую очередь, для знаменитых «Катюш» </vt:lpstr>
      <vt:lpstr>Поставщики зарядов для реактивных установок - «Катюш»</vt:lpstr>
      <vt:lpstr>Эвакогоспитали</vt:lpstr>
      <vt:lpstr>Слайд 15</vt:lpstr>
      <vt:lpstr>  Он стал единственным в мире танковым соединением, полностью созданным на средства, добровольно собранные жителями трех областей: Свердловской, Челябинской и Пермской. Государство не потратило на вооружение и оснащение этого корпуса ни одного рубля. Все боевые машины были построены уральскими рабочими сверхурочно, после окончания основного рабочего дня.   </vt:lpstr>
      <vt:lpstr>Ребята, сегодня мы познакомились с некоторыми факторами вклада, которое внесли  пермяки в тылу для победы в ВОВ. Наш классный час закончен. Я надеюсь, что вы всегда будете помнить о подвиге нашего народа в Великой Отечественной Войне, будете с уважением относиться к ветеранам ВОВ и труженикам тыла не только в преддверии этого дня, но и в течение всего года, и по возможности, помогать им в жизни. Я желаю Вам быть добрыми людьми и патриотами своей республики.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LinkoTeach</dc:creator>
  <cp:lastModifiedBy>LinkoTeach</cp:lastModifiedBy>
  <cp:revision>31</cp:revision>
  <dcterms:created xsi:type="dcterms:W3CDTF">2020-05-08T03:36:04Z</dcterms:created>
  <dcterms:modified xsi:type="dcterms:W3CDTF">2021-03-07T06:00:50Z</dcterms:modified>
</cp:coreProperties>
</file>