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2" r:id="rId7"/>
    <p:sldId id="263" r:id="rId8"/>
    <p:sldId id="264" r:id="rId9"/>
    <p:sldId id="265" r:id="rId10"/>
    <p:sldId id="266"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2" d="100"/>
          <a:sy n="82" d="100"/>
        </p:scale>
        <p:origin x="-1026" y="3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ru-RU" smtClean="0"/>
              <a:t>Образец заголовка</a:t>
            </a:r>
            <a:endParaRPr lang="en-US"/>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en-US"/>
          </a:p>
        </p:txBody>
      </p:sp>
      <p:sp>
        <p:nvSpPr>
          <p:cNvPr id="4" name="Rectangle 4"/>
          <p:cNvSpPr>
            <a:spLocks noGrp="1" noChangeArrowheads="1"/>
          </p:cNvSpPr>
          <p:nvPr>
            <p:ph type="dt" sz="half" idx="10"/>
          </p:nvPr>
        </p:nvSpPr>
        <p:spPr>
          <a:ln/>
        </p:spPr>
        <p:txBody>
          <a:bodyPr/>
          <a:lstStyle>
            <a:lvl1pPr>
              <a:defRPr/>
            </a:lvl1pPr>
          </a:lstStyle>
          <a:p>
            <a:fld id="{FE8CC448-71CC-493A-8396-6C55B8168C95}" type="datetimeFigureOut">
              <a:rPr lang="ru-RU" smtClean="0"/>
              <a:t>09.03.2021</a:t>
            </a:fld>
            <a:endParaRPr lang="ru-RU" dirty="0"/>
          </a:p>
        </p:txBody>
      </p:sp>
      <p:sp>
        <p:nvSpPr>
          <p:cNvPr id="5" name="Rectangle 5"/>
          <p:cNvSpPr>
            <a:spLocks noGrp="1" noChangeArrowheads="1"/>
          </p:cNvSpPr>
          <p:nvPr>
            <p:ph type="ftr" sz="quarter" idx="11"/>
          </p:nvPr>
        </p:nvSpPr>
        <p:spPr>
          <a:ln/>
        </p:spPr>
        <p:txBody>
          <a:bodyPr/>
          <a:lstStyle>
            <a:lvl1pPr>
              <a:defRPr/>
            </a:lvl1pPr>
          </a:lstStyle>
          <a:p>
            <a:endParaRPr lang="ru-RU" dirty="0"/>
          </a:p>
        </p:txBody>
      </p:sp>
      <p:sp>
        <p:nvSpPr>
          <p:cNvPr id="6" name="Rectangle 6"/>
          <p:cNvSpPr>
            <a:spLocks noGrp="1" noChangeArrowheads="1"/>
          </p:cNvSpPr>
          <p:nvPr>
            <p:ph type="sldNum" sz="quarter" idx="12"/>
          </p:nvPr>
        </p:nvSpPr>
        <p:spPr>
          <a:ln/>
        </p:spPr>
        <p:txBody>
          <a:bodyPr/>
          <a:lstStyle>
            <a:lvl1pPr>
              <a:defRPr/>
            </a:lvl1pPr>
          </a:lstStyle>
          <a:p>
            <a:fld id="{D987CAB3-9232-44C3-A6ED-D0841D02967D}" type="slidenum">
              <a:rPr lang="ru-RU" smtClean="0"/>
              <a:t>‹#›</a:t>
            </a:fld>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ru-RU" smtClean="0"/>
              <a:t>Образец заголовка</a:t>
            </a:r>
            <a:endParaRPr lang="en-US"/>
          </a:p>
        </p:txBody>
      </p:sp>
      <p:sp>
        <p:nvSpPr>
          <p:cNvPr id="3" name="2 Marcador de texto vertical"/>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Rectangle 4"/>
          <p:cNvSpPr>
            <a:spLocks noGrp="1" noChangeArrowheads="1"/>
          </p:cNvSpPr>
          <p:nvPr>
            <p:ph type="dt" sz="half" idx="10"/>
          </p:nvPr>
        </p:nvSpPr>
        <p:spPr>
          <a:ln/>
        </p:spPr>
        <p:txBody>
          <a:bodyPr/>
          <a:lstStyle>
            <a:lvl1pPr>
              <a:defRPr/>
            </a:lvl1pPr>
          </a:lstStyle>
          <a:p>
            <a:fld id="{FE8CC448-71CC-493A-8396-6C55B8168C95}" type="datetimeFigureOut">
              <a:rPr lang="ru-RU" smtClean="0"/>
              <a:t>09.03.2021</a:t>
            </a:fld>
            <a:endParaRPr lang="ru-RU" dirty="0"/>
          </a:p>
        </p:txBody>
      </p:sp>
      <p:sp>
        <p:nvSpPr>
          <p:cNvPr id="5" name="Rectangle 5"/>
          <p:cNvSpPr>
            <a:spLocks noGrp="1" noChangeArrowheads="1"/>
          </p:cNvSpPr>
          <p:nvPr>
            <p:ph type="ftr" sz="quarter" idx="11"/>
          </p:nvPr>
        </p:nvSpPr>
        <p:spPr>
          <a:ln/>
        </p:spPr>
        <p:txBody>
          <a:bodyPr/>
          <a:lstStyle>
            <a:lvl1pPr>
              <a:defRPr/>
            </a:lvl1pPr>
          </a:lstStyle>
          <a:p>
            <a:endParaRPr lang="ru-RU" dirty="0"/>
          </a:p>
        </p:txBody>
      </p:sp>
      <p:sp>
        <p:nvSpPr>
          <p:cNvPr id="6" name="Rectangle 6"/>
          <p:cNvSpPr>
            <a:spLocks noGrp="1" noChangeArrowheads="1"/>
          </p:cNvSpPr>
          <p:nvPr>
            <p:ph type="sldNum" sz="quarter" idx="12"/>
          </p:nvPr>
        </p:nvSpPr>
        <p:spPr>
          <a:ln/>
        </p:spPr>
        <p:txBody>
          <a:bodyPr/>
          <a:lstStyle>
            <a:lvl1pPr>
              <a:defRPr/>
            </a:lvl1pPr>
          </a:lstStyle>
          <a:p>
            <a:fld id="{D987CAB3-9232-44C3-A6ED-D0841D02967D}" type="slidenum">
              <a:rPr lang="ru-RU" smtClean="0"/>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ru-RU" smtClean="0"/>
              <a:t>Образец заголовка</a:t>
            </a:r>
            <a:endParaRPr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Rectangle 4"/>
          <p:cNvSpPr>
            <a:spLocks noGrp="1" noChangeArrowheads="1"/>
          </p:cNvSpPr>
          <p:nvPr>
            <p:ph type="dt" sz="half" idx="10"/>
          </p:nvPr>
        </p:nvSpPr>
        <p:spPr>
          <a:ln/>
        </p:spPr>
        <p:txBody>
          <a:bodyPr/>
          <a:lstStyle>
            <a:lvl1pPr>
              <a:defRPr/>
            </a:lvl1pPr>
          </a:lstStyle>
          <a:p>
            <a:fld id="{FE8CC448-71CC-493A-8396-6C55B8168C95}" type="datetimeFigureOut">
              <a:rPr lang="ru-RU" smtClean="0"/>
              <a:t>09.03.2021</a:t>
            </a:fld>
            <a:endParaRPr lang="ru-RU" dirty="0"/>
          </a:p>
        </p:txBody>
      </p:sp>
      <p:sp>
        <p:nvSpPr>
          <p:cNvPr id="5" name="Rectangle 5"/>
          <p:cNvSpPr>
            <a:spLocks noGrp="1" noChangeArrowheads="1"/>
          </p:cNvSpPr>
          <p:nvPr>
            <p:ph type="ftr" sz="quarter" idx="11"/>
          </p:nvPr>
        </p:nvSpPr>
        <p:spPr>
          <a:ln/>
        </p:spPr>
        <p:txBody>
          <a:bodyPr/>
          <a:lstStyle>
            <a:lvl1pPr>
              <a:defRPr/>
            </a:lvl1pPr>
          </a:lstStyle>
          <a:p>
            <a:endParaRPr lang="ru-RU" dirty="0"/>
          </a:p>
        </p:txBody>
      </p:sp>
      <p:sp>
        <p:nvSpPr>
          <p:cNvPr id="6" name="Rectangle 6"/>
          <p:cNvSpPr>
            <a:spLocks noGrp="1" noChangeArrowheads="1"/>
          </p:cNvSpPr>
          <p:nvPr>
            <p:ph type="sldNum" sz="quarter" idx="12"/>
          </p:nvPr>
        </p:nvSpPr>
        <p:spPr>
          <a:ln/>
        </p:spPr>
        <p:txBody>
          <a:bodyPr/>
          <a:lstStyle>
            <a:lvl1pPr>
              <a:defRPr/>
            </a:lvl1pPr>
          </a:lstStyle>
          <a:p>
            <a:fld id="{D987CAB3-9232-44C3-A6ED-D0841D02967D}" type="slidenum">
              <a:rPr lang="ru-RU" smtClean="0"/>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ru-RU" smtClean="0"/>
              <a:t>Образец заголовка</a:t>
            </a:r>
            <a:endParaRPr lang="en-US"/>
          </a:p>
        </p:txBody>
      </p:sp>
      <p:sp>
        <p:nvSpPr>
          <p:cNvPr id="3" name="2 Marcador de contenido"/>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Rectangle 4"/>
          <p:cNvSpPr>
            <a:spLocks noGrp="1" noChangeArrowheads="1"/>
          </p:cNvSpPr>
          <p:nvPr>
            <p:ph type="dt" sz="half" idx="10"/>
          </p:nvPr>
        </p:nvSpPr>
        <p:spPr>
          <a:ln/>
        </p:spPr>
        <p:txBody>
          <a:bodyPr/>
          <a:lstStyle>
            <a:lvl1pPr>
              <a:defRPr/>
            </a:lvl1pPr>
          </a:lstStyle>
          <a:p>
            <a:fld id="{FE8CC448-71CC-493A-8396-6C55B8168C95}" type="datetimeFigureOut">
              <a:rPr lang="ru-RU" smtClean="0"/>
              <a:t>09.03.2021</a:t>
            </a:fld>
            <a:endParaRPr lang="ru-RU" dirty="0"/>
          </a:p>
        </p:txBody>
      </p:sp>
      <p:sp>
        <p:nvSpPr>
          <p:cNvPr id="5" name="Rectangle 5"/>
          <p:cNvSpPr>
            <a:spLocks noGrp="1" noChangeArrowheads="1"/>
          </p:cNvSpPr>
          <p:nvPr>
            <p:ph type="ftr" sz="quarter" idx="11"/>
          </p:nvPr>
        </p:nvSpPr>
        <p:spPr>
          <a:ln/>
        </p:spPr>
        <p:txBody>
          <a:bodyPr/>
          <a:lstStyle>
            <a:lvl1pPr>
              <a:defRPr/>
            </a:lvl1pPr>
          </a:lstStyle>
          <a:p>
            <a:endParaRPr lang="ru-RU" dirty="0"/>
          </a:p>
        </p:txBody>
      </p:sp>
      <p:sp>
        <p:nvSpPr>
          <p:cNvPr id="6" name="Rectangle 6"/>
          <p:cNvSpPr>
            <a:spLocks noGrp="1" noChangeArrowheads="1"/>
          </p:cNvSpPr>
          <p:nvPr>
            <p:ph type="sldNum" sz="quarter" idx="12"/>
          </p:nvPr>
        </p:nvSpPr>
        <p:spPr>
          <a:ln/>
        </p:spPr>
        <p:txBody>
          <a:bodyPr/>
          <a:lstStyle>
            <a:lvl1pPr>
              <a:defRPr/>
            </a:lvl1pPr>
          </a:lstStyle>
          <a:p>
            <a:fld id="{D987CAB3-9232-44C3-A6ED-D0841D02967D}" type="slidenum">
              <a:rPr lang="ru-RU" smtClean="0"/>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en-U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fld id="{FE8CC448-71CC-493A-8396-6C55B8168C95}" type="datetimeFigureOut">
              <a:rPr lang="ru-RU" smtClean="0"/>
              <a:t>09.03.2021</a:t>
            </a:fld>
            <a:endParaRPr lang="ru-RU" dirty="0"/>
          </a:p>
        </p:txBody>
      </p:sp>
      <p:sp>
        <p:nvSpPr>
          <p:cNvPr id="5" name="Rectangle 5"/>
          <p:cNvSpPr>
            <a:spLocks noGrp="1" noChangeArrowheads="1"/>
          </p:cNvSpPr>
          <p:nvPr>
            <p:ph type="ftr" sz="quarter" idx="11"/>
          </p:nvPr>
        </p:nvSpPr>
        <p:spPr>
          <a:ln/>
        </p:spPr>
        <p:txBody>
          <a:bodyPr/>
          <a:lstStyle>
            <a:lvl1pPr>
              <a:defRPr/>
            </a:lvl1pPr>
          </a:lstStyle>
          <a:p>
            <a:endParaRPr lang="ru-RU" dirty="0"/>
          </a:p>
        </p:txBody>
      </p:sp>
      <p:sp>
        <p:nvSpPr>
          <p:cNvPr id="6" name="Rectangle 6"/>
          <p:cNvSpPr>
            <a:spLocks noGrp="1" noChangeArrowheads="1"/>
          </p:cNvSpPr>
          <p:nvPr>
            <p:ph type="sldNum" sz="quarter" idx="12"/>
          </p:nvPr>
        </p:nvSpPr>
        <p:spPr>
          <a:ln/>
        </p:spPr>
        <p:txBody>
          <a:bodyPr/>
          <a:lstStyle>
            <a:lvl1pPr>
              <a:defRPr/>
            </a:lvl1pPr>
          </a:lstStyle>
          <a:p>
            <a:fld id="{D987CAB3-9232-44C3-A6ED-D0841D02967D}" type="slidenum">
              <a:rPr lang="ru-RU" smtClean="0"/>
              <a:t>‹#›</a:t>
            </a:fld>
            <a:endParaRPr lang="ru-R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ru-RU" smtClean="0"/>
              <a:t>Образец заголовка</a:t>
            </a:r>
            <a:endParaRPr lang="en-U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Rectangle 4"/>
          <p:cNvSpPr>
            <a:spLocks noGrp="1" noChangeArrowheads="1"/>
          </p:cNvSpPr>
          <p:nvPr>
            <p:ph type="dt" sz="half" idx="10"/>
          </p:nvPr>
        </p:nvSpPr>
        <p:spPr>
          <a:ln/>
        </p:spPr>
        <p:txBody>
          <a:bodyPr/>
          <a:lstStyle>
            <a:lvl1pPr>
              <a:defRPr/>
            </a:lvl1pPr>
          </a:lstStyle>
          <a:p>
            <a:fld id="{FE8CC448-71CC-493A-8396-6C55B8168C95}" type="datetimeFigureOut">
              <a:rPr lang="ru-RU" smtClean="0"/>
              <a:t>09.03.2021</a:t>
            </a:fld>
            <a:endParaRPr lang="ru-RU" dirty="0"/>
          </a:p>
        </p:txBody>
      </p:sp>
      <p:sp>
        <p:nvSpPr>
          <p:cNvPr id="6" name="Rectangle 5"/>
          <p:cNvSpPr>
            <a:spLocks noGrp="1" noChangeArrowheads="1"/>
          </p:cNvSpPr>
          <p:nvPr>
            <p:ph type="ftr" sz="quarter" idx="11"/>
          </p:nvPr>
        </p:nvSpPr>
        <p:spPr>
          <a:ln/>
        </p:spPr>
        <p:txBody>
          <a:bodyPr/>
          <a:lstStyle>
            <a:lvl1pPr>
              <a:defRPr/>
            </a:lvl1pPr>
          </a:lstStyle>
          <a:p>
            <a:endParaRPr lang="ru-RU" dirty="0"/>
          </a:p>
        </p:txBody>
      </p:sp>
      <p:sp>
        <p:nvSpPr>
          <p:cNvPr id="7" name="Rectangle 6"/>
          <p:cNvSpPr>
            <a:spLocks noGrp="1" noChangeArrowheads="1"/>
          </p:cNvSpPr>
          <p:nvPr>
            <p:ph type="sldNum" sz="quarter" idx="12"/>
          </p:nvPr>
        </p:nvSpPr>
        <p:spPr>
          <a:ln/>
        </p:spPr>
        <p:txBody>
          <a:bodyPr/>
          <a:lstStyle>
            <a:lvl1pPr>
              <a:defRPr/>
            </a:lvl1pPr>
          </a:lstStyle>
          <a:p>
            <a:fld id="{D987CAB3-9232-44C3-A6ED-D0841D02967D}" type="slidenum">
              <a:rPr lang="ru-RU" smtClean="0"/>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ru-RU" smtClean="0"/>
              <a:t>Образец заголовка</a:t>
            </a:r>
            <a:endParaRPr lang="en-U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Rectangle 4"/>
          <p:cNvSpPr>
            <a:spLocks noGrp="1" noChangeArrowheads="1"/>
          </p:cNvSpPr>
          <p:nvPr>
            <p:ph type="dt" sz="half" idx="10"/>
          </p:nvPr>
        </p:nvSpPr>
        <p:spPr>
          <a:ln/>
        </p:spPr>
        <p:txBody>
          <a:bodyPr/>
          <a:lstStyle>
            <a:lvl1pPr>
              <a:defRPr/>
            </a:lvl1pPr>
          </a:lstStyle>
          <a:p>
            <a:fld id="{FE8CC448-71CC-493A-8396-6C55B8168C95}" type="datetimeFigureOut">
              <a:rPr lang="ru-RU" smtClean="0"/>
              <a:t>09.03.2021</a:t>
            </a:fld>
            <a:endParaRPr lang="ru-RU" dirty="0"/>
          </a:p>
        </p:txBody>
      </p:sp>
      <p:sp>
        <p:nvSpPr>
          <p:cNvPr id="8" name="Rectangle 5"/>
          <p:cNvSpPr>
            <a:spLocks noGrp="1" noChangeArrowheads="1"/>
          </p:cNvSpPr>
          <p:nvPr>
            <p:ph type="ftr" sz="quarter" idx="11"/>
          </p:nvPr>
        </p:nvSpPr>
        <p:spPr>
          <a:ln/>
        </p:spPr>
        <p:txBody>
          <a:bodyPr/>
          <a:lstStyle>
            <a:lvl1pPr>
              <a:defRPr/>
            </a:lvl1pPr>
          </a:lstStyle>
          <a:p>
            <a:endParaRPr lang="ru-RU" dirty="0"/>
          </a:p>
        </p:txBody>
      </p:sp>
      <p:sp>
        <p:nvSpPr>
          <p:cNvPr id="9" name="Rectangle 6"/>
          <p:cNvSpPr>
            <a:spLocks noGrp="1" noChangeArrowheads="1"/>
          </p:cNvSpPr>
          <p:nvPr>
            <p:ph type="sldNum" sz="quarter" idx="12"/>
          </p:nvPr>
        </p:nvSpPr>
        <p:spPr>
          <a:ln/>
        </p:spPr>
        <p:txBody>
          <a:bodyPr/>
          <a:lstStyle>
            <a:lvl1pPr>
              <a:defRPr/>
            </a:lvl1pPr>
          </a:lstStyle>
          <a:p>
            <a:fld id="{D987CAB3-9232-44C3-A6ED-D0841D02967D}" type="slidenum">
              <a:rPr lang="ru-RU" smtClean="0"/>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ru-RU" smtClean="0"/>
              <a:t>Образец заголовка</a:t>
            </a:r>
            <a:endParaRPr lang="en-US"/>
          </a:p>
        </p:txBody>
      </p:sp>
      <p:sp>
        <p:nvSpPr>
          <p:cNvPr id="3" name="Rectangle 4"/>
          <p:cNvSpPr>
            <a:spLocks noGrp="1" noChangeArrowheads="1"/>
          </p:cNvSpPr>
          <p:nvPr>
            <p:ph type="dt" sz="half" idx="10"/>
          </p:nvPr>
        </p:nvSpPr>
        <p:spPr>
          <a:ln/>
        </p:spPr>
        <p:txBody>
          <a:bodyPr/>
          <a:lstStyle>
            <a:lvl1pPr>
              <a:defRPr/>
            </a:lvl1pPr>
          </a:lstStyle>
          <a:p>
            <a:fld id="{FE8CC448-71CC-493A-8396-6C55B8168C95}" type="datetimeFigureOut">
              <a:rPr lang="ru-RU" smtClean="0"/>
              <a:t>09.03.2021</a:t>
            </a:fld>
            <a:endParaRPr lang="ru-RU" dirty="0"/>
          </a:p>
        </p:txBody>
      </p:sp>
      <p:sp>
        <p:nvSpPr>
          <p:cNvPr id="4" name="Rectangle 5"/>
          <p:cNvSpPr>
            <a:spLocks noGrp="1" noChangeArrowheads="1"/>
          </p:cNvSpPr>
          <p:nvPr>
            <p:ph type="ftr" sz="quarter" idx="11"/>
          </p:nvPr>
        </p:nvSpPr>
        <p:spPr>
          <a:ln/>
        </p:spPr>
        <p:txBody>
          <a:bodyPr/>
          <a:lstStyle>
            <a:lvl1pPr>
              <a:defRPr/>
            </a:lvl1pPr>
          </a:lstStyle>
          <a:p>
            <a:endParaRPr lang="ru-RU" dirty="0"/>
          </a:p>
        </p:txBody>
      </p:sp>
      <p:sp>
        <p:nvSpPr>
          <p:cNvPr id="5" name="Rectangle 6"/>
          <p:cNvSpPr>
            <a:spLocks noGrp="1" noChangeArrowheads="1"/>
          </p:cNvSpPr>
          <p:nvPr>
            <p:ph type="sldNum" sz="quarter" idx="12"/>
          </p:nvPr>
        </p:nvSpPr>
        <p:spPr>
          <a:ln/>
        </p:spPr>
        <p:txBody>
          <a:bodyPr/>
          <a:lstStyle>
            <a:lvl1pPr>
              <a:defRPr/>
            </a:lvl1pPr>
          </a:lstStyle>
          <a:p>
            <a:fld id="{D987CAB3-9232-44C3-A6ED-D0841D02967D}" type="slidenum">
              <a:rPr lang="ru-RU" smtClean="0"/>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FE8CC448-71CC-493A-8396-6C55B8168C95}" type="datetimeFigureOut">
              <a:rPr lang="ru-RU" smtClean="0"/>
              <a:t>09.03.2021</a:t>
            </a:fld>
            <a:endParaRPr lang="ru-RU" dirty="0"/>
          </a:p>
        </p:txBody>
      </p:sp>
      <p:sp>
        <p:nvSpPr>
          <p:cNvPr id="3" name="Rectangle 5"/>
          <p:cNvSpPr>
            <a:spLocks noGrp="1" noChangeArrowheads="1"/>
          </p:cNvSpPr>
          <p:nvPr>
            <p:ph type="ftr" sz="quarter" idx="11"/>
          </p:nvPr>
        </p:nvSpPr>
        <p:spPr>
          <a:ln/>
        </p:spPr>
        <p:txBody>
          <a:bodyPr/>
          <a:lstStyle>
            <a:lvl1pPr>
              <a:defRPr/>
            </a:lvl1pPr>
          </a:lstStyle>
          <a:p>
            <a:endParaRPr lang="ru-RU" dirty="0"/>
          </a:p>
        </p:txBody>
      </p:sp>
      <p:sp>
        <p:nvSpPr>
          <p:cNvPr id="4" name="Rectangle 6"/>
          <p:cNvSpPr>
            <a:spLocks noGrp="1" noChangeArrowheads="1"/>
          </p:cNvSpPr>
          <p:nvPr>
            <p:ph type="sldNum" sz="quarter" idx="12"/>
          </p:nvPr>
        </p:nvSpPr>
        <p:spPr>
          <a:ln/>
        </p:spPr>
        <p:txBody>
          <a:bodyPr/>
          <a:lstStyle>
            <a:lvl1pPr>
              <a:defRPr/>
            </a:lvl1pPr>
          </a:lstStyle>
          <a:p>
            <a:fld id="{D987CAB3-9232-44C3-A6ED-D0841D02967D}" type="slidenum">
              <a:rPr lang="ru-RU" smtClean="0"/>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en-U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fld id="{FE8CC448-71CC-493A-8396-6C55B8168C95}" type="datetimeFigureOut">
              <a:rPr lang="ru-RU" smtClean="0"/>
              <a:t>09.03.2021</a:t>
            </a:fld>
            <a:endParaRPr lang="ru-RU" dirty="0"/>
          </a:p>
        </p:txBody>
      </p:sp>
      <p:sp>
        <p:nvSpPr>
          <p:cNvPr id="6" name="Rectangle 5"/>
          <p:cNvSpPr>
            <a:spLocks noGrp="1" noChangeArrowheads="1"/>
          </p:cNvSpPr>
          <p:nvPr>
            <p:ph type="ftr" sz="quarter" idx="11"/>
          </p:nvPr>
        </p:nvSpPr>
        <p:spPr>
          <a:ln/>
        </p:spPr>
        <p:txBody>
          <a:bodyPr/>
          <a:lstStyle>
            <a:lvl1pPr>
              <a:defRPr/>
            </a:lvl1pPr>
          </a:lstStyle>
          <a:p>
            <a:endParaRPr lang="ru-RU" dirty="0"/>
          </a:p>
        </p:txBody>
      </p:sp>
      <p:sp>
        <p:nvSpPr>
          <p:cNvPr id="7" name="Rectangle 6"/>
          <p:cNvSpPr>
            <a:spLocks noGrp="1" noChangeArrowheads="1"/>
          </p:cNvSpPr>
          <p:nvPr>
            <p:ph type="sldNum" sz="quarter" idx="12"/>
          </p:nvPr>
        </p:nvSpPr>
        <p:spPr>
          <a:ln/>
        </p:spPr>
        <p:txBody>
          <a:bodyPr/>
          <a:lstStyle>
            <a:lvl1pPr>
              <a:defRPr/>
            </a:lvl1pPr>
          </a:lstStyle>
          <a:p>
            <a:fld id="{D987CAB3-9232-44C3-A6ED-D0841D02967D}" type="slidenum">
              <a:rPr lang="ru-RU" smtClean="0"/>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en-U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dirty="0" smtClean="0"/>
              <a:t>Вставка рисунка</a:t>
            </a:r>
            <a:endParaRPr lang="en-US" noProof="0" dirty="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fld id="{FE8CC448-71CC-493A-8396-6C55B8168C95}" type="datetimeFigureOut">
              <a:rPr lang="ru-RU" smtClean="0"/>
              <a:t>09.03.2021</a:t>
            </a:fld>
            <a:endParaRPr lang="ru-RU" dirty="0"/>
          </a:p>
        </p:txBody>
      </p:sp>
      <p:sp>
        <p:nvSpPr>
          <p:cNvPr id="6" name="Rectangle 5"/>
          <p:cNvSpPr>
            <a:spLocks noGrp="1" noChangeArrowheads="1"/>
          </p:cNvSpPr>
          <p:nvPr>
            <p:ph type="ftr" sz="quarter" idx="11"/>
          </p:nvPr>
        </p:nvSpPr>
        <p:spPr>
          <a:ln/>
        </p:spPr>
        <p:txBody>
          <a:bodyPr/>
          <a:lstStyle>
            <a:lvl1pPr>
              <a:defRPr/>
            </a:lvl1pPr>
          </a:lstStyle>
          <a:p>
            <a:endParaRPr lang="ru-RU" dirty="0"/>
          </a:p>
        </p:txBody>
      </p:sp>
      <p:sp>
        <p:nvSpPr>
          <p:cNvPr id="7" name="Rectangle 6"/>
          <p:cNvSpPr>
            <a:spLocks noGrp="1" noChangeArrowheads="1"/>
          </p:cNvSpPr>
          <p:nvPr>
            <p:ph type="sldNum" sz="quarter" idx="12"/>
          </p:nvPr>
        </p:nvSpPr>
        <p:spPr>
          <a:ln/>
        </p:spPr>
        <p:txBody>
          <a:bodyPr/>
          <a:lstStyle>
            <a:lvl1pPr>
              <a:defRPr/>
            </a:lvl1pPr>
          </a:lstStyle>
          <a:p>
            <a:fld id="{D987CAB3-9232-44C3-A6ED-D0841D02967D}" type="slidenum">
              <a:rPr lang="ru-RU" smtClean="0"/>
              <a:t>‹#›</a:t>
            </a:fld>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fld id="{FE8CC448-71CC-493A-8396-6C55B8168C95}" type="datetimeFigureOut">
              <a:rPr lang="ru-RU" smtClean="0"/>
              <a:t>09.03.2021</a:t>
            </a:fld>
            <a:endParaRPr lang="ru-RU"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ru-RU"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D987CAB3-9232-44C3-A6ED-D0841D02967D}" type="slidenum">
              <a:rPr lang="ru-RU" smtClean="0"/>
              <a:t>‹#›</a:t>
            </a:fld>
            <a:endParaRPr lang="ru-RU"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smtClean="0"/>
              <a:t>Кредитно-денежное и валютное регулирование</a:t>
            </a:r>
            <a:endParaRPr lang="ru-RU" dirty="0"/>
          </a:p>
        </p:txBody>
      </p:sp>
      <p:sp>
        <p:nvSpPr>
          <p:cNvPr id="3" name="Подзаголовок 2"/>
          <p:cNvSpPr>
            <a:spLocks noGrp="1"/>
          </p:cNvSpPr>
          <p:nvPr>
            <p:ph type="subTitle" idx="1"/>
          </p:nvPr>
        </p:nvSpPr>
        <p:spPr/>
        <p:txBody>
          <a:bodyPr/>
          <a:lstStyle/>
          <a:p>
            <a:pPr algn="r"/>
            <a:r>
              <a:rPr lang="ru-RU" sz="2000" dirty="0" smtClean="0"/>
              <a:t>Подготовила: Толстых Н.В.</a:t>
            </a:r>
            <a:endParaRPr lang="ru-RU" sz="2000" dirty="0" smtClean="0"/>
          </a:p>
          <a:p>
            <a:pPr algn="r"/>
            <a:r>
              <a:rPr lang="ru-RU" sz="2000" dirty="0" smtClean="0"/>
              <a:t>Учитель обществознания</a:t>
            </a:r>
          </a:p>
          <a:p>
            <a:pPr algn="r"/>
            <a:r>
              <a:rPr lang="ru-RU" sz="2000" dirty="0" smtClean="0"/>
              <a:t>МОУ «СОШ</a:t>
            </a:r>
            <a:r>
              <a:rPr lang="ru-RU" sz="2000" dirty="0" smtClean="0"/>
              <a:t>№1»</a:t>
            </a:r>
            <a:endParaRPr lang="ru-RU" sz="2000" dirty="0" smtClean="0"/>
          </a:p>
          <a:p>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600201"/>
            <a:ext cx="8229600" cy="1108720"/>
          </a:xfrm>
        </p:spPr>
        <p:txBody>
          <a:bodyPr/>
          <a:lstStyle/>
          <a:p>
            <a:pPr marL="0" indent="0" algn="ctr">
              <a:buNone/>
            </a:pPr>
            <a:r>
              <a:rPr lang="ru-RU" sz="4800" b="1" i="1" dirty="0" smtClean="0">
                <a:solidFill>
                  <a:srgbClr val="FF0000"/>
                </a:solidFill>
              </a:rPr>
              <a:t>Спасибо за внимание!</a:t>
            </a:r>
            <a:endParaRPr lang="ru-RU" sz="4800" b="1" i="1" dirty="0">
              <a:solidFill>
                <a:srgbClr val="FF0000"/>
              </a:solidFill>
            </a:endParaRPr>
          </a:p>
        </p:txBody>
      </p:sp>
    </p:spTree>
    <p:extLst>
      <p:ext uri="{BB962C8B-B14F-4D97-AF65-F5344CB8AC3E}">
        <p14:creationId xmlns:p14="http://schemas.microsoft.com/office/powerpoint/2010/main" val="21043261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800" b="1" dirty="0" smtClean="0">
                <a:solidFill>
                  <a:srgbClr val="FF0000"/>
                </a:solidFill>
              </a:rPr>
              <a:t>Денежно-кредитная политика</a:t>
            </a:r>
            <a:endParaRPr lang="ru-RU" sz="2800" dirty="0">
              <a:solidFill>
                <a:srgbClr val="FF0000"/>
              </a:solidFill>
            </a:endParaRPr>
          </a:p>
        </p:txBody>
      </p:sp>
      <p:sp>
        <p:nvSpPr>
          <p:cNvPr id="3" name="Содержимое 2"/>
          <p:cNvSpPr>
            <a:spLocks noGrp="1"/>
          </p:cNvSpPr>
          <p:nvPr>
            <p:ph idx="1"/>
          </p:nvPr>
        </p:nvSpPr>
        <p:spPr/>
        <p:txBody>
          <a:bodyPr/>
          <a:lstStyle/>
          <a:p>
            <a:r>
              <a:rPr lang="ru-RU" sz="2000" b="1" dirty="0" smtClean="0"/>
              <a:t>Денежно-кредитную политику  </a:t>
            </a:r>
            <a:r>
              <a:rPr lang="ru-RU" sz="2000" dirty="0" smtClean="0"/>
              <a:t>государства формирует центральный банк, который имеет монопольное право на денежную эмиссию и осуществляет денежно-кредитную политику в интересах национальной экономики.</a:t>
            </a:r>
          </a:p>
          <a:p>
            <a:r>
              <a:rPr lang="ru-RU" sz="2000" b="1" dirty="0" smtClean="0"/>
              <a:t>Денежно-кредитная политика</a:t>
            </a:r>
            <a:r>
              <a:rPr lang="ru-RU" sz="2000" dirty="0" smtClean="0"/>
              <a:t> - это совокупность мероприятий государства, направленных на обеспечение экономики стабильной валютой, регулирования денежного обращения в соответствии с потребностями экономики с целью стимулирования экономического роста и равновесия платежного баланса страны.</a:t>
            </a:r>
          </a:p>
          <a:p>
            <a:endParaRPr lang="ru-RU"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800" b="1" dirty="0" smtClean="0">
                <a:solidFill>
                  <a:srgbClr val="FF0000"/>
                </a:solidFill>
              </a:rPr>
              <a:t>Монетарная политика</a:t>
            </a:r>
            <a:endParaRPr lang="ru-RU" sz="2800" dirty="0">
              <a:solidFill>
                <a:srgbClr val="FF0000"/>
              </a:solidFill>
            </a:endParaRPr>
          </a:p>
        </p:txBody>
      </p:sp>
      <p:sp>
        <p:nvSpPr>
          <p:cNvPr id="3" name="Содержимое 2"/>
          <p:cNvSpPr>
            <a:spLocks noGrp="1"/>
          </p:cNvSpPr>
          <p:nvPr>
            <p:ph idx="1"/>
          </p:nvPr>
        </p:nvSpPr>
        <p:spPr/>
        <p:txBody>
          <a:bodyPr/>
          <a:lstStyle/>
          <a:p>
            <a:pPr algn="just"/>
            <a:r>
              <a:rPr lang="ru-RU" sz="2000" dirty="0" smtClean="0"/>
              <a:t>Денежно-кредитная политика центрального банка (</a:t>
            </a:r>
            <a:r>
              <a:rPr lang="ru-RU" sz="2000" b="1" dirty="0" smtClean="0"/>
              <a:t>монетарная политика</a:t>
            </a:r>
            <a:r>
              <a:rPr lang="ru-RU" sz="2000" dirty="0" smtClean="0"/>
              <a:t>) — это совокупность государственных мероприятий, регламентирующих деятельность денежно-кредитной системы, рынка ссудных капиталов, порядок безналичных расчетов с целью достижения ряда общеэкономических целей: стабилизации цен, темпов экономического роста, укрепления денежной единицы.</a:t>
            </a:r>
            <a:endParaRPr lang="ru-RU"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800" dirty="0" smtClean="0"/>
              <a:t>Основные цели кредитно-денежной политики государства</a:t>
            </a:r>
            <a:endParaRPr lang="ru-RU" sz="2800" dirty="0"/>
          </a:p>
        </p:txBody>
      </p:sp>
      <p:sp>
        <p:nvSpPr>
          <p:cNvPr id="3" name="Содержимое 2"/>
          <p:cNvSpPr>
            <a:spLocks noGrp="1"/>
          </p:cNvSpPr>
          <p:nvPr>
            <p:ph idx="1"/>
          </p:nvPr>
        </p:nvSpPr>
        <p:spPr/>
        <p:txBody>
          <a:bodyPr/>
          <a:lstStyle/>
          <a:p>
            <a:r>
              <a:rPr lang="ru-RU" sz="2000" dirty="0" smtClean="0"/>
              <a:t>Сдерживание инфляции</a:t>
            </a:r>
          </a:p>
          <a:p>
            <a:endParaRPr lang="ru-RU" sz="2000" dirty="0" smtClean="0"/>
          </a:p>
          <a:p>
            <a:r>
              <a:rPr lang="ru-RU" sz="2000" dirty="0" smtClean="0"/>
              <a:t>Обеспечение полной занятости</a:t>
            </a:r>
          </a:p>
          <a:p>
            <a:endParaRPr lang="ru-RU" sz="2000" dirty="0" smtClean="0"/>
          </a:p>
          <a:p>
            <a:r>
              <a:rPr lang="ru-RU" sz="2000" dirty="0" smtClean="0"/>
              <a:t>Регулирование темпов экономического роста</a:t>
            </a:r>
          </a:p>
          <a:p>
            <a:endParaRPr lang="ru-RU" sz="2000" dirty="0" smtClean="0"/>
          </a:p>
          <a:p>
            <a:r>
              <a:rPr lang="ru-RU" sz="2000" dirty="0" smtClean="0"/>
              <a:t>Смягчение циклических колебаний в экономике</a:t>
            </a:r>
          </a:p>
          <a:p>
            <a:pPr>
              <a:buNone/>
            </a:pPr>
            <a:endParaRPr lang="ru-RU" sz="2000" dirty="0" smtClean="0"/>
          </a:p>
          <a:p>
            <a:r>
              <a:rPr lang="ru-RU" sz="2000" dirty="0" smtClean="0"/>
              <a:t>Обеспечение устойчивости платежного баланса</a:t>
            </a:r>
          </a:p>
          <a:p>
            <a:endParaRPr lang="ru-RU"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800" dirty="0" smtClean="0"/>
              <a:t/>
            </a:r>
            <a:br>
              <a:rPr lang="ru-RU" sz="2800" dirty="0" smtClean="0"/>
            </a:br>
            <a:r>
              <a:rPr lang="ru-RU" sz="2800" dirty="0" smtClean="0"/>
              <a:t>Принципы денежного и кредитного регулирования экономики</a:t>
            </a:r>
            <a:br>
              <a:rPr lang="ru-RU" sz="2800" dirty="0" smtClean="0"/>
            </a:br>
            <a:endParaRPr lang="ru-RU" sz="2800" dirty="0"/>
          </a:p>
        </p:txBody>
      </p:sp>
      <p:sp>
        <p:nvSpPr>
          <p:cNvPr id="3" name="Содержимое 2"/>
          <p:cNvSpPr>
            <a:spLocks noGrp="1"/>
          </p:cNvSpPr>
          <p:nvPr>
            <p:ph idx="1"/>
          </p:nvPr>
        </p:nvSpPr>
        <p:spPr>
          <a:xfrm>
            <a:off x="251520" y="1357298"/>
            <a:ext cx="8435280" cy="4768865"/>
          </a:xfrm>
        </p:spPr>
        <p:txBody>
          <a:bodyPr/>
          <a:lstStyle/>
          <a:p>
            <a:pPr algn="just"/>
            <a:r>
              <a:rPr lang="ru-RU" sz="1800" i="1" dirty="0" smtClean="0"/>
              <a:t>Денежно-кредитное регулирование экономики осуществляется на основе принципа компенсационного регулирования, который предполагает следующее:</a:t>
            </a:r>
          </a:p>
          <a:p>
            <a:pPr algn="just">
              <a:buNone/>
            </a:pPr>
            <a:r>
              <a:rPr lang="ru-RU" sz="1800" dirty="0" smtClean="0"/>
              <a:t>	- политику денежно-кредитных рестрикций, которая предполагает ограничение кредитных операций путем повышения норм резервирования средств для участников кредитной </a:t>
            </a:r>
            <a:endParaRPr lang="ru-RU" sz="1800" dirty="0" smtClean="0"/>
          </a:p>
          <a:p>
            <a:pPr algn="just">
              <a:buNone/>
            </a:pPr>
            <a:r>
              <a:rPr lang="ru-RU" sz="1800" dirty="0"/>
              <a:t> </a:t>
            </a:r>
            <a:r>
              <a:rPr lang="ru-RU" sz="1800" dirty="0" smtClean="0"/>
              <a:t>     </a:t>
            </a:r>
            <a:r>
              <a:rPr lang="ru-RU" sz="1800" dirty="0" err="1" smtClean="0"/>
              <a:t>систе</a:t>
            </a:r>
            <a:r>
              <a:rPr lang="ru-RU" sz="1800" dirty="0" smtClean="0"/>
              <a:t>-мы</a:t>
            </a:r>
            <a:r>
              <a:rPr lang="ru-RU" sz="1800" dirty="0" smtClean="0"/>
              <a:t> в центральном банке; </a:t>
            </a:r>
          </a:p>
          <a:p>
            <a:pPr algn="just">
              <a:buNone/>
            </a:pPr>
            <a:r>
              <a:rPr lang="ru-RU" sz="1800" dirty="0" smtClean="0"/>
              <a:t>	- повышения уровня процентных ставок; </a:t>
            </a:r>
          </a:p>
          <a:p>
            <a:pPr algn="just">
              <a:buNone/>
            </a:pPr>
            <a:r>
              <a:rPr lang="ru-RU" sz="1800" dirty="0" smtClean="0"/>
              <a:t>	- ограничения темпов роста денежной массы в обращении по сравнению с товарной массой;</a:t>
            </a:r>
          </a:p>
          <a:p>
            <a:pPr>
              <a:buNone/>
            </a:pPr>
            <a:r>
              <a:rPr lang="ru-RU" sz="1800" dirty="0" smtClean="0"/>
              <a:t>	- политику денежно-кредитной экспансии, которая предполагает стимулирование кредитных операций;</a:t>
            </a:r>
          </a:p>
          <a:p>
            <a:pPr>
              <a:buNone/>
            </a:pPr>
            <a:r>
              <a:rPr lang="ru-RU" sz="1800" dirty="0" smtClean="0"/>
              <a:t>	- снижение норм резервирования для субъектов кредитной системы; </a:t>
            </a:r>
          </a:p>
          <a:p>
            <a:pPr>
              <a:buNone/>
            </a:pPr>
            <a:r>
              <a:rPr lang="ru-RU" sz="1800" dirty="0" smtClean="0"/>
              <a:t>	- падение уровня кредитных ставок; </a:t>
            </a:r>
          </a:p>
          <a:p>
            <a:pPr>
              <a:buNone/>
            </a:pPr>
            <a:r>
              <a:rPr lang="ru-RU" sz="1800" dirty="0" smtClean="0"/>
              <a:t>	- ускорение оборачиваемости денежной единицы.</a:t>
            </a:r>
            <a:endParaRPr lang="ru-RU" sz="1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800" dirty="0" smtClean="0">
                <a:solidFill>
                  <a:srgbClr val="FF0000"/>
                </a:solidFill>
              </a:rPr>
              <a:t>Основные инструменты центрального банка в реализации кредитно-денежной политики</a:t>
            </a:r>
            <a:endParaRPr lang="ru-RU" sz="2800" dirty="0">
              <a:solidFill>
                <a:srgbClr val="FF0000"/>
              </a:solidFill>
            </a:endParaRPr>
          </a:p>
        </p:txBody>
      </p:sp>
      <p:sp>
        <p:nvSpPr>
          <p:cNvPr id="3" name="Содержимое 2"/>
          <p:cNvSpPr>
            <a:spLocks noGrp="1"/>
          </p:cNvSpPr>
          <p:nvPr>
            <p:ph idx="1"/>
          </p:nvPr>
        </p:nvSpPr>
        <p:spPr/>
        <p:txBody>
          <a:bodyPr/>
          <a:lstStyle/>
          <a:p>
            <a:r>
              <a:rPr lang="ru-RU" sz="2000" dirty="0" smtClean="0"/>
              <a:t>Регулирование официальных резервных требований</a:t>
            </a:r>
          </a:p>
          <a:p>
            <a:endParaRPr lang="ru-RU" sz="2000" dirty="0" smtClean="0"/>
          </a:p>
          <a:p>
            <a:r>
              <a:rPr lang="ru-RU" sz="2000" dirty="0" smtClean="0"/>
              <a:t>Операции на открытых рынках</a:t>
            </a:r>
          </a:p>
          <a:p>
            <a:endParaRPr lang="ru-RU" sz="2000" dirty="0" smtClean="0"/>
          </a:p>
          <a:p>
            <a:r>
              <a:rPr lang="ru-RU" sz="2000" dirty="0" smtClean="0"/>
              <a:t>Регулирование учетной ставки процента (дисконтная политика)</a:t>
            </a:r>
            <a:endParaRPr lang="ru-RU"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800" cap="small" dirty="0" smtClean="0"/>
              <a:t>Политика дешевых и дорогих денег</a:t>
            </a:r>
            <a:br>
              <a:rPr lang="ru-RU" sz="2800" cap="small" dirty="0" smtClean="0"/>
            </a:br>
            <a:endParaRPr lang="ru-RU" sz="2800" dirty="0"/>
          </a:p>
        </p:txBody>
      </p:sp>
      <p:sp>
        <p:nvSpPr>
          <p:cNvPr id="3" name="Содержимое 2"/>
          <p:cNvSpPr>
            <a:spLocks noGrp="1"/>
          </p:cNvSpPr>
          <p:nvPr>
            <p:ph idx="1"/>
          </p:nvPr>
        </p:nvSpPr>
        <p:spPr/>
        <p:txBody>
          <a:bodyPr/>
          <a:lstStyle/>
          <a:p>
            <a:pPr algn="ctr">
              <a:buNone/>
            </a:pPr>
            <a:r>
              <a:rPr lang="ru-RU" sz="1800" i="1" dirty="0" smtClean="0"/>
              <a:t>В зависимости от экономической ситуации в стране, центральный банк проводит политику дешевых или дорогих денег.</a:t>
            </a:r>
          </a:p>
          <a:p>
            <a:pPr algn="ctr">
              <a:buNone/>
            </a:pPr>
            <a:r>
              <a:rPr lang="ru-RU" sz="2000" b="1" dirty="0" smtClean="0"/>
              <a:t>Политика дешевых денег</a:t>
            </a:r>
          </a:p>
          <a:p>
            <a:pPr algn="just"/>
            <a:r>
              <a:rPr lang="ru-RU" sz="2000" dirty="0" smtClean="0"/>
              <a:t>Характерная для ситуации экономического спада и высокого уровня безработицы. Её цель сделать кредитные деньги более дешевыми, тем самым увеличить совокупные расходы, инвестиции, производство и занятость.</a:t>
            </a:r>
          </a:p>
          <a:p>
            <a:pPr algn="just"/>
            <a:r>
              <a:rPr lang="ru-RU" sz="2000" dirty="0" smtClean="0"/>
              <a:t>Для проведения политики дешевых денег центральный банк может уменьшить учетную ставку процента по кредитам для коммерческих банков или осуществить покупку государственных ценных бумаг на открытом рынке или уменьшить норму резервных требований, что позволило бы увеличивать мультипликатор денежного предложения.</a:t>
            </a:r>
          </a:p>
          <a:p>
            <a:endParaRPr lang="ru-RU"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800" cap="small" dirty="0" smtClean="0"/>
              <a:t>Политика дешевых и дорогих денег</a:t>
            </a:r>
            <a:endParaRPr lang="ru-RU" sz="2800" dirty="0"/>
          </a:p>
        </p:txBody>
      </p:sp>
      <p:sp>
        <p:nvSpPr>
          <p:cNvPr id="3" name="Содержимое 2"/>
          <p:cNvSpPr>
            <a:spLocks noGrp="1"/>
          </p:cNvSpPr>
          <p:nvPr>
            <p:ph idx="1"/>
          </p:nvPr>
        </p:nvSpPr>
        <p:spPr/>
        <p:txBody>
          <a:bodyPr/>
          <a:lstStyle/>
          <a:p>
            <a:pPr algn="ctr">
              <a:buNone/>
            </a:pPr>
            <a:r>
              <a:rPr lang="ru-RU" sz="2000" b="1" dirty="0" smtClean="0"/>
              <a:t>Политика дорогих денег</a:t>
            </a:r>
          </a:p>
          <a:p>
            <a:pPr>
              <a:buNone/>
            </a:pPr>
            <a:r>
              <a:rPr lang="ru-RU" sz="1800" i="1" dirty="0" smtClean="0"/>
              <a:t>Проводится с целью снизить темпы инфляции с помощью сокращения совокупных расходов и ограничения денежного предложения.</a:t>
            </a:r>
          </a:p>
          <a:p>
            <a:pPr>
              <a:buNone/>
            </a:pPr>
            <a:r>
              <a:rPr lang="ru-RU" sz="2000" dirty="0" smtClean="0"/>
              <a:t>Включает следующие мероприятия: </a:t>
            </a:r>
          </a:p>
          <a:p>
            <a:pPr algn="just"/>
            <a:r>
              <a:rPr lang="ru-RU" sz="2000" dirty="0" smtClean="0"/>
              <a:t>Повышение учетной ставки процента. Коммерческие банки начинают меньше брать кредитов у ЦБ, следовательно предложение денег сокращается.</a:t>
            </a:r>
          </a:p>
          <a:p>
            <a:pPr algn="just"/>
            <a:endParaRPr lang="ru-RU" sz="2000" dirty="0" smtClean="0"/>
          </a:p>
          <a:p>
            <a:r>
              <a:rPr lang="ru-RU" sz="2000" dirty="0" smtClean="0"/>
              <a:t>Продажа центральным банком государственных ценных бумаг.</a:t>
            </a:r>
          </a:p>
          <a:p>
            <a:endParaRPr lang="ru-RU" sz="2000" dirty="0" smtClean="0"/>
          </a:p>
          <a:p>
            <a:pPr algn="just"/>
            <a:r>
              <a:rPr lang="ru-RU" sz="2000" dirty="0" smtClean="0"/>
              <a:t>Увеличение нормы резервных требований. Это позволит сократить избыточные резервы коммерческих банков и уменьшит мультипликатор денежного предложения.</a:t>
            </a:r>
          </a:p>
          <a:p>
            <a:endParaRPr lang="ru-RU" sz="2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800" dirty="0" smtClean="0"/>
              <a:t>Плюсы и минусы денежной политики </a:t>
            </a:r>
            <a:endParaRPr lang="ru-RU" sz="2800" dirty="0"/>
          </a:p>
        </p:txBody>
      </p:sp>
      <p:sp>
        <p:nvSpPr>
          <p:cNvPr id="3" name="Содержимое 2"/>
          <p:cNvSpPr>
            <a:spLocks noGrp="1"/>
          </p:cNvSpPr>
          <p:nvPr>
            <p:ph idx="1"/>
          </p:nvPr>
        </p:nvSpPr>
        <p:spPr/>
        <p:txBody>
          <a:bodyPr/>
          <a:lstStyle/>
          <a:p>
            <a:pPr>
              <a:buNone/>
            </a:pPr>
            <a:endParaRPr lang="ru-RU" sz="2000" dirty="0" smtClean="0"/>
          </a:p>
          <a:p>
            <a:pPr>
              <a:buNone/>
            </a:pPr>
            <a:r>
              <a:rPr lang="ru-RU" sz="2000" dirty="0" smtClean="0"/>
              <a:t>«+»</a:t>
            </a:r>
          </a:p>
          <a:p>
            <a:pPr>
              <a:buNone/>
            </a:pPr>
            <a:r>
              <a:rPr lang="ru-RU" sz="2000" dirty="0" smtClean="0"/>
              <a:t>- быстрота и гибкость, </a:t>
            </a:r>
          </a:p>
          <a:p>
            <a:pPr algn="just">
              <a:buNone/>
            </a:pPr>
            <a:r>
              <a:rPr lang="ru-RU" sz="2000" dirty="0" smtClean="0"/>
              <a:t>- меньшая по сравнению с фискальной политикой зависимость от</a:t>
            </a:r>
          </a:p>
          <a:p>
            <a:pPr algn="just">
              <a:buNone/>
            </a:pPr>
            <a:r>
              <a:rPr lang="ru-RU" sz="2000" dirty="0" smtClean="0"/>
              <a:t>политического давления. </a:t>
            </a:r>
          </a:p>
          <a:p>
            <a:pPr>
              <a:buNone/>
            </a:pPr>
            <a:endParaRPr lang="ru-RU" sz="2000" dirty="0" smtClean="0"/>
          </a:p>
          <a:p>
            <a:pPr>
              <a:buNone/>
            </a:pPr>
            <a:r>
              <a:rPr lang="ru-RU" sz="2000" dirty="0" smtClean="0"/>
              <a:t>«-» </a:t>
            </a:r>
          </a:p>
          <a:p>
            <a:pPr algn="just">
              <a:buFontTx/>
              <a:buChar char="-"/>
            </a:pPr>
            <a:r>
              <a:rPr lang="ru-RU" sz="2000" dirty="0" smtClean="0"/>
              <a:t>проблемы в реализации денежной политики создаются циклической ассиметрией. </a:t>
            </a:r>
          </a:p>
          <a:p>
            <a:pPr algn="just">
              <a:buFontTx/>
              <a:buChar char="-"/>
            </a:pPr>
            <a:r>
              <a:rPr lang="ru-RU" sz="2000" dirty="0" smtClean="0"/>
              <a:t>эффективность монетарной политики также может снижаться в результате противонаправленного изменения скорости обращения денег.</a:t>
            </a:r>
          </a:p>
          <a:p>
            <a:pPr>
              <a:buNone/>
            </a:pPr>
            <a:r>
              <a:rPr lang="ru-RU" sz="2000" dirty="0" smtClean="0"/>
              <a:t/>
            </a:r>
            <a:br>
              <a:rPr lang="ru-RU" sz="2000" dirty="0" smtClean="0"/>
            </a:br>
            <a:endParaRPr lang="ru-RU" sz="2000" dirty="0"/>
          </a:p>
        </p:txBody>
      </p:sp>
    </p:spTree>
  </p:cSld>
  <p:clrMapOvr>
    <a:masterClrMapping/>
  </p:clrMapOvr>
</p:sld>
</file>

<file path=ppt/theme/theme1.xml><?xml version="1.0" encoding="utf-8"?>
<a:theme xmlns:a="http://schemas.openxmlformats.org/drawingml/2006/main" name="ааа">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ааа</Template>
  <TotalTime>25</TotalTime>
  <Words>184</Words>
  <Application>Microsoft Office PowerPoint</Application>
  <PresentationFormat>Экран (4:3)</PresentationFormat>
  <Paragraphs>61</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ааа</vt:lpstr>
      <vt:lpstr>Кредитно-денежное и валютное регулирование</vt:lpstr>
      <vt:lpstr>Денежно-кредитная политика</vt:lpstr>
      <vt:lpstr>Монетарная политика</vt:lpstr>
      <vt:lpstr>Основные цели кредитно-денежной политики государства</vt:lpstr>
      <vt:lpstr> Принципы денежного и кредитного регулирования экономики </vt:lpstr>
      <vt:lpstr>Основные инструменты центрального банка в реализации кредитно-денежной политики</vt:lpstr>
      <vt:lpstr>Политика дешевых и дорогих денег </vt:lpstr>
      <vt:lpstr>Политика дешевых и дорогих денег</vt:lpstr>
      <vt:lpstr>Плюсы и минусы денежной политики </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Кредитно-денежное и валютное регулирование</dc:title>
  <dc:creator>111</dc:creator>
  <cp:lastModifiedBy>Наталья</cp:lastModifiedBy>
  <cp:revision>4</cp:revision>
  <dcterms:created xsi:type="dcterms:W3CDTF">2015-11-23T05:20:27Z</dcterms:created>
  <dcterms:modified xsi:type="dcterms:W3CDTF">2021-03-09T14:27:45Z</dcterms:modified>
</cp:coreProperties>
</file>