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6" r:id="rId2"/>
    <p:sldId id="294" r:id="rId3"/>
    <p:sldId id="260" r:id="rId4"/>
    <p:sldId id="282" r:id="rId5"/>
    <p:sldId id="291" r:id="rId6"/>
    <p:sldId id="293" r:id="rId7"/>
    <p:sldId id="275" r:id="rId8"/>
    <p:sldId id="278" r:id="rId9"/>
    <p:sldId id="283" r:id="rId10"/>
    <p:sldId id="303" r:id="rId11"/>
    <p:sldId id="288" r:id="rId12"/>
    <p:sldId id="304" r:id="rId13"/>
    <p:sldId id="290" r:id="rId14"/>
    <p:sldId id="301" r:id="rId15"/>
    <p:sldId id="284" r:id="rId16"/>
    <p:sldId id="285" r:id="rId1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658" y="6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DF46C-89DD-41C8-B9BD-8A1489BF80F5}" type="datetimeFigureOut">
              <a:rPr lang="ru-RU" smtClean="0"/>
              <a:t>12.03.2019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E28E9-75D1-470E-88A7-1191CCEE09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76068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DF46C-89DD-41C8-B9BD-8A1489BF80F5}" type="datetimeFigureOut">
              <a:rPr lang="ru-RU" smtClean="0"/>
              <a:t>12.03.2019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E28E9-75D1-470E-88A7-1191CCEE09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066057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DF46C-89DD-41C8-B9BD-8A1489BF80F5}" type="datetimeFigureOut">
              <a:rPr lang="ru-RU" smtClean="0"/>
              <a:t>12.03.2019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E28E9-75D1-470E-88A7-1191CCEE09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2444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DF46C-89DD-41C8-B9BD-8A1489BF80F5}" type="datetimeFigureOut">
              <a:rPr lang="ru-RU" smtClean="0"/>
              <a:t>12.03.2019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E28E9-75D1-470E-88A7-1191CCEE09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025847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DF46C-89DD-41C8-B9BD-8A1489BF80F5}" type="datetimeFigureOut">
              <a:rPr lang="ru-RU" smtClean="0"/>
              <a:t>12.03.2019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E28E9-75D1-470E-88A7-1191CCEE09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048796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DF46C-89DD-41C8-B9BD-8A1489BF80F5}" type="datetimeFigureOut">
              <a:rPr lang="ru-RU" smtClean="0"/>
              <a:t>12.03.2019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E28E9-75D1-470E-88A7-1191CCEE09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60464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DF46C-89DD-41C8-B9BD-8A1489BF80F5}" type="datetimeFigureOut">
              <a:rPr lang="ru-RU" smtClean="0"/>
              <a:t>12.03.2019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E28E9-75D1-470E-88A7-1191CCEE09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76410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DF46C-89DD-41C8-B9BD-8A1489BF80F5}" type="datetimeFigureOut">
              <a:rPr lang="ru-RU" smtClean="0"/>
              <a:t>12.03.2019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E28E9-75D1-470E-88A7-1191CCEE09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265428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DF46C-89DD-41C8-B9BD-8A1489BF80F5}" type="datetimeFigureOut">
              <a:rPr lang="ru-RU" smtClean="0"/>
              <a:t>12.03.2019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E28E9-75D1-470E-88A7-1191CCEE09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07919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DF46C-89DD-41C8-B9BD-8A1489BF80F5}" type="datetimeFigureOut">
              <a:rPr lang="ru-RU" smtClean="0"/>
              <a:t>12.03.2019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E28E9-75D1-470E-88A7-1191CCEE09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71384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DF46C-89DD-41C8-B9BD-8A1489BF80F5}" type="datetimeFigureOut">
              <a:rPr lang="ru-RU" smtClean="0"/>
              <a:t>12.03.2019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E28E9-75D1-470E-88A7-1191CCEE09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801122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DDF46C-89DD-41C8-B9BD-8A1489BF80F5}" type="datetimeFigureOut">
              <a:rPr lang="ru-RU" smtClean="0"/>
              <a:t>12.03.2019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6E28E9-75D1-470E-88A7-1191CCEE09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025109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jpeg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ds04.infourok.ru/uploads/ex/1376/000fde6d-f966eaeb/img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2549236" y="2848424"/>
            <a:ext cx="8636000" cy="49003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228600">
              <a:lnSpc>
                <a:spcPct val="107000"/>
              </a:lnSpc>
            </a:pPr>
            <a:r>
              <a:rPr lang="ru-RU" sz="2800" b="1" dirty="0" smtClean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«</a:t>
            </a:r>
            <a:r>
              <a:rPr lang="ru-RU" sz="2800" b="1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Изготовление </a:t>
            </a:r>
            <a:r>
              <a:rPr lang="ru-RU" sz="2800" b="1" dirty="0" smtClean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куколки-оберега</a:t>
            </a:r>
          </a:p>
          <a:p>
            <a:pPr indent="228600">
              <a:lnSpc>
                <a:spcPct val="107000"/>
              </a:lnSpc>
            </a:pPr>
            <a:r>
              <a:rPr lang="ru-RU" sz="2800" b="1" dirty="0" smtClean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«</a:t>
            </a:r>
            <a:r>
              <a:rPr lang="ru-RU" sz="2800" b="1" dirty="0" err="1" smtClean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Благополучницы</a:t>
            </a:r>
            <a:r>
              <a:rPr lang="ru-RU" sz="2800" b="1" dirty="0" smtClean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  <a:p>
            <a:pPr indent="228600">
              <a:lnSpc>
                <a:spcPct val="107000"/>
              </a:lnSpc>
            </a:pPr>
            <a:endParaRPr lang="ru-RU" sz="2800" b="1" dirty="0">
              <a:solidFill>
                <a:srgbClr val="FF0000"/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228600" algn="r">
              <a:lnSpc>
                <a:spcPct val="107000"/>
              </a:lnSpc>
            </a:pPr>
            <a:endParaRPr lang="ru-RU" sz="2000" b="1" dirty="0" smtClean="0">
              <a:solidFill>
                <a:srgbClr val="FF0000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228600" algn="r">
              <a:lnSpc>
                <a:spcPct val="107000"/>
              </a:lnSpc>
            </a:pPr>
            <a:endParaRPr lang="ru-RU" sz="2000" b="1" dirty="0">
              <a:solidFill>
                <a:srgbClr val="FF0000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228600" algn="r">
              <a:lnSpc>
                <a:spcPct val="107000"/>
              </a:lnSpc>
            </a:pPr>
            <a:r>
              <a:rPr lang="ru-RU" sz="2000" b="1" dirty="0" smtClean="0">
                <a:solidFill>
                  <a:srgbClr val="FF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Воспитатель</a:t>
            </a:r>
            <a:r>
              <a:rPr lang="ru-RU" sz="2000" b="1" dirty="0">
                <a:solidFill>
                  <a:srgbClr val="FF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ru-RU" sz="2000" b="1" dirty="0" err="1" smtClean="0">
                <a:solidFill>
                  <a:srgbClr val="FF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Гостева</a:t>
            </a:r>
            <a:r>
              <a:rPr lang="ru-RU" sz="2000" b="1" dirty="0" smtClean="0">
                <a:solidFill>
                  <a:srgbClr val="FF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Н.Н.</a:t>
            </a:r>
          </a:p>
          <a:p>
            <a:pPr indent="228600" algn="r">
              <a:lnSpc>
                <a:spcPct val="107000"/>
              </a:lnSpc>
            </a:pPr>
            <a:r>
              <a:rPr lang="ru-RU" sz="2000" b="1" dirty="0" smtClean="0">
                <a:solidFill>
                  <a:srgbClr val="FF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Филиал </a:t>
            </a:r>
            <a:r>
              <a:rPr lang="ru-RU" sz="2000" b="1" dirty="0">
                <a:solidFill>
                  <a:srgbClr val="FF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№3 «Звёздочка»</a:t>
            </a:r>
          </a:p>
          <a:p>
            <a:pPr indent="228600" algn="r">
              <a:lnSpc>
                <a:spcPct val="107000"/>
              </a:lnSpc>
            </a:pPr>
            <a:r>
              <a:rPr lang="ru-RU" sz="2000" b="1" dirty="0" smtClean="0">
                <a:solidFill>
                  <a:srgbClr val="FF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РМБДОУ </a:t>
            </a:r>
            <a:r>
              <a:rPr lang="ru-RU" sz="2000" b="1" dirty="0">
                <a:solidFill>
                  <a:srgbClr val="FF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«Знаменский детский сад «Ромашка»</a:t>
            </a:r>
          </a:p>
          <a:p>
            <a:pPr indent="228600" algn="r">
              <a:lnSpc>
                <a:spcPct val="107000"/>
              </a:lnSpc>
            </a:pPr>
            <a:r>
              <a:rPr lang="ru-RU" sz="2000" b="1" dirty="0">
                <a:solidFill>
                  <a:srgbClr val="FF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            </a:t>
            </a:r>
          </a:p>
          <a:p>
            <a:pPr indent="228600" algn="r">
              <a:lnSpc>
                <a:spcPct val="107000"/>
              </a:lnSpc>
            </a:pPr>
            <a:endParaRPr lang="ru-RU" sz="2000" b="1" dirty="0">
              <a:solidFill>
                <a:srgbClr val="FF0000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228600" algn="r">
              <a:lnSpc>
                <a:spcPct val="107000"/>
              </a:lnSpc>
            </a:pPr>
            <a:endParaRPr lang="ru-RU" sz="2000" b="1" dirty="0">
              <a:solidFill>
                <a:srgbClr val="FF0000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228600" algn="r">
              <a:lnSpc>
                <a:spcPct val="107000"/>
              </a:lnSpc>
            </a:pPr>
            <a:r>
              <a:rPr lang="ru-RU" sz="2000" b="1" dirty="0">
                <a:solidFill>
                  <a:srgbClr val="FF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       </a:t>
            </a:r>
            <a:endParaRPr lang="ru-RU" sz="2800" b="1" dirty="0">
              <a:solidFill>
                <a:srgbClr val="FF0000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228600">
              <a:lnSpc>
                <a:spcPct val="107000"/>
              </a:lnSpc>
            </a:pPr>
            <a:r>
              <a:rPr lang="ru-RU" sz="2800" b="1" dirty="0">
                <a:solidFill>
                  <a:srgbClr val="11111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2800" b="1" dirty="0">
              <a:solidFill>
                <a:prstClr val="black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549236" y="1487054"/>
            <a:ext cx="8229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b="1" dirty="0" smtClean="0">
                <a:solidFill>
                  <a:srgbClr val="FF0000"/>
                </a:solidFill>
              </a:rPr>
              <a:t>             Мастер – класс</a:t>
            </a:r>
            <a:endParaRPr lang="ru-RU" sz="4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316995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ds04.infourok.ru/uploads/ex/1376/000fde6d-f966eaeb/img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2549236" y="2848424"/>
            <a:ext cx="8636000" cy="20023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22860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            </a:t>
            </a:r>
            <a:endParaRPr kumimoji="0" lang="ru-RU" sz="20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228600" algn="r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20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228600" algn="r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20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228600" algn="r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       </a:t>
            </a:r>
            <a:endParaRPr kumimoji="0" lang="ru-RU" sz="28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22860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1" i="0" u="none" strike="noStrike" kern="1200" cap="none" spc="0" normalizeH="0" baseline="0" noProof="0" dirty="0">
                <a:ln>
                  <a:noFill/>
                </a:ln>
                <a:solidFill>
                  <a:srgbClr val="111111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kumimoji="0" lang="ru-RU" sz="2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059054" y="1487054"/>
            <a:ext cx="471978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            </a:t>
            </a:r>
            <a:endParaRPr kumimoji="0" lang="ru-RU" sz="4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6" name="Рисунок 5" descr="https://silaoberega.ru/wp-content/uploads/2018/09/formiruem-golovu-1024x930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24726" y="881085"/>
            <a:ext cx="3214255" cy="2471715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Рисунок 6" descr="https://silaoberega.ru/wp-content/uploads/2018/09/golova-1024x1009.jp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86318" y="881085"/>
            <a:ext cx="3237577" cy="2471715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Рисунок 7" descr="ÑÑÑÐºÐ¸ Ð´Ð»Ñ Ð±Ð»Ð°Ð³Ð¾Ð¿Ð¾Ð»ÑÑÐ½Ð¸ÑÑ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7091" y="3601087"/>
            <a:ext cx="3121889" cy="2499360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Рисунок 8" descr="https://silaoberega.ru/wp-content/uploads/2018/09/primatyvaem-ruchki-1024x905.jpg"/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22556" y="3601087"/>
            <a:ext cx="3101340" cy="23622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Рисунок 9" descr="https://silaoberega.ru/wp-content/uploads/2018/09/golova-1024x1009.jp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86319" y="881085"/>
            <a:ext cx="3237577" cy="2471715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Рисунок 10" descr="https://silaoberega.ru/wp-content/uploads/2018/09/golova-1024x1009.jp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86318" y="881085"/>
            <a:ext cx="3237577" cy="2471715"/>
          </a:xfrm>
          <a:prstGeom prst="rect">
            <a:avLst/>
          </a:prstGeom>
          <a:noFill/>
          <a:ln>
            <a:noFill/>
          </a:ln>
        </p:spPr>
      </p:pic>
      <p:pic>
        <p:nvPicPr>
          <p:cNvPr id="12" name="Рисунок 11" descr="https://silaoberega.ru/wp-content/uploads/2018/09/formiruem-golovu-1024x930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24725" y="881085"/>
            <a:ext cx="3214255" cy="247171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0141497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ds04.infourok.ru/uploads/ex/1376/000fde6d-f966eaeb/img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416" y="-201720"/>
            <a:ext cx="12192000" cy="71482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2650836" y="138545"/>
            <a:ext cx="8709891" cy="78082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1.Из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лоскутка белого цвета квадратной формы делаем голову. Складываем квадрат по  диагонали два раза,  определяем середину. На середину кладем наполнитель и формируем голову. Так как, кукла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обережная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то все завязываем красной нитью тремя оборотами по часовой стрелке (от себя) и тремя узелками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457200" indent="-457200">
              <a:buAutoNum type="arabicPeriod"/>
            </a:pP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AutoNum type="arabicPeriod"/>
            </a:pP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ru-RU" sz="20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2. Делаем руки. Для этого складываем несколько раз прямоугольник к середине, чтобы получилась полоска ткани, затем по  середине перевязываем узлом</a:t>
            </a:r>
            <a:r>
              <a:rPr lang="ru-RU" sz="2000" dirty="0" smtClean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pPr lvl="0"/>
            <a:endParaRPr lang="ru-RU" sz="2000" dirty="0">
              <a:solidFill>
                <a:prstClr val="black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/>
            <a:endParaRPr lang="ru-RU" sz="2000" dirty="0">
              <a:solidFill>
                <a:prstClr val="black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/>
            <a:r>
              <a:rPr lang="ru-RU" sz="20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3.Прикладываем руки к шее, и обматываем вокруг той же ниткой. Крепко завязываем</a:t>
            </a:r>
            <a:r>
              <a:rPr lang="ru-RU" sz="2000" b="1" dirty="0">
                <a:solidFill>
                  <a:srgbClr val="FF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            </a:t>
            </a:r>
          </a:p>
          <a:p>
            <a:pPr lvl="0" indent="228600" algn="r">
              <a:lnSpc>
                <a:spcPct val="107000"/>
              </a:lnSpc>
              <a:defRPr/>
            </a:pPr>
            <a:endParaRPr lang="ru-RU" sz="2000" b="1" dirty="0">
              <a:solidFill>
                <a:srgbClr val="FF0000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buAutoNum type="arabicPeriod"/>
            </a:pP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AutoNum type="arabicPeriod"/>
            </a:pP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AutoNum type="arabicPeriod"/>
            </a:pP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ru-RU" sz="2000" dirty="0" smtClean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  </a:t>
            </a:r>
          </a:p>
          <a:p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3048000" y="3075057"/>
            <a:ext cx="332509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2000" dirty="0" smtClean="0">
                <a:solidFill>
                  <a:prstClr val="black"/>
                </a:solidFill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.</a:t>
            </a:r>
            <a:endParaRPr lang="ru-RU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631978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ds04.infourok.ru/uploads/ex/1376/000fde6d-f966eaeb/img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2549236" y="2848424"/>
            <a:ext cx="8636000" cy="16730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22860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endParaRPr kumimoji="0" lang="ru-RU" sz="20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228600" algn="r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20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228600" algn="r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       </a:t>
            </a:r>
            <a:endParaRPr kumimoji="0" lang="ru-RU" sz="28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22860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1" i="0" u="none" strike="noStrike" kern="1200" cap="none" spc="0" normalizeH="0" baseline="0" noProof="0" dirty="0">
                <a:ln>
                  <a:noFill/>
                </a:ln>
                <a:solidFill>
                  <a:srgbClr val="111111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kumimoji="0" lang="ru-RU" sz="2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549236" y="1487054"/>
            <a:ext cx="8229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            </a:t>
            </a:r>
            <a:endParaRPr kumimoji="0" lang="ru-RU" sz="4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6" name="Рисунок 5" descr="https://silaoberega.ru/wp-content/uploads/2018/09/dvypolnyaem-sborku-1024x576.jp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7562" y="711200"/>
            <a:ext cx="3253856" cy="2484582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Рисунок 6" descr="https://silaoberega.ru/wp-content/uploads/2018/09/soedinyaem-telo-s-golovoj-1024x704.jp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8597" y="722861"/>
            <a:ext cx="2827020" cy="2461260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Рисунок 7" descr="https://silaoberega.ru/wp-content/uploads/2018/09/nadevaem-povojnik-1024x985.jpg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7562" y="3504321"/>
            <a:ext cx="3253856" cy="2537460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Рисунок 8" descr="https://silaoberega.ru/wp-content/uploads/2018/09/primotat-fartuk-1024x843.jpg"/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41688" y="3550129"/>
            <a:ext cx="2827020" cy="2416562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Рисунок 9" descr="https://silaoberega.ru/wp-content/uploads/2018/09/dvypolnyaem-sborku-1024x576.jp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7562" y="722861"/>
            <a:ext cx="3253856" cy="248458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0423775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ds04.infourok.ru/uploads/ex/1376/000fde6d-f966eaeb/img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9865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2604655" y="960582"/>
            <a:ext cx="8571346" cy="57554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endParaRPr lang="ru-RU" sz="2000" dirty="0" smtClean="0">
              <a:solidFill>
                <a:prstClr val="black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/>
            <a:r>
              <a:rPr lang="ru-RU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2.Для юбки берем ткань круглой формы, на середину кладем  монетку с цифрой 5, наполнитель, крупу.</a:t>
            </a:r>
          </a:p>
          <a:p>
            <a:pPr lvl="0"/>
            <a:endParaRPr lang="ru-RU" sz="20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ru-RU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3.Собираем по краю ткань юбки, вкладываем внутрь голову и крепко обматываем  красной нитью тремя оборотами от себя. Нитку завязываем, не обрываем</a:t>
            </a:r>
            <a:r>
              <a:rPr lang="ru-RU" sz="2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lvl="0"/>
            <a:endParaRPr lang="ru-RU" sz="20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ru-RU" sz="2000" dirty="0" smtClean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4</a:t>
            </a:r>
            <a:r>
              <a:rPr lang="ru-RU" sz="20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Повязываем фартучек. Для этого надо поднять руки на голову, приложить фартук к юбке лицевой стороной, большая часть ткани должна накрывать голову. Крепко завязать красной ниткой. Опустить фартучек и руки вниз.</a:t>
            </a:r>
          </a:p>
          <a:p>
            <a:pPr lvl="0"/>
            <a:endParaRPr lang="ru-RU" sz="2000" dirty="0">
              <a:solidFill>
                <a:prstClr val="black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/>
            <a:r>
              <a:rPr lang="ru-RU" sz="20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5. Нанизываем на нитку бусинки, завязываем вокруг шеи.</a:t>
            </a:r>
          </a:p>
          <a:p>
            <a:pPr lvl="0"/>
            <a:endParaRPr lang="ru-RU" sz="2000" dirty="0">
              <a:solidFill>
                <a:prstClr val="black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/>
            <a:r>
              <a:rPr lang="ru-RU" sz="20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6. Повязываем на голову  повойник (  тесьма, лента), затем повязываем платок –косынку. </a:t>
            </a:r>
            <a:endParaRPr lang="ru-RU" sz="20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endParaRPr lang="ru-RU" sz="20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endParaRPr lang="ru-RU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68407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ds04.infourok.ru/uploads/ex/1376/000fde6d-f966eaeb/img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2549236" y="2848424"/>
            <a:ext cx="8636000" cy="16730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22860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endParaRPr kumimoji="0" lang="ru-RU" sz="20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228600" algn="r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20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228600" algn="r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       </a:t>
            </a:r>
            <a:endParaRPr kumimoji="0" lang="ru-RU" sz="28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22860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1" i="0" u="none" strike="noStrike" kern="1200" cap="none" spc="0" normalizeH="0" baseline="0" noProof="0" dirty="0">
                <a:ln>
                  <a:noFill/>
                </a:ln>
                <a:solidFill>
                  <a:srgbClr val="111111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kumimoji="0" lang="ru-RU" sz="2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549236" y="1487054"/>
            <a:ext cx="8229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            </a:t>
            </a:r>
            <a:endParaRPr kumimoji="0" lang="ru-RU" sz="4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10" name="Рисунок 9" descr="https://silaoberega.ru/wp-content/uploads/2018/09/nadevaem-platok-1024x744.jp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84745" y="541597"/>
            <a:ext cx="5940425" cy="431546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/>
          <p:cNvSpPr txBox="1"/>
          <p:nvPr/>
        </p:nvSpPr>
        <p:spPr>
          <a:xfrm>
            <a:off x="2937165" y="5375564"/>
            <a:ext cx="810029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ru-RU" sz="200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Наша куколка Благополучница готова</a:t>
            </a:r>
            <a:r>
              <a:rPr lang="ru-RU" sz="2000">
                <a:solidFill>
                  <a:prstClr val="black"/>
                </a:solidFill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 нести добро и благополучие.</a:t>
            </a:r>
            <a:endParaRPr lang="ru-RU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529515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ds04.infourok.ru/uploads/ex/1376/000fde6d-f966eaeb/img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2253673" y="406401"/>
            <a:ext cx="9679708" cy="36245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22860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111111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  <a:p>
            <a:pPr marL="0" marR="0" lvl="0" indent="22860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sz="2000" dirty="0">
              <a:solidFill>
                <a:srgbClr val="111111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endParaRPr lang="ru-RU" sz="2000" dirty="0">
              <a:solidFill>
                <a:prstClr val="black"/>
              </a:solidFill>
              <a:latin typeface="Times New Roman" pitchFamily="18" charset="0"/>
              <a:ea typeface="Calibri" panose="020F0502020204030204" pitchFamily="34" charset="0"/>
              <a:cs typeface="Times New Roman" pitchFamily="18" charset="0"/>
            </a:endParaRPr>
          </a:p>
          <a:p>
            <a:pPr lvl="0" indent="228600">
              <a:lnSpc>
                <a:spcPct val="107000"/>
              </a:lnSpc>
              <a:spcBef>
                <a:spcPts val="1125"/>
              </a:spcBef>
              <a:spcAft>
                <a:spcPts val="1125"/>
              </a:spcAft>
              <a:defRPr/>
            </a:pPr>
            <a:r>
              <a:rPr lang="ru-RU" sz="200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kumimoji="0" lang="ru-RU" sz="2000" b="0" u="none" strike="noStrike" kern="1200" cap="none" spc="0" normalizeH="0" baseline="0" noProof="0" dirty="0" smtClean="0">
                <a:ln>
                  <a:noFill/>
                </a:ln>
                <a:solidFill>
                  <a:srgbClr val="111111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Чтобы </a:t>
            </a:r>
            <a:r>
              <a:rPr kumimoji="0" lang="ru-RU" sz="2000" b="0" u="none" strike="noStrike" kern="1200" cap="none" spc="0" normalizeH="0" baseline="0" noProof="0" dirty="0">
                <a:ln>
                  <a:noFill/>
                </a:ln>
                <a:solidFill>
                  <a:srgbClr val="111111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кукла Благополучница всегда была в активном состоянии и действовала, необходимо было с ней время от времени общаться, делать подношения в виде украшений, маленьких подарочков. </a:t>
            </a:r>
            <a:endParaRPr kumimoji="0" lang="ru-RU" sz="2000" b="0" u="none" strike="noStrike" kern="1200" cap="none" spc="0" normalizeH="0" baseline="0" noProof="0" dirty="0" smtClean="0">
              <a:ln>
                <a:noFill/>
              </a:ln>
              <a:solidFill>
                <a:srgbClr val="111111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22860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0" u="none" strike="noStrike" kern="1200" cap="none" spc="0" normalizeH="0" baseline="0" noProof="0" dirty="0" smtClean="0">
                <a:ln>
                  <a:noFill/>
                </a:ln>
                <a:solidFill>
                  <a:srgbClr val="111111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Её </a:t>
            </a:r>
            <a:r>
              <a:rPr kumimoji="0" lang="ru-RU" sz="2000" b="0" u="none" strike="noStrike" kern="1200" cap="none" spc="0" normalizeH="0" baseline="0" noProof="0" dirty="0">
                <a:ln>
                  <a:noFill/>
                </a:ln>
                <a:solidFill>
                  <a:srgbClr val="111111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хранили </a:t>
            </a:r>
            <a:r>
              <a:rPr kumimoji="0" lang="ru-RU" sz="2000" b="0" u="none" strike="noStrike" kern="1200" cap="none" spc="0" normalizeH="0" baseline="0" noProof="0" dirty="0" smtClean="0">
                <a:ln>
                  <a:noFill/>
                </a:ln>
                <a:solidFill>
                  <a:srgbClr val="111111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kumimoji="0" lang="ru-RU" sz="2000" b="0" u="none" strike="noStrike" kern="1200" cap="none" spc="0" normalizeH="0" baseline="0" noProof="0" dirty="0">
                <a:ln>
                  <a:noFill/>
                </a:ln>
                <a:solidFill>
                  <a:srgbClr val="111111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открытом пространстве – ставили в «красный угол» или «святой угол», где стояли кумиры славянских божеств. Если такого специального места нет в доме, тогда просто выделяли почетное место и устанавливали куклу туда</a:t>
            </a:r>
            <a:r>
              <a:rPr kumimoji="0" lang="ru-RU" sz="2000" b="0" u="none" strike="noStrike" kern="1200" cap="none" spc="0" normalizeH="0" baseline="0" noProof="0" dirty="0" smtClean="0">
                <a:ln>
                  <a:noFill/>
                </a:ln>
                <a:solidFill>
                  <a:srgbClr val="111111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kumimoji="0" lang="ru-RU" sz="2000" b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383188431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ds04.infourok.ru/uploads/ex/1376/000fde6d-f966eaeb/img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2466109" y="406401"/>
            <a:ext cx="7278255" cy="39259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22860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</a:t>
            </a:r>
          </a:p>
          <a:p>
            <a:pPr marL="0" marR="0" lvl="0" indent="22860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dirty="0">
              <a:solidFill>
                <a:prstClr val="black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22860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22860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dirty="0">
              <a:solidFill>
                <a:prstClr val="black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228600" algn="ctr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sz="3600" b="1" dirty="0" smtClean="0">
              <a:solidFill>
                <a:prstClr val="black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228600" algn="ctr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sz="3600" b="1" dirty="0">
              <a:solidFill>
                <a:prstClr val="black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228600" algn="ctr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Спасибо!</a:t>
            </a:r>
          </a:p>
          <a:p>
            <a:pPr marL="0" marR="0" lvl="0" indent="228600" algn="ctr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600" b="1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Удачи в вашем творчестве !</a:t>
            </a:r>
            <a:endParaRPr kumimoji="0" lang="ru-RU" sz="3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65894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ds04.infourok.ru/uploads/ex/1376/000fde6d-f966eaeb/img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2293257" y="856344"/>
            <a:ext cx="8891979" cy="38274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228600">
              <a:lnSpc>
                <a:spcPct val="107000"/>
              </a:lnSpc>
            </a:pPr>
            <a:r>
              <a:rPr lang="ru-RU" sz="2800" b="1" dirty="0" smtClean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ru-RU" sz="2000" b="1" dirty="0" smtClean="0">
                <a:solidFill>
                  <a:srgbClr val="FF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            </a:t>
            </a:r>
            <a:endParaRPr lang="ru-RU" sz="2000" b="1" dirty="0">
              <a:solidFill>
                <a:srgbClr val="FF0000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</a:t>
            </a:r>
            <a:r>
              <a:rPr lang="ru-RU" sz="20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Уважаемые  </a:t>
            </a:r>
            <a:r>
              <a:rPr lang="ru-RU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члены жюри, </a:t>
            </a:r>
            <a:r>
              <a:rPr lang="ru-RU" sz="20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уважаемые коллеги!</a:t>
            </a:r>
          </a:p>
          <a:p>
            <a:pPr>
              <a:spcAft>
                <a:spcPts val="0"/>
              </a:spcAft>
            </a:pPr>
            <a:endParaRPr lang="ru-RU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Мой мастер – класс   посвящен прошлому славянских народов: их традициям, быту, истории. С тех времён прошло огромное количество лет, почти забытые старые времена остались в народной памяти в сказках, обрядах и песнях. И мы обязаны сохранить дошедшую до нас память о прошлом. Не зная прошлого не поймёшь настоящего и будущего. </a:t>
            </a:r>
            <a:endParaRPr lang="ru-RU" sz="2000" b="1" dirty="0">
              <a:solidFill>
                <a:srgbClr val="FF0000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228600" algn="r">
              <a:lnSpc>
                <a:spcPct val="107000"/>
              </a:lnSpc>
            </a:pPr>
            <a:endParaRPr lang="ru-RU" sz="2000" b="1" dirty="0">
              <a:solidFill>
                <a:srgbClr val="FF0000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228600" algn="r">
              <a:lnSpc>
                <a:spcPct val="107000"/>
              </a:lnSpc>
            </a:pPr>
            <a:r>
              <a:rPr lang="ru-RU" sz="2000" b="1" dirty="0">
                <a:solidFill>
                  <a:srgbClr val="FF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       </a:t>
            </a:r>
            <a:endParaRPr lang="ru-RU" sz="2800" b="1" dirty="0">
              <a:solidFill>
                <a:srgbClr val="FF0000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228600">
              <a:lnSpc>
                <a:spcPct val="107000"/>
              </a:lnSpc>
            </a:pPr>
            <a:r>
              <a:rPr lang="ru-RU" sz="2800" b="1" dirty="0">
                <a:solidFill>
                  <a:srgbClr val="11111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2800" b="1" dirty="0">
              <a:solidFill>
                <a:prstClr val="black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549236" y="1487055"/>
            <a:ext cx="242916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b="1" dirty="0" smtClean="0">
                <a:solidFill>
                  <a:srgbClr val="FF0000"/>
                </a:solidFill>
              </a:rPr>
              <a:t>     </a:t>
            </a:r>
            <a:endParaRPr lang="ru-RU" sz="4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98170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ds04.infourok.ru/uploads/ex/1376/000fde6d-f966eaeb/img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2206171" y="551543"/>
            <a:ext cx="9764155" cy="57179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228600">
              <a:lnSpc>
                <a:spcPct val="107000"/>
              </a:lnSpc>
              <a:spcAft>
                <a:spcPts val="0"/>
              </a:spcAft>
            </a:pPr>
            <a:r>
              <a:rPr lang="ru-RU" sz="2000" b="1" dirty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Цель:</a:t>
            </a:r>
            <a:endParaRPr lang="ru-RU" sz="2000" b="1" dirty="0">
              <a:solidFill>
                <a:srgbClr val="FF0000"/>
              </a:solidFill>
              <a:latin typeface="Times New Roman" pitchFamily="18" charset="0"/>
              <a:ea typeface="Calibri" panose="020F0502020204030204" pitchFamily="34" charset="0"/>
              <a:cs typeface="Times New Roman" pitchFamily="18" charset="0"/>
            </a:endParaRPr>
          </a:p>
          <a:p>
            <a:pPr indent="228600">
              <a:spcAft>
                <a:spcPts val="0"/>
              </a:spcAft>
            </a:pPr>
            <a:r>
              <a:rPr lang="ru-RU" sz="2000" dirty="0" smtClean="0">
                <a:solidFill>
                  <a:srgbClr val="111111"/>
                </a:solidFill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Вызвать </a:t>
            </a:r>
            <a:r>
              <a:rPr lang="ru-RU" sz="2000" dirty="0">
                <a:solidFill>
                  <a:srgbClr val="111111"/>
                </a:solidFill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интерес </a:t>
            </a:r>
            <a:r>
              <a:rPr lang="ru-RU" sz="2000" dirty="0" smtClean="0">
                <a:solidFill>
                  <a:srgbClr val="111111"/>
                </a:solidFill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у педагогов к </a:t>
            </a:r>
            <a:r>
              <a:rPr lang="ru-RU" sz="2000" dirty="0">
                <a:solidFill>
                  <a:srgbClr val="111111"/>
                </a:solidFill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народным </a:t>
            </a:r>
            <a:r>
              <a:rPr lang="ru-RU" sz="2000" dirty="0" smtClean="0">
                <a:solidFill>
                  <a:srgbClr val="111111"/>
                </a:solidFill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промыслам, поделиться  </a:t>
            </a:r>
            <a:r>
              <a:rPr lang="ru-RU" sz="2000" dirty="0">
                <a:solidFill>
                  <a:srgbClr val="111111"/>
                </a:solidFill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опытом работы по изготовлению </a:t>
            </a:r>
            <a:r>
              <a:rPr lang="ru-RU" sz="2000" dirty="0" smtClean="0">
                <a:solidFill>
                  <a:srgbClr val="111111"/>
                </a:solidFill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кукол-оберегов. </a:t>
            </a:r>
            <a:endParaRPr lang="ru-RU" sz="2000" dirty="0">
              <a:latin typeface="Times New Roman" pitchFamily="18" charset="0"/>
              <a:ea typeface="Calibri" panose="020F0502020204030204" pitchFamily="34" charset="0"/>
              <a:cs typeface="Times New Roman" pitchFamily="18" charset="0"/>
            </a:endParaRPr>
          </a:p>
          <a:p>
            <a:pPr indent="228600">
              <a:spcAft>
                <a:spcPts val="0"/>
              </a:spcAft>
            </a:pPr>
            <a:endParaRPr lang="ru-RU" sz="2000" b="1" dirty="0" smtClean="0">
              <a:solidFill>
                <a:srgbClr val="FF0000"/>
              </a:solidFill>
              <a:latin typeface="Times New Roman" pitchFamily="18" charset="0"/>
              <a:ea typeface="Times New Roman" panose="02020603050405020304" pitchFamily="18" charset="0"/>
              <a:cs typeface="Times New Roman" pitchFamily="18" charset="0"/>
            </a:endParaRPr>
          </a:p>
          <a:p>
            <a:pPr indent="228600">
              <a:spcAft>
                <a:spcPts val="0"/>
              </a:spcAft>
            </a:pPr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Задачи</a:t>
            </a:r>
            <a:r>
              <a:rPr lang="ru-RU" sz="2000" b="1" dirty="0">
                <a:solidFill>
                  <a:srgbClr val="FF0000"/>
                </a:solidFill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:</a:t>
            </a:r>
            <a:endParaRPr lang="ru-RU" sz="2000" b="1" dirty="0">
              <a:solidFill>
                <a:srgbClr val="FF0000"/>
              </a:solidFill>
              <a:latin typeface="Times New Roman" pitchFamily="18" charset="0"/>
              <a:ea typeface="Calibri" panose="020F0502020204030204" pitchFamily="34" charset="0"/>
              <a:cs typeface="Times New Roman" pitchFamily="18" charset="0"/>
            </a:endParaRPr>
          </a:p>
          <a:p>
            <a:pPr indent="228600">
              <a:spcAft>
                <a:spcPts val="0"/>
              </a:spcAft>
            </a:pPr>
            <a:r>
              <a:rPr lang="ru-RU" sz="2000" dirty="0" smtClean="0">
                <a:solidFill>
                  <a:srgbClr val="111111"/>
                </a:solidFill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-Познакомить </a:t>
            </a:r>
            <a:r>
              <a:rPr lang="ru-RU" sz="2000" dirty="0">
                <a:solidFill>
                  <a:srgbClr val="111111"/>
                </a:solidFill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с традициями и технологией изготовления народных кукол-оберегов.</a:t>
            </a:r>
            <a:endParaRPr lang="ru-RU" sz="2000" dirty="0">
              <a:latin typeface="Times New Roman" pitchFamily="18" charset="0"/>
              <a:ea typeface="Calibri" panose="020F0502020204030204" pitchFamily="34" charset="0"/>
              <a:cs typeface="Times New Roman" pitchFamily="18" charset="0"/>
            </a:endParaRPr>
          </a:p>
          <a:p>
            <a:pPr indent="228600">
              <a:spcBef>
                <a:spcPts val="1125"/>
              </a:spcBef>
              <a:spcAft>
                <a:spcPts val="1125"/>
              </a:spcAft>
            </a:pPr>
            <a:r>
              <a:rPr lang="ru-RU" sz="2000" dirty="0" smtClean="0">
                <a:solidFill>
                  <a:srgbClr val="111111"/>
                </a:solidFill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-Развивать </a:t>
            </a:r>
            <a:r>
              <a:rPr lang="ru-RU" sz="2000" dirty="0">
                <a:solidFill>
                  <a:srgbClr val="111111"/>
                </a:solidFill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у педагогов коммуникативные навыки, творческие способности, </a:t>
            </a:r>
            <a:r>
              <a:rPr lang="ru-RU" sz="2000" dirty="0" smtClean="0">
                <a:solidFill>
                  <a:srgbClr val="111111"/>
                </a:solidFill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инициативность.</a:t>
            </a:r>
          </a:p>
          <a:p>
            <a:pPr indent="228600">
              <a:spcBef>
                <a:spcPts val="1125"/>
              </a:spcBef>
              <a:spcAft>
                <a:spcPts val="1125"/>
              </a:spcAft>
            </a:pPr>
            <a:r>
              <a:rPr lang="ru-RU" sz="2000" dirty="0" smtClean="0">
                <a:solidFill>
                  <a:srgbClr val="111111"/>
                </a:solidFill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-</a:t>
            </a:r>
            <a:r>
              <a:rPr lang="ru-RU" sz="20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Формировать 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у педагога уважение к традициям русского народа, позитивное отношение к ним, желание сохранять их и донести до детей то, что они являются представителями народной культуры, воспитывать детей в национальных традициях, </a:t>
            </a:r>
            <a:r>
              <a:rPr lang="ru-RU" sz="20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патриотами.</a:t>
            </a:r>
            <a:endParaRPr lang="ru-RU" sz="2000" dirty="0">
              <a:latin typeface="Times New Roman" pitchFamily="18" charset="0"/>
              <a:ea typeface="Times New Roman" panose="02020603050405020304" pitchFamily="18" charset="0"/>
              <a:cs typeface="Times New Roman" pitchFamily="18" charset="0"/>
            </a:endParaRPr>
          </a:p>
          <a:p>
            <a:pPr indent="228600">
              <a:spcBef>
                <a:spcPts val="1125"/>
              </a:spcBef>
              <a:spcAft>
                <a:spcPts val="1125"/>
              </a:spcAft>
            </a:pPr>
            <a:r>
              <a:rPr lang="ru-RU" sz="2000" dirty="0" smtClean="0">
                <a:solidFill>
                  <a:srgbClr val="111111"/>
                </a:solidFill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-Способствовать </a:t>
            </a:r>
            <a:r>
              <a:rPr lang="ru-RU" sz="2000" dirty="0">
                <a:solidFill>
                  <a:srgbClr val="111111"/>
                </a:solidFill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стремлению педагогов к использованию в работе с детьми элементов народных промыслов</a:t>
            </a:r>
            <a:r>
              <a:rPr lang="ru-RU" sz="2000" dirty="0" smtClean="0">
                <a:solidFill>
                  <a:srgbClr val="111111"/>
                </a:solidFill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.</a:t>
            </a:r>
          </a:p>
          <a:p>
            <a:pPr indent="228600">
              <a:spcBef>
                <a:spcPts val="1125"/>
              </a:spcBef>
              <a:spcAft>
                <a:spcPts val="1125"/>
              </a:spcAft>
            </a:pPr>
            <a:endParaRPr lang="ru-RU" sz="2000" dirty="0">
              <a:effectLst/>
              <a:latin typeface="Times New Roman" pitchFamily="18" charset="0"/>
              <a:ea typeface="Calibri" panose="020F0502020204030204" pitchFamily="34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37566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ds04.infourok.ru/uploads/ex/1376/000fde6d-f966eaeb/img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4064000" y="935850"/>
            <a:ext cx="5430982" cy="7847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endParaRPr lang="ru-RU" sz="4400" b="1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377382" y="2313648"/>
            <a:ext cx="914400" cy="9144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2189019" y="544945"/>
            <a:ext cx="9504218" cy="6465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ru-RU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                  У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 обрядов  на  Руси  множество  заветов</a:t>
            </a:r>
            <a:b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                  И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 один  из  них - шитьё  кукол-оберегов.</a:t>
            </a:r>
            <a:b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RU" sz="20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 fontAlgn="base">
              <a:spcAft>
                <a:spcPts val="750"/>
              </a:spcAft>
            </a:pPr>
            <a:r>
              <a:rPr lang="ru-RU" sz="2000" b="1" kern="1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20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История </a:t>
            </a:r>
            <a:r>
              <a:rPr lang="ru-RU" sz="20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 значение:</a:t>
            </a:r>
            <a:r>
              <a:rPr lang="ru-RU" sz="20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Начало традиций создавать разнообразные символические талисманы и обереги-куклы уходит глубоко в историю. Обычаи по изготовлению </a:t>
            </a:r>
            <a:r>
              <a:rPr lang="ru-RU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кукол - оберегов 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передавались из одного поколения в другое, сохраняя особенности и специфику техники.</a:t>
            </a:r>
          </a:p>
          <a:p>
            <a:pPr algn="just" fontAlgn="base">
              <a:spcAft>
                <a:spcPts val="0"/>
              </a:spcAft>
            </a:pPr>
            <a:r>
              <a:rPr lang="ru-RU" sz="2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20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20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Симпатичных 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тряпичных куколок язычники делали не просто так, чтобы развлечься, а по особому поводу. Таким поводом мог послужить праздник, болезнь или даже заветное желание.</a:t>
            </a:r>
            <a:endParaRPr lang="ru-RU" sz="20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 fontAlgn="base">
              <a:spcAft>
                <a:spcPts val="0"/>
              </a:spcAft>
            </a:pPr>
            <a:r>
              <a:rPr lang="ru-RU" sz="20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Каждая 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кукла имела свое собственное имя и уникальные особенности. Общим был только способ изготовления – мотание тканей без применения иголок-ножниц. Поэтому традиционную славянскую куклу еще называют</a:t>
            </a:r>
            <a:r>
              <a:rPr lang="ru-RU" sz="2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20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ru-RU" sz="2000" b="1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Мотанкой</a:t>
            </a:r>
            <a:r>
              <a:rPr lang="ru-RU" sz="20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.     </a:t>
            </a:r>
          </a:p>
          <a:p>
            <a:pPr lvl="0"/>
            <a:r>
              <a:rPr lang="ru-RU" sz="2000" b="1" kern="1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 </a:t>
            </a:r>
            <a:r>
              <a:rPr lang="ru-RU" sz="2000" b="1" kern="1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Народная 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кукла делает прошлое интереснее и </a:t>
            </a:r>
            <a:r>
              <a:rPr lang="ru-RU" sz="20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понятнее. 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Что-то привлекательное и </a:t>
            </a:r>
            <a:r>
              <a:rPr lang="ru-RU" sz="20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таинственное, 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 конца не </a:t>
            </a:r>
            <a:r>
              <a:rPr lang="ru-RU" sz="20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раскрытое, кроется 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20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кукле. 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Традиционная тряпичная кукла </a:t>
            </a:r>
            <a:r>
              <a:rPr lang="ru-RU" sz="20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безлика,</a:t>
            </a:r>
            <a:r>
              <a:rPr lang="ru-RU" sz="2000" dirty="0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smtClean="0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считается</a:t>
            </a:r>
            <a:r>
              <a:rPr lang="ru-RU" sz="2000" dirty="0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что так она больше будет служить защитой от злых     духов.</a:t>
            </a:r>
            <a:endParaRPr lang="ru-RU" sz="2000" dirty="0">
              <a:solidFill>
                <a:prstClr val="black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 fontAlgn="base">
              <a:spcAft>
                <a:spcPts val="750"/>
              </a:spcAft>
            </a:pPr>
            <a:r>
              <a:rPr lang="ru-RU" sz="20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Но, 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что интересно: из нескольких тряпочек, без рук, без ног, без обозначенного лица передавался характер куклы. </a:t>
            </a:r>
            <a:endParaRPr lang="ru-RU" sz="2000" b="1" kern="1800" dirty="0" smtClean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fontAlgn="base">
              <a:lnSpc>
                <a:spcPts val="2475"/>
              </a:lnSpc>
              <a:spcAft>
                <a:spcPts val="750"/>
              </a:spcAft>
            </a:pPr>
            <a:endParaRPr lang="ru-RU" sz="16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18758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ds04.infourok.ru/uploads/ex/1376/000fde6d-f966eaeb/img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2549236" y="1487054"/>
            <a:ext cx="8229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            </a:t>
            </a:r>
            <a:endParaRPr kumimoji="0" lang="ru-RU" sz="4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549236" y="595087"/>
            <a:ext cx="9116291" cy="63617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0"/>
              </a:spcAft>
            </a:pPr>
            <a:endParaRPr lang="ru-RU" sz="2000" dirty="0" smtClean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ru-RU" sz="20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Через 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маленькую тряпичную куклу  </a:t>
            </a:r>
            <a:r>
              <a:rPr lang="ru-RU" sz="20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можно прикоснуться 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 удивительному, глубокому и мудрому миру народной культуры. В </a:t>
            </a:r>
            <a:r>
              <a:rPr lang="ru-RU" sz="20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наших 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руках оживут добрые куколки–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берегини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волшебные помощники, как та куколка, что помогала девочке в сказке «Василиса Прекрасная». Куклы, сделанные с душой и своими руками, станут вашими помощниками и оберегами  </a:t>
            </a:r>
            <a:r>
              <a:rPr lang="ru-RU" sz="20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или 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подарком для ваших друзей и близких</a:t>
            </a:r>
            <a:r>
              <a:rPr lang="ru-RU" sz="20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Вот некоторые из них: (показ кукол)</a:t>
            </a:r>
          </a:p>
          <a:p>
            <a:pPr>
              <a:spcAft>
                <a:spcPts val="0"/>
              </a:spcAft>
            </a:pPr>
            <a:r>
              <a:rPr lang="ru-RU" sz="2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</a:t>
            </a:r>
            <a:r>
              <a:rPr lang="ru-RU" sz="20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Куклы </a:t>
            </a:r>
            <a:r>
              <a:rPr lang="ru-RU" sz="2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ru-RU" sz="20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пеленашки</a:t>
            </a:r>
            <a:endParaRPr lang="ru-RU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fontAlgn="base">
              <a:lnSpc>
                <a:spcPct val="106000"/>
              </a:lnSpc>
              <a:spcAft>
                <a:spcPts val="1800"/>
              </a:spcAft>
            </a:pPr>
            <a:r>
              <a:rPr lang="ru-RU" sz="20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    Чтобы 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защитить своих </a:t>
            </a:r>
            <a:r>
              <a:rPr lang="ru-RU" sz="20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потомков, 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славяне изготавливали для детей куклы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Пеленашки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. Такие обереги клались прямо в </a:t>
            </a:r>
            <a:r>
              <a:rPr lang="ru-RU" sz="20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колыбель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с верой в то, что они отведут  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от малышей болезни и неприятности, забирая их себе.</a:t>
            </a:r>
            <a:endParaRPr lang="ru-RU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 fontAlgn="base">
              <a:lnSpc>
                <a:spcPct val="106000"/>
              </a:lnSpc>
              <a:spcAft>
                <a:spcPts val="1800"/>
              </a:spcAft>
            </a:pPr>
            <a:r>
              <a:rPr lang="ru-RU" sz="2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                          </a:t>
            </a:r>
            <a:r>
              <a:rPr lang="ru-RU" sz="2000" b="1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                  Десятиручница</a:t>
            </a:r>
            <a:endParaRPr lang="ru-RU" dirty="0">
              <a:solidFill>
                <a:prstClr val="black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 fontAlgn="base">
              <a:lnSpc>
                <a:spcPct val="106000"/>
              </a:lnSpc>
              <a:spcAft>
                <a:spcPts val="1800"/>
              </a:spcAft>
            </a:pPr>
            <a:r>
              <a:rPr lang="ru-RU" sz="2000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    По </a:t>
            </a:r>
            <a:r>
              <a:rPr lang="ru-RU" sz="20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традициям Десятиручница дарилась молодым женщинам, вышедшим замуж. Десять рук у нее не случайно. Считалось, что подобный оберег поможет молодой хозяюшке все успевать: за детьми смотреть, готовить есть, убирать.</a:t>
            </a:r>
            <a:r>
              <a:rPr lang="ru-RU" sz="20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                     </a:t>
            </a:r>
            <a:endParaRPr lang="ru-RU" sz="20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>
              <a:spcAft>
                <a:spcPts val="0"/>
              </a:spcAft>
            </a:pP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ru-RU" sz="20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73715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ds04.infourok.ru/uploads/ex/1376/000fde6d-f966eaeb/img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2549236" y="2848424"/>
            <a:ext cx="8636000" cy="21999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22860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20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228600" algn="r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            </a:t>
            </a:r>
          </a:p>
          <a:p>
            <a:pPr marL="0" marR="0" lvl="0" indent="228600" algn="r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20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228600" algn="r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20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228600" algn="r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       </a:t>
            </a:r>
            <a:endParaRPr kumimoji="0" lang="ru-RU" sz="28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22860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1" i="0" u="none" strike="noStrike" kern="1200" cap="none" spc="0" normalizeH="0" baseline="0" noProof="0" dirty="0">
                <a:ln>
                  <a:noFill/>
                </a:ln>
                <a:solidFill>
                  <a:srgbClr val="111111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kumimoji="0" lang="ru-RU" sz="2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272146" y="794327"/>
            <a:ext cx="8405090" cy="70693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fontAlgn="base">
              <a:lnSpc>
                <a:spcPct val="106000"/>
              </a:lnSpc>
              <a:spcAft>
                <a:spcPts val="1800"/>
              </a:spcAft>
            </a:pPr>
            <a:r>
              <a:rPr lang="ru-RU" sz="2000" b="1" kern="1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                                                  </a:t>
            </a:r>
            <a:r>
              <a:rPr lang="ru-RU" sz="2000" b="1" kern="18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Подорожница</a:t>
            </a:r>
            <a:endParaRPr lang="ru-RU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06000"/>
              </a:lnSpc>
              <a:spcBef>
                <a:spcPts val="750"/>
              </a:spcBef>
              <a:spcAft>
                <a:spcPts val="2250"/>
              </a:spcAft>
            </a:pPr>
            <a:r>
              <a:rPr lang="ru-RU" sz="20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  Славяне 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делали обереги не только с расчетом на защиту дома, но и пытались защитить родных, находящихся за его пределами. Так они изготавливали амулеты для </a:t>
            </a:r>
            <a:r>
              <a:rPr lang="ru-RU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путешественников.</a:t>
            </a:r>
            <a:r>
              <a:rPr lang="ru-RU" sz="2000" b="1" kern="1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Среди других 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мотанок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куклу 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Подорожницу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легко распознать по мешочку в руке. 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Эти маленькие куколки, хранившие в себе горсточку земли предков, травы и всякие мелочи, помогали путникам преодолевать сложный </a:t>
            </a:r>
            <a:r>
              <a:rPr lang="ru-RU" sz="2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путь. </a:t>
            </a:r>
          </a:p>
          <a:p>
            <a:pPr>
              <a:lnSpc>
                <a:spcPct val="106000"/>
              </a:lnSpc>
              <a:spcBef>
                <a:spcPts val="750"/>
              </a:spcBef>
              <a:spcAft>
                <a:spcPts val="2250"/>
              </a:spcAft>
            </a:pPr>
            <a:r>
              <a:rPr lang="ru-RU" sz="2000" b="1" kern="1800" dirty="0">
                <a:solidFill>
                  <a:srgbClr val="000000"/>
                </a:solidFill>
                <a:latin typeface="Roboto"/>
                <a:ea typeface="Times New Roman" panose="02020603050405020304" pitchFamily="18" charset="0"/>
              </a:rPr>
              <a:t> </a:t>
            </a:r>
            <a:r>
              <a:rPr lang="ru-RU" sz="2000" b="1" kern="1800" dirty="0" smtClean="0">
                <a:solidFill>
                  <a:srgbClr val="000000"/>
                </a:solidFill>
                <a:latin typeface="Roboto"/>
                <a:ea typeface="Times New Roman" panose="02020603050405020304" pitchFamily="18" charset="0"/>
              </a:rPr>
              <a:t>                                       </a:t>
            </a:r>
            <a:r>
              <a:rPr lang="ru-RU" sz="2000" b="1" kern="1800" dirty="0" smtClean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Успешница</a:t>
            </a:r>
            <a:endParaRPr lang="ru-RU" sz="2000" b="1" kern="1800" dirty="0">
              <a:solidFill>
                <a:prstClr val="black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>
              <a:lnSpc>
                <a:spcPct val="106000"/>
              </a:lnSpc>
              <a:spcBef>
                <a:spcPts val="750"/>
              </a:spcBef>
              <a:spcAft>
                <a:spcPts val="2250"/>
              </a:spcAft>
            </a:pPr>
            <a:r>
              <a:rPr lang="ru-RU" sz="2000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 Успешница </a:t>
            </a:r>
            <a:r>
              <a:rPr lang="ru-RU" sz="20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представляла собой </a:t>
            </a:r>
            <a:r>
              <a:rPr lang="ru-RU" sz="20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мотанку</a:t>
            </a:r>
            <a:r>
              <a:rPr lang="ru-RU" sz="20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с обязательным атрибутом – </a:t>
            </a:r>
            <a:r>
              <a:rPr lang="ru-RU" sz="2000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сумкой и монеткой в ней. </a:t>
            </a:r>
            <a:r>
              <a:rPr lang="ru-RU" sz="20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Этот предмет символизировал успех в делах. Какие именно дела должны быть успешными – решал сам хозяин </a:t>
            </a:r>
            <a:r>
              <a:rPr lang="ru-RU" sz="2000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куклы.</a:t>
            </a:r>
            <a:endParaRPr lang="ru-RU" sz="2000" b="1" kern="180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 fontAlgn="base">
              <a:lnSpc>
                <a:spcPct val="106000"/>
              </a:lnSpc>
              <a:spcAft>
                <a:spcPts val="1800"/>
              </a:spcAft>
            </a:pPr>
            <a:endParaRPr lang="ru-RU" sz="2000" dirty="0">
              <a:solidFill>
                <a:prstClr val="black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 fontAlgn="base">
              <a:lnSpc>
                <a:spcPct val="106000"/>
              </a:lnSpc>
              <a:spcAft>
                <a:spcPts val="1800"/>
              </a:spcAft>
            </a:pPr>
            <a:endParaRPr lang="ru-RU" sz="2000" dirty="0" smtClean="0">
              <a:solidFill>
                <a:prstClr val="black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 fontAlgn="base">
              <a:lnSpc>
                <a:spcPct val="106000"/>
              </a:lnSpc>
              <a:spcAft>
                <a:spcPts val="1800"/>
              </a:spcAft>
            </a:pPr>
            <a:endParaRPr lang="ru-RU" sz="2000" dirty="0">
              <a:solidFill>
                <a:prstClr val="black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 fontAlgn="base">
              <a:lnSpc>
                <a:spcPct val="106000"/>
              </a:lnSpc>
              <a:spcAft>
                <a:spcPts val="1800"/>
              </a:spcAft>
            </a:pPr>
            <a:endParaRPr lang="ru-RU" dirty="0">
              <a:solidFill>
                <a:prstClr val="black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27645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ds04.infourok.ru/uploads/ex/1376/000fde6d-f966eaeb/img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2281382" y="526474"/>
            <a:ext cx="8543637" cy="48115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spcAft>
                <a:spcPts val="800"/>
              </a:spcAft>
            </a:pPr>
            <a:r>
              <a:rPr lang="ru-RU" sz="2000" dirty="0" smtClean="0">
                <a:solidFill>
                  <a:srgbClr val="171718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 </a:t>
            </a:r>
            <a:r>
              <a:rPr lang="ru-RU" sz="2000" dirty="0">
                <a:solidFill>
                  <a:srgbClr val="171718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наши дни существует такое понятие, как «</a:t>
            </a:r>
            <a:r>
              <a:rPr lang="ru-RU" sz="2000" dirty="0" err="1">
                <a:solidFill>
                  <a:srgbClr val="171718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куклотерапия</a:t>
            </a:r>
            <a:r>
              <a:rPr lang="ru-RU" sz="2000" dirty="0">
                <a:solidFill>
                  <a:srgbClr val="171718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». П</a:t>
            </a:r>
            <a:r>
              <a:rPr lang="ru-RU" sz="2000" dirty="0" smtClean="0">
                <a:solidFill>
                  <a:srgbClr val="171718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редставьте </a:t>
            </a:r>
            <a:r>
              <a:rPr lang="ru-RU" sz="2000" dirty="0">
                <a:solidFill>
                  <a:srgbClr val="171718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только, какую силу и энергию может давать народная кукла-оберег! В ней кроется мудрость предков, передаваемая веками. Так почему бы и нам не воспользоваться этой мудростью</a:t>
            </a:r>
            <a:r>
              <a:rPr lang="ru-RU" sz="2000" dirty="0" smtClean="0">
                <a:solidFill>
                  <a:srgbClr val="171718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?</a:t>
            </a:r>
          </a:p>
          <a:p>
            <a:pPr algn="just">
              <a:spcAft>
                <a:spcPts val="0"/>
              </a:spcAft>
            </a:pPr>
            <a:r>
              <a:rPr lang="ru-RU" sz="2000" dirty="0">
                <a:solidFill>
                  <a:srgbClr val="11111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smtClean="0">
                <a:solidFill>
                  <a:srgbClr val="11111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</a:t>
            </a:r>
            <a:r>
              <a:rPr lang="ru-RU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Сегодня и мы 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попробуем изготовить куклу –оберег «Благополучница».</a:t>
            </a:r>
          </a:p>
          <a:p>
            <a:pPr>
              <a:spcAft>
                <a:spcPts val="0"/>
              </a:spcAft>
            </a:pP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Благополучницу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дарили друзьям и родственникам, чтобы привлечь в их дом достаток и процветание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а также  считалось, что она– охраняет семью и дом от разных </a:t>
            </a:r>
            <a:r>
              <a:rPr lang="ru-RU" sz="20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бедствий. </a:t>
            </a:r>
            <a:r>
              <a:rPr lang="ru-RU" sz="2000" dirty="0" smtClean="0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 </a:t>
            </a:r>
            <a:r>
              <a:rPr lang="ru-RU" sz="2000" dirty="0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неё есть и второе имя – Хозяюшка. </a:t>
            </a:r>
            <a:endParaRPr lang="ru-RU" sz="2000" dirty="0" smtClean="0">
              <a:solidFill>
                <a:srgbClr val="111111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ru-RU" sz="2000" dirty="0" smtClean="0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Иногда называли</a:t>
            </a:r>
            <a:r>
              <a:rPr lang="ru-RU" sz="2000" dirty="0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куколку </a:t>
            </a:r>
            <a:r>
              <a:rPr lang="ru-RU" sz="2000" dirty="0" err="1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Благополучницу</a:t>
            </a:r>
            <a:r>
              <a:rPr lang="ru-RU" sz="2000" dirty="0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Домовушкой</a:t>
            </a:r>
            <a:r>
              <a:rPr lang="ru-RU" sz="2000" dirty="0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потому что считалось, будто она знается и дружит с самим батюшкой Домовым</a:t>
            </a:r>
            <a:r>
              <a:rPr lang="ru-RU" sz="2000" dirty="0" smtClean="0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>
              <a:spcAft>
                <a:spcPts val="0"/>
              </a:spcAft>
            </a:pPr>
            <a:r>
              <a:rPr lang="ru-RU" sz="2000" dirty="0" smtClean="0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Эта </a:t>
            </a:r>
            <a:r>
              <a:rPr lang="ru-RU" sz="2000" dirty="0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кукла может изготавливаться для кого-то. Её могут получить в подарок друзья, родственники и  коллеги по работе.</a:t>
            </a:r>
            <a:endParaRPr lang="ru-RU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endParaRPr lang="ru-RU" sz="2000" dirty="0">
              <a:solidFill>
                <a:srgbClr val="111111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ru-RU" sz="2000" dirty="0" smtClean="0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Перед </a:t>
            </a:r>
            <a:r>
              <a:rPr lang="ru-RU" sz="2000" dirty="0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тем как приступать к изготовлению </a:t>
            </a:r>
            <a:r>
              <a:rPr lang="ru-RU" sz="2000" dirty="0" smtClean="0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куклы –оберега </a:t>
            </a:r>
            <a:r>
              <a:rPr lang="ru-RU" sz="2000" dirty="0" err="1" smtClean="0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Благополучницы</a:t>
            </a:r>
            <a:r>
              <a:rPr lang="ru-RU" sz="2000" dirty="0" smtClean="0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нужно учесть следующие правила, бытовавшие издревле среди славян:</a:t>
            </a:r>
            <a:endParaRPr lang="ru-RU" sz="20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799081" y="711200"/>
            <a:ext cx="4571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endParaRPr lang="ru-RU" sz="3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2117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ds04.infourok.ru/uploads/ex/1376/000fde6d-f966eaeb/img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2152073" y="160369"/>
            <a:ext cx="9809018" cy="81597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125"/>
              </a:spcBef>
              <a:spcAft>
                <a:spcPts val="1125"/>
              </a:spcAft>
            </a:pPr>
            <a:endParaRPr lang="ru-RU" sz="2000" b="1" dirty="0" smtClean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1125"/>
              </a:spcBef>
              <a:spcAft>
                <a:spcPts val="1125"/>
              </a:spcAft>
            </a:pPr>
            <a:r>
              <a:rPr lang="ru-RU" sz="20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 создание куколки-оберега обязательно нужно браться в хорошем </a:t>
            </a:r>
            <a:r>
              <a:rPr lang="ru-RU" sz="20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настроении.</a:t>
            </a:r>
            <a:endParaRPr lang="ru-RU" sz="2000" dirty="0">
              <a:solidFill>
                <a:srgbClr val="111111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1125"/>
              </a:spcBef>
              <a:spcAft>
                <a:spcPts val="1125"/>
              </a:spcAft>
            </a:pPr>
            <a:r>
              <a:rPr lang="ru-RU" sz="2000" dirty="0" smtClean="0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ru-RU" sz="2000" dirty="0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Делать следует все в один день.</a:t>
            </a:r>
            <a:endParaRPr lang="ru-RU" sz="20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spcAft>
                <a:spcPts val="0"/>
              </a:spcAft>
              <a:buFontTx/>
              <a:buChar char="-"/>
            </a:pPr>
            <a:r>
              <a:rPr lang="ru-RU" sz="2000" dirty="0" smtClean="0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Обязательно </a:t>
            </a:r>
            <a:r>
              <a:rPr lang="ru-RU" sz="2000" dirty="0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внутрь куклы укладывается монетка в 5 рублей (символ </a:t>
            </a:r>
            <a:r>
              <a:rPr lang="ru-RU" sz="2000" dirty="0" smtClean="0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прибыли, ранее </a:t>
            </a:r>
            <a:r>
              <a:rPr lang="ru-RU" sz="2000" dirty="0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 ходу для кукол были 5-копеечные монетки</a:t>
            </a:r>
            <a:r>
              <a:rPr lang="ru-RU" sz="2000" dirty="0" smtClean="0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),</a:t>
            </a:r>
            <a:r>
              <a:rPr lang="ru-RU" sz="2000" dirty="0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фасолину</a:t>
            </a:r>
            <a:r>
              <a:rPr lang="ru-RU" sz="2000" dirty="0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горошину </a:t>
            </a:r>
            <a:r>
              <a:rPr lang="ru-RU" sz="2000" dirty="0" smtClean="0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(крупа- символы </a:t>
            </a:r>
            <a:r>
              <a:rPr lang="ru-RU" sz="2000" dirty="0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достатка</a:t>
            </a:r>
            <a:r>
              <a:rPr lang="ru-RU" sz="2000" dirty="0" smtClean="0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и наполнитель (вата, синтепон).</a:t>
            </a:r>
          </a:p>
          <a:p>
            <a:pPr marL="285750" indent="-285750">
              <a:spcBef>
                <a:spcPts val="1125"/>
              </a:spcBef>
              <a:spcAft>
                <a:spcPts val="1125"/>
              </a:spcAft>
              <a:buFontTx/>
              <a:buChar char="-"/>
            </a:pPr>
            <a:r>
              <a:rPr lang="ru-RU" sz="2000" dirty="0" smtClean="0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Основу </a:t>
            </a:r>
            <a:r>
              <a:rPr lang="ru-RU" sz="2000" dirty="0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 одежду для куклы </a:t>
            </a:r>
            <a:r>
              <a:rPr lang="ru-RU" sz="2000" dirty="0" smtClean="0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делают </a:t>
            </a:r>
            <a:r>
              <a:rPr lang="ru-RU" sz="2000" dirty="0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только из натуральных тканей</a:t>
            </a:r>
            <a:r>
              <a:rPr lang="ru-RU" sz="2000" dirty="0" smtClean="0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spcBef>
                <a:spcPts val="1125"/>
              </a:spcBef>
              <a:spcAft>
                <a:spcPts val="1125"/>
              </a:spcAft>
            </a:pPr>
            <a:r>
              <a:rPr lang="ru-RU" sz="2000" dirty="0" smtClean="0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ru-RU" sz="2000" dirty="0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Нельзя  применять  ни ножницы, ни булавки, ни иглы в процессе обрядового </a:t>
            </a:r>
            <a:r>
              <a:rPr lang="ru-RU" sz="2000" dirty="0" smtClean="0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рукоделия, </a:t>
            </a:r>
            <a:r>
              <a:rPr lang="ru-RU" sz="2000" dirty="0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все сматывается в нужных местах красными </a:t>
            </a:r>
            <a:r>
              <a:rPr lang="ru-RU" sz="2000" dirty="0" smtClean="0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нитями. </a:t>
            </a:r>
            <a:r>
              <a:rPr lang="ru-RU" sz="2000" dirty="0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Если требуется  отрезать кусочек ткани, то его надо оторвать  руками. Все заготовки </a:t>
            </a:r>
            <a:r>
              <a:rPr lang="ru-RU" sz="2000" dirty="0" smtClean="0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лучше сделать  заранее.</a:t>
            </a:r>
          </a:p>
          <a:p>
            <a:pPr algn="just">
              <a:spcAft>
                <a:spcPts val="0"/>
              </a:spcAft>
            </a:pPr>
            <a:r>
              <a:rPr lang="ru-RU" sz="2000" dirty="0" smtClean="0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Кукла </a:t>
            </a:r>
            <a:r>
              <a:rPr lang="ru-RU" sz="2000" dirty="0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Благополучница изготавливается не очень большой – достаточно </a:t>
            </a:r>
            <a:r>
              <a:rPr lang="ru-RU" sz="2000" dirty="0" smtClean="0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сделать</a:t>
            </a:r>
          </a:p>
          <a:p>
            <a:pPr algn="just">
              <a:spcAft>
                <a:spcPts val="0"/>
              </a:spcAft>
            </a:pPr>
            <a:r>
              <a:rPr lang="ru-RU" sz="2000" dirty="0" smtClean="0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ее 8- 10 -сантиметровой в рост. Она </a:t>
            </a:r>
            <a:r>
              <a:rPr lang="ru-RU" sz="2000" dirty="0" smtClean="0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безлика. Считается</a:t>
            </a:r>
            <a:r>
              <a:rPr lang="ru-RU" sz="2000" dirty="0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что так она больше </a:t>
            </a:r>
            <a:r>
              <a:rPr lang="ru-RU" sz="2000" dirty="0" smtClean="0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будет</a:t>
            </a:r>
          </a:p>
          <a:p>
            <a:pPr algn="just">
              <a:spcAft>
                <a:spcPts val="0"/>
              </a:spcAft>
            </a:pPr>
            <a:r>
              <a:rPr lang="ru-RU" sz="2000" dirty="0" smtClean="0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служить защитой от злых     духов.</a:t>
            </a:r>
            <a:endParaRPr lang="ru-RU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ru-RU" sz="2000" dirty="0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ru-RU" sz="2000" dirty="0" smtClean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Я </a:t>
            </a:r>
            <a:r>
              <a:rPr lang="ru-RU" sz="20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приглашаю Вас, уважаемые коллеги, принять участие в мастер-классе по изготовлению куклы оберега «</a:t>
            </a:r>
            <a:r>
              <a:rPr lang="ru-RU" sz="2000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Благополучницы</a:t>
            </a:r>
            <a:r>
              <a:rPr lang="ru-RU" sz="20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».</a:t>
            </a:r>
          </a:p>
          <a:p>
            <a:pPr lvl="0" algn="just"/>
            <a:endParaRPr lang="ru-RU" sz="2000" dirty="0">
              <a:solidFill>
                <a:prstClr val="black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lnSpc>
                <a:spcPct val="107000"/>
              </a:lnSpc>
              <a:spcBef>
                <a:spcPts val="1125"/>
              </a:spcBef>
              <a:spcAft>
                <a:spcPts val="1125"/>
              </a:spcAft>
              <a:buFontTx/>
              <a:buChar char="-"/>
            </a:pPr>
            <a:endParaRPr lang="ru-RU" sz="1600" dirty="0">
              <a:solidFill>
                <a:srgbClr val="11111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lnSpc>
                <a:spcPct val="107000"/>
              </a:lnSpc>
              <a:spcBef>
                <a:spcPts val="1125"/>
              </a:spcBef>
              <a:spcAft>
                <a:spcPts val="1125"/>
              </a:spcAft>
              <a:buFontTx/>
              <a:buChar char="-"/>
            </a:pPr>
            <a:endParaRPr lang="ru-RU" sz="16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30411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ds04.infourok.ru/uploads/ex/1376/000fde6d-f966eaeb/img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290618" y="618836"/>
            <a:ext cx="8946133" cy="47961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22860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2000" b="1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22860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                    Ход работы:</a:t>
            </a:r>
            <a:endParaRPr lang="ru-RU" sz="2000" b="1" dirty="0">
              <a:solidFill>
                <a:srgbClr val="FF0000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22860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Материалы:</a:t>
            </a:r>
            <a:endParaRPr kumimoji="0" lang="ru-RU" sz="20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Calibri" panose="020F0502020204030204" pitchFamily="34" charset="0"/>
              <a:cs typeface="Times New Roman" pitchFamily="18" charset="0"/>
            </a:endParaRPr>
          </a:p>
          <a:p>
            <a:pPr marL="0" marR="0" lvl="0" indent="228600" algn="l" defTabSz="914400" rtl="0" eaLnBrk="1" fontAlgn="auto" latinLnBrk="0" hangingPunct="1">
              <a:lnSpc>
                <a:spcPct val="107000"/>
              </a:lnSpc>
              <a:spcBef>
                <a:spcPts val="1125"/>
              </a:spcBef>
              <a:spcAft>
                <a:spcPts val="1125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0" i="0" u="none" strike="noStrike" kern="1200" cap="none" spc="0" normalizeH="0" baseline="0" noProof="0" dirty="0">
                <a:ln>
                  <a:noFill/>
                </a:ln>
                <a:solidFill>
                  <a:srgbClr val="111111"/>
                </a:solidFill>
                <a:effectLst/>
                <a:uLnTx/>
                <a:uFillTx/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Квадрат светлой ткани для головы </a:t>
            </a: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111111"/>
                </a:solidFill>
                <a:effectLst/>
                <a:uLnTx/>
                <a:uFillTx/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12х12 см.</a:t>
            </a:r>
            <a:endParaRPr kumimoji="0" lang="ru-RU" sz="20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Times New Roman" panose="02020603050405020304" pitchFamily="18" charset="0"/>
              <a:cs typeface="Times New Roman" pitchFamily="18" charset="0"/>
            </a:endParaRPr>
          </a:p>
          <a:p>
            <a:pPr marL="0" marR="0" lvl="0" indent="228600" algn="l" defTabSz="914400" rtl="0" eaLnBrk="1" fontAlgn="auto" latinLnBrk="0" hangingPunct="1">
              <a:lnSpc>
                <a:spcPct val="107000"/>
              </a:lnSpc>
              <a:spcBef>
                <a:spcPts val="1125"/>
              </a:spcBef>
              <a:spcAft>
                <a:spcPts val="1125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111111"/>
                </a:solidFill>
                <a:effectLst/>
                <a:uLnTx/>
                <a:uFillTx/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Полоска </a:t>
            </a:r>
            <a:r>
              <a:rPr kumimoji="0" lang="ru-RU" sz="2000" b="0" i="0" u="none" strike="noStrike" kern="1200" cap="none" spc="0" normalizeH="0" baseline="0" noProof="0" dirty="0">
                <a:ln>
                  <a:noFill/>
                </a:ln>
                <a:solidFill>
                  <a:srgbClr val="111111"/>
                </a:solidFill>
                <a:effectLst/>
                <a:uLnTx/>
                <a:uFillTx/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такой же ткани для ручек </a:t>
            </a: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111111"/>
                </a:solidFill>
                <a:effectLst/>
                <a:uLnTx/>
                <a:uFillTx/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23х8см</a:t>
            </a:r>
            <a:r>
              <a:rPr kumimoji="0" lang="ru-RU" sz="2000" b="0" i="0" u="none" strike="noStrike" kern="1200" cap="none" spc="0" normalizeH="0" baseline="0" noProof="0" dirty="0">
                <a:ln>
                  <a:noFill/>
                </a:ln>
                <a:solidFill>
                  <a:srgbClr val="111111"/>
                </a:solidFill>
                <a:effectLst/>
                <a:uLnTx/>
                <a:uFillTx/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.</a:t>
            </a:r>
            <a:endParaRPr kumimoji="0" lang="ru-RU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Calibri" panose="020F0502020204030204" pitchFamily="34" charset="0"/>
              <a:cs typeface="Times New Roman" pitchFamily="18" charset="0"/>
            </a:endParaRPr>
          </a:p>
          <a:p>
            <a:pPr marL="0" marR="0" lvl="0" indent="228600" algn="l" defTabSz="914400" rtl="0" eaLnBrk="1" fontAlgn="auto" latinLnBrk="0" hangingPunct="1">
              <a:lnSpc>
                <a:spcPct val="107000"/>
              </a:lnSpc>
              <a:spcBef>
                <a:spcPts val="1125"/>
              </a:spcBef>
              <a:spcAft>
                <a:spcPts val="1125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0" i="0" u="none" strike="noStrike" kern="1200" cap="none" spc="0" normalizeH="0" baseline="0" noProof="0" dirty="0">
                <a:ln>
                  <a:noFill/>
                </a:ln>
                <a:solidFill>
                  <a:srgbClr val="111111"/>
                </a:solidFill>
                <a:effectLst/>
                <a:uLnTx/>
                <a:uFillTx/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Квадрат цветной ткани для туловища </a:t>
            </a: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111111"/>
                </a:solidFill>
                <a:effectLst/>
                <a:uLnTx/>
                <a:uFillTx/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17х17 </a:t>
            </a:r>
            <a:r>
              <a:rPr kumimoji="0" lang="ru-RU" sz="2000" b="0" i="0" u="none" strike="noStrike" kern="1200" cap="none" spc="0" normalizeH="0" baseline="0" noProof="0" dirty="0">
                <a:ln>
                  <a:noFill/>
                </a:ln>
                <a:solidFill>
                  <a:srgbClr val="111111"/>
                </a:solidFill>
                <a:effectLst/>
                <a:uLnTx/>
                <a:uFillTx/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см.</a:t>
            </a:r>
            <a:endParaRPr kumimoji="0" lang="ru-RU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Calibri" panose="020F0502020204030204" pitchFamily="34" charset="0"/>
              <a:cs typeface="Times New Roman" pitchFamily="18" charset="0"/>
            </a:endParaRPr>
          </a:p>
          <a:p>
            <a:pPr marL="0" marR="0" lvl="0" indent="228600" algn="l" defTabSz="914400" rtl="0" eaLnBrk="1" fontAlgn="auto" latinLnBrk="0" hangingPunct="1">
              <a:lnSpc>
                <a:spcPct val="107000"/>
              </a:lnSpc>
              <a:spcBef>
                <a:spcPts val="1125"/>
              </a:spcBef>
              <a:spcAft>
                <a:spcPts val="1125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0" i="0" u="none" strike="noStrike" kern="1200" cap="none" spc="0" normalizeH="0" baseline="0" noProof="0" dirty="0">
                <a:ln>
                  <a:noFill/>
                </a:ln>
                <a:solidFill>
                  <a:srgbClr val="111111"/>
                </a:solidFill>
                <a:effectLst/>
                <a:uLnTx/>
                <a:uFillTx/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Треугольник ткани для платочка, около </a:t>
            </a: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111111"/>
                </a:solidFill>
                <a:effectLst/>
                <a:uLnTx/>
                <a:uFillTx/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25 </a:t>
            </a:r>
            <a:r>
              <a:rPr kumimoji="0" lang="ru-RU" sz="2000" b="0" i="0" u="none" strike="noStrike" kern="1200" cap="none" spc="0" normalizeH="0" baseline="0" noProof="0" dirty="0">
                <a:ln>
                  <a:noFill/>
                </a:ln>
                <a:solidFill>
                  <a:srgbClr val="111111"/>
                </a:solidFill>
                <a:effectLst/>
                <a:uLnTx/>
                <a:uFillTx/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см по длинной стороне.</a:t>
            </a:r>
            <a:endParaRPr kumimoji="0" lang="ru-RU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Calibri" panose="020F0502020204030204" pitchFamily="34" charset="0"/>
              <a:cs typeface="Times New Roman" pitchFamily="18" charset="0"/>
            </a:endParaRPr>
          </a:p>
          <a:p>
            <a:pPr marL="0" marR="0" lvl="0" indent="228600" algn="l" defTabSz="914400" rtl="0" eaLnBrk="1" fontAlgn="auto" latinLnBrk="0" hangingPunct="1">
              <a:lnSpc>
                <a:spcPct val="107000"/>
              </a:lnSpc>
              <a:spcBef>
                <a:spcPts val="1125"/>
              </a:spcBef>
              <a:spcAft>
                <a:spcPts val="1125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0" i="0" u="none" strike="noStrike" kern="1200" cap="none" spc="0" normalizeH="0" baseline="0" noProof="0" dirty="0">
                <a:ln>
                  <a:noFill/>
                </a:ln>
                <a:solidFill>
                  <a:srgbClr val="111111"/>
                </a:solidFill>
                <a:effectLst/>
                <a:uLnTx/>
                <a:uFillTx/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Ленточки, тесьма, кружево – для фартука, повойника, пояска, </a:t>
            </a: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111111"/>
                </a:solidFill>
                <a:effectLst/>
                <a:uLnTx/>
                <a:uFillTx/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нитки,</a:t>
            </a:r>
            <a:r>
              <a:rPr kumimoji="0" lang="ru-RU" sz="2000" b="0" i="0" u="none" strike="noStrike" kern="1200" cap="none" spc="0" normalizeH="0" noProof="0" dirty="0" smtClean="0">
                <a:ln>
                  <a:noFill/>
                </a:ln>
                <a:solidFill>
                  <a:srgbClr val="111111"/>
                </a:solidFill>
                <a:effectLst/>
                <a:uLnTx/>
                <a:uFillTx/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 бусинки.</a:t>
            </a:r>
            <a:endParaRPr kumimoji="0" lang="ru-RU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Calibri" panose="020F0502020204030204" pitchFamily="34" charset="0"/>
              <a:cs typeface="Times New Roman" pitchFamily="18" charset="0"/>
            </a:endParaRPr>
          </a:p>
          <a:p>
            <a:pPr marL="0" marR="0" lvl="0" indent="22860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0" i="0" u="none" strike="noStrike" kern="1200" cap="none" spc="0" normalizeH="0" baseline="0" noProof="0" dirty="0">
                <a:ln>
                  <a:noFill/>
                </a:ln>
                <a:solidFill>
                  <a:srgbClr val="111111"/>
                </a:solidFill>
                <a:effectLst/>
                <a:uLnTx/>
                <a:uFillTx/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Наполнитель: синтепон или вата, </a:t>
            </a: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111111"/>
                </a:solidFill>
                <a:effectLst/>
                <a:uLnTx/>
                <a:uFillTx/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рис</a:t>
            </a:r>
            <a:r>
              <a:rPr kumimoji="0" lang="ru-RU" sz="2000" b="0" i="0" u="none" strike="noStrike" kern="1200" cap="none" spc="0" normalizeH="0" baseline="0" noProof="0" dirty="0">
                <a:ln>
                  <a:noFill/>
                </a:ln>
                <a:solidFill>
                  <a:srgbClr val="111111"/>
                </a:solidFill>
                <a:effectLst/>
                <a:uLnTx/>
                <a:uFillTx/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, гречка, фасоль, горох, монетка </a:t>
            </a:r>
            <a:endParaRPr kumimoji="0" lang="ru-RU" sz="2000" b="0" i="0" u="none" strike="noStrike" kern="1200" cap="none" spc="0" normalizeH="0" baseline="0" noProof="0" dirty="0" smtClean="0">
              <a:ln>
                <a:noFill/>
              </a:ln>
              <a:solidFill>
                <a:srgbClr val="111111"/>
              </a:solidFill>
              <a:effectLst/>
              <a:uLnTx/>
              <a:uFillTx/>
              <a:latin typeface="Times New Roman" pitchFamily="18" charset="0"/>
              <a:ea typeface="Times New Roman" panose="02020603050405020304" pitchFamily="18" charset="0"/>
              <a:cs typeface="Times New Roman" pitchFamily="18" charset="0"/>
            </a:endParaRPr>
          </a:p>
          <a:p>
            <a:pPr marL="0" marR="0" lvl="0" indent="22860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111111"/>
                </a:solidFill>
                <a:effectLst/>
                <a:uLnTx/>
                <a:uFillTx/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с </a:t>
            </a:r>
            <a:r>
              <a:rPr kumimoji="0" lang="ru-RU" sz="2000" b="0" i="0" u="none" strike="noStrike" kern="1200" cap="none" spc="0" normalizeH="0" baseline="0" noProof="0" dirty="0">
                <a:ln>
                  <a:noFill/>
                </a:ln>
                <a:solidFill>
                  <a:srgbClr val="111111"/>
                </a:solidFill>
                <a:effectLst/>
                <a:uLnTx/>
                <a:uFillTx/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цифрой 5</a:t>
            </a: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111111"/>
                </a:solidFill>
                <a:effectLst/>
                <a:uLnTx/>
                <a:uFillTx/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.</a:t>
            </a:r>
            <a:endParaRPr kumimoji="0" lang="ru-RU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Calibri" panose="020F0502020204030204" pitchFamily="34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84860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597</TotalTime>
  <Words>774</Words>
  <Application>Microsoft Office PowerPoint</Application>
  <PresentationFormat>Широкоэкранный</PresentationFormat>
  <Paragraphs>144</Paragraphs>
  <Slides>16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22" baseType="lpstr">
      <vt:lpstr>Arial</vt:lpstr>
      <vt:lpstr>Calibri</vt:lpstr>
      <vt:lpstr>Calibri Light</vt:lpstr>
      <vt:lpstr>Roboto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DELL</dc:creator>
  <cp:lastModifiedBy>DELL</cp:lastModifiedBy>
  <cp:revision>65</cp:revision>
  <dcterms:created xsi:type="dcterms:W3CDTF">2019-01-24T17:54:43Z</dcterms:created>
  <dcterms:modified xsi:type="dcterms:W3CDTF">2019-03-12T18:57:02Z</dcterms:modified>
</cp:coreProperties>
</file>