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4" r:id="rId3"/>
    <p:sldId id="260" r:id="rId4"/>
    <p:sldId id="282" r:id="rId5"/>
    <p:sldId id="291" r:id="rId6"/>
    <p:sldId id="293" r:id="rId7"/>
    <p:sldId id="275" r:id="rId8"/>
    <p:sldId id="278" r:id="rId9"/>
    <p:sldId id="283" r:id="rId10"/>
    <p:sldId id="303" r:id="rId11"/>
    <p:sldId id="288" r:id="rId12"/>
    <p:sldId id="304" r:id="rId13"/>
    <p:sldId id="290" r:id="rId14"/>
    <p:sldId id="301" r:id="rId15"/>
    <p:sldId id="284" r:id="rId16"/>
    <p:sldId id="28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6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60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58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7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4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64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4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79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3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11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F46C-89DD-41C8-B9BD-8A1489BF80F5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28E9-75D1-470E-88A7-1191CCEE0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1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49236" y="2848424"/>
            <a:ext cx="8636000" cy="4900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«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Изготовление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куколки-оберега</a:t>
            </a:r>
          </a:p>
          <a:p>
            <a:pPr indent="228600">
              <a:lnSpc>
                <a:spcPct val="107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«</a:t>
            </a:r>
            <a:r>
              <a:rPr lang="ru-RU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Благополучницы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indent="228600">
              <a:lnSpc>
                <a:spcPct val="107000"/>
              </a:lnSpc>
            </a:pP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r">
              <a:lnSpc>
                <a:spcPct val="107000"/>
              </a:lnSpc>
            </a:pPr>
            <a:endParaRPr lang="ru-RU" sz="2000" b="1" dirty="0" smtClean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r">
              <a:lnSpc>
                <a:spcPct val="107000"/>
              </a:lnSpc>
            </a:pPr>
            <a:endParaRPr lang="ru-RU" sz="20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r">
              <a:lnSpc>
                <a:spcPct val="107000"/>
              </a:lnSpc>
            </a:pPr>
            <a:r>
              <a:rPr lang="ru-RU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Воспитатель</a:t>
            </a: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b="1" dirty="0" err="1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Гостева</a:t>
            </a:r>
            <a:r>
              <a:rPr lang="ru-RU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Н.Н.</a:t>
            </a:r>
          </a:p>
          <a:p>
            <a:pPr indent="228600" algn="r">
              <a:lnSpc>
                <a:spcPct val="107000"/>
              </a:lnSpc>
            </a:pPr>
            <a:r>
              <a:rPr lang="ru-RU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Филиал </a:t>
            </a: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№3 «Звёздочка»</a:t>
            </a:r>
          </a:p>
          <a:p>
            <a:pPr indent="228600" algn="r">
              <a:lnSpc>
                <a:spcPct val="107000"/>
              </a:lnSpc>
            </a:pPr>
            <a:r>
              <a:rPr lang="ru-RU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РМБДОУ </a:t>
            </a: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«Знаменский детский сад «Ромашка»</a:t>
            </a:r>
          </a:p>
          <a:p>
            <a:pPr indent="228600" algn="r">
              <a:lnSpc>
                <a:spcPct val="107000"/>
              </a:lnSpc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pPr indent="228600" algn="r">
              <a:lnSpc>
                <a:spcPct val="107000"/>
              </a:lnSpc>
            </a:pPr>
            <a:endParaRPr lang="ru-RU" sz="20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r">
              <a:lnSpc>
                <a:spcPct val="107000"/>
              </a:lnSpc>
            </a:pPr>
            <a:endParaRPr lang="ru-RU" sz="20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r">
              <a:lnSpc>
                <a:spcPct val="107000"/>
              </a:lnSpc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endParaRPr lang="ru-RU" sz="28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</a:pPr>
            <a:r>
              <a:rPr lang="ru-RU" sz="2800" b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9236" y="148705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            Мастер – класс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16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49236" y="2848424"/>
            <a:ext cx="8636000" cy="2002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9054" y="1487054"/>
            <a:ext cx="4719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 descr="https://silaoberega.ru/wp-content/uploads/2018/09/formiruem-golovu-1024x93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26" y="881085"/>
            <a:ext cx="3214255" cy="24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silaoberega.ru/wp-content/uploads/2018/09/golova-1024x100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318" y="881085"/>
            <a:ext cx="3237577" cy="24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ÑÑÑÐºÐ¸ Ð´Ð»Ñ Ð±Ð»Ð°Ð³Ð¾Ð¿Ð¾Ð»ÑÑÐ½Ð¸ÑÑ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091" y="3601087"/>
            <a:ext cx="3121889" cy="2499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s://silaoberega.ru/wp-content/uploads/2018/09/primatyvaem-ruchki-1024x905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556" y="3601087"/>
            <a:ext cx="310134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s://silaoberega.ru/wp-content/uploads/2018/09/golova-1024x100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319" y="881085"/>
            <a:ext cx="3237577" cy="24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s://silaoberega.ru/wp-content/uploads/2018/09/golova-1024x100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318" y="881085"/>
            <a:ext cx="3237577" cy="2471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s://silaoberega.ru/wp-content/uploads/2018/09/formiruem-golovu-1024x93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25" y="881085"/>
            <a:ext cx="3214255" cy="2471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414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16" y="-201720"/>
            <a:ext cx="12192000" cy="714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50836" y="138545"/>
            <a:ext cx="8709891" cy="780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лоскутка белого цвета квадратной формы делаем голову. Складываем квадрат по  диагонали два раза,  определяем середину. На середину кладем наполнитель и формируем голову. Так как, кукла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обережная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все завязываем красной нитью тремя оборотами по часовой стрелке (от себя) и тремя узелками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Делаем руки. Для этого складываем несколько раз прямоугольник к середине, чтобы получилась полоска ткани, затем по  середине перевязываем узлом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3.Прикладываем руки к шее, и обматываем вокруг той же ниткой. Крепко завязываем</a:t>
            </a: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pPr lvl="0" indent="228600" algn="r">
              <a:lnSpc>
                <a:spcPct val="107000"/>
              </a:lnSpc>
              <a:defRPr/>
            </a:pPr>
            <a:endParaRPr lang="ru-RU" sz="20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0" y="3075057"/>
            <a:ext cx="3325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19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49236" y="2848424"/>
            <a:ext cx="8636000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9236" y="148705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 descr="https://silaoberega.ru/wp-content/uploads/2018/09/dvypolnyaem-sborku-1024x57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562" y="711200"/>
            <a:ext cx="3253856" cy="2484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silaoberega.ru/wp-content/uploads/2018/09/soedinyaem-telo-s-golovoj-1024x704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597" y="722861"/>
            <a:ext cx="2827020" cy="2461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silaoberega.ru/wp-content/uploads/2018/09/nadevaem-povojnik-1024x98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562" y="3504321"/>
            <a:ext cx="3253856" cy="2537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s://silaoberega.ru/wp-content/uploads/2018/09/primotat-fartuk-1024x843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688" y="3550129"/>
            <a:ext cx="2827020" cy="2416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s://silaoberega.ru/wp-content/uploads/2018/09/dvypolnyaem-sborku-1024x57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562" y="722861"/>
            <a:ext cx="3253856" cy="24845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4237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65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04655" y="960582"/>
            <a:ext cx="857134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2.Для юбки берем ткань круглой формы, на середину кладем  монетку с цифрой 5, наполнитель, крупу.</a:t>
            </a:r>
          </a:p>
          <a:p>
            <a:pPr lvl="0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3.Собираем по краю ткань юбки, вкладываем внутрь голову и крепко обматываем  красной нитью тремя оборотами от себя. Нитку завязываем, не обрываем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Повязываем фартучек. Для этого надо поднять руки на голову, приложить фартук к юбке лицевой стороной, большая часть ткани должна накрывать голову. Крепко завязать красной ниткой. Опустить фартучек и руки вниз.</a:t>
            </a:r>
          </a:p>
          <a:p>
            <a:pPr lvl="0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Нанизываем на нитку бусинки, завязываем вокруг шеи.</a:t>
            </a:r>
          </a:p>
          <a:p>
            <a:pPr lvl="0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Повязываем на голову  повойник (  тесьма, лента), затем повязываем платок –косынку.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49236" y="2848424"/>
            <a:ext cx="8636000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9236" y="148705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Рисунок 9" descr="https://silaoberega.ru/wp-content/uploads/2018/09/nadevaem-platok-1024x74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745" y="541597"/>
            <a:ext cx="5940425" cy="43154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937165" y="5375564"/>
            <a:ext cx="8100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Наша куколка Благополучница готова</a:t>
            </a:r>
            <a:r>
              <a:rPr lang="ru-RU" sz="200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нести добро и благополучие.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95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53673" y="406401"/>
            <a:ext cx="9679708" cy="362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>
              <a:solidFill>
                <a:prstClr val="black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lvl="0" indent="22860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kumimoji="0" lang="ru-RU" sz="2000" b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кукла Благополучница всегда была в активном состоянии и действовала, необходимо было с ней время от времени общаться, делать подношения в виде украшений, маленьких подарочков. </a:t>
            </a:r>
            <a:endParaRPr kumimoji="0" lang="ru-RU" sz="2000" b="0" u="none" strike="noStrike" kern="120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kumimoji="0" lang="ru-RU" sz="2000" b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хранили </a:t>
            </a:r>
            <a:r>
              <a:rPr kumimoji="0" lang="ru-RU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kumimoji="0" lang="ru-RU" sz="2000" b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открытом пространстве – ставили в «красный угол» или «святой угол», где стояли кумиры славянских божеств. Если такого специального места нет в доме, тогда просто выделяли почетное место и устанавливали куклу туда</a:t>
            </a:r>
            <a:r>
              <a:rPr kumimoji="0" lang="ru-RU" sz="2000" b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sz="20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31884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66109" y="406401"/>
            <a:ext cx="7278255" cy="3925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Спасибо!</a:t>
            </a:r>
          </a:p>
          <a:p>
            <a:pPr marL="0" marR="0" lvl="0" indent="22860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Удачи в вашем творчестве !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8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93257" y="856344"/>
            <a:ext cx="8891979" cy="3827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endParaRPr lang="ru-RU" sz="20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члены жюри,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коллеги!</a:t>
            </a:r>
          </a:p>
          <a:p>
            <a:pPr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Мой мастер – класс   посвящен прошлому славянских народов: их традициям, быту, истории. С тех времён прошло огромное количество лет, почти забытые старые времена остались в народной памяти в сказках, обрядах и песнях. И мы обязаны сохранить дошедшую до нас память о прошлом. Не зная прошлого не поймёшь настоящего и будущего. </a:t>
            </a:r>
            <a:endParaRPr lang="ru-RU" sz="20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r">
              <a:lnSpc>
                <a:spcPct val="107000"/>
              </a:lnSpc>
            </a:pPr>
            <a:endParaRPr lang="ru-RU" sz="20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r">
              <a:lnSpc>
                <a:spcPct val="107000"/>
              </a:lnSpc>
            </a:pPr>
            <a:r>
              <a:rPr lang="ru-RU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endParaRPr lang="ru-RU" sz="28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</a:pPr>
            <a:r>
              <a:rPr lang="ru-RU" sz="2800" b="1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9236" y="1487055"/>
            <a:ext cx="2429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   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81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6171" y="551543"/>
            <a:ext cx="9764155" cy="5717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28600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Вызвать 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интерес 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 педагогов к 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народным 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промыслам, поделиться  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опытом работы по изготовлению 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кукол-оберегов. </a:t>
            </a:r>
            <a:endParaRPr lang="ru-RU" sz="20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228600">
              <a:spcAft>
                <a:spcPts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Задачи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-Познакомить 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 традициями и технологией изготовления народных кукол-оберегов.</a:t>
            </a:r>
            <a:endParaRPr lang="ru-RU" sz="20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-Развивать 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 педагогов коммуникативные навыки, творческие способности, 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инициативность.</a:t>
            </a: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Формировать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педагога уважение к традициям русского народа, позитивное отношение к ним, желание сохранять их и донести до детей то, что они являются представителями народной культуры, воспитывать детей в национальных традициях,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патриотами.</a:t>
            </a:r>
            <a:endParaRPr lang="ru-RU" sz="20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-Способствовать </a:t>
            </a:r>
            <a:r>
              <a:rPr lang="ru-RU" sz="2000" dirty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стремлению педагогов к использованию в работе с детьми элементов народных промыслов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endParaRPr lang="ru-RU" sz="20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75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64000" y="935850"/>
            <a:ext cx="5430982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4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77382" y="231364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89019" y="544945"/>
            <a:ext cx="9504218" cy="6465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обрядов  на  Руси  множество  заветов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один  из  них - шитьё  кукол-оберегов.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750"/>
              </a:spcAft>
            </a:pPr>
            <a:r>
              <a:rPr lang="ru-RU" sz="20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значение: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традиций создавать разнообразные символические талисманы и обереги-куклы уходит глубоко в историю. Обычаи по изготовлению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кукол - оберегов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передавались из одного поколения в другое, сохраняя особенности и специфику техники.</a:t>
            </a:r>
          </a:p>
          <a:p>
            <a:pPr algn="just" fontAlgn="base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Симпатичных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тряпичных куколок язычники делали не просто так, чтобы развлечься, а по особому поводу. Таким поводом мог послужить праздник, болезнь или даже заветное желание.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Каждая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кукла имела свое собственное имя и уникальные особенности. Общим был только способ изготовления – мотание тканей без применения иголок-ножниц. Поэтому традиционную славянскую куклу еще называют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Мотанкой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    </a:t>
            </a:r>
          </a:p>
          <a:p>
            <a:pPr lvl="0"/>
            <a:r>
              <a:rPr lang="ru-RU" sz="2000" b="1" kern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000" b="1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Народная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кукла делает прошлое интереснее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понятнее.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Что-то привлекательное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таинственное,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конца не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раскрытое, кроется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кукле.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Традиционная тряпичная кукла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безлика,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считается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так она больше будет служить защитой от злых     духов.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spcAft>
                <a:spcPts val="75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интересно: из нескольких тряпочек, без рук, без ног, без обозначенного лица передавался характер куклы. </a:t>
            </a:r>
            <a:endParaRPr lang="ru-RU" sz="2000" b="1" kern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2475"/>
              </a:lnSpc>
              <a:spcAft>
                <a:spcPts val="750"/>
              </a:spcAft>
            </a:pP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7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49236" y="148705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9236" y="595087"/>
            <a:ext cx="9116291" cy="636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маленькую тряпичную куклу 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прикоснуться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удивительному, глубокому и мудрому миру народной культуры.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наших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руках оживут добрые куколки–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берегини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волшебные помощники, как та куколка, что помогала девочке в сказке «Василиса Прекрасная». Куклы, сделанные с душой и своими руками, станут вашими помощниками и оберегами 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подарком для ваших друзей и близких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Вот некоторые из них: (показ кукол)</a:t>
            </a:r>
          </a:p>
          <a:p>
            <a:pPr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Куклы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пеленашки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06000"/>
              </a:lnSpc>
              <a:spcAft>
                <a:spcPts val="1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Чтобы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защитить своих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потомков,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славяне изготавливали для детей куклы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Пеленашки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Такие обереги клались прямо в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колыбель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верой в то, что они отведут 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от малышей болезни и неприятности, забирая их себе.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06000"/>
              </a:lnSpc>
              <a:spcAft>
                <a:spcPts val="18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Десятиручница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06000"/>
              </a:lnSpc>
              <a:spcAft>
                <a:spcPts val="180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По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традициям Десятиручница дарилась молодым женщинам, вышедшим замуж. Десять рук у нее не случайно. Считалось, что подобный оберег поможет молодой хозяюшке все успевать: за детьми смотреть, готовить есть, убирать.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7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49236" y="2848424"/>
            <a:ext cx="8636000" cy="2199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72146" y="794327"/>
            <a:ext cx="8405090" cy="706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06000"/>
              </a:lnSpc>
              <a:spcAft>
                <a:spcPts val="1800"/>
              </a:spcAft>
            </a:pPr>
            <a:r>
              <a:rPr lang="ru-RU" sz="2000" b="1" kern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</a:t>
            </a:r>
            <a:r>
              <a:rPr lang="ru-RU" sz="2000" b="1" kern="1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Подорожница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Bef>
                <a:spcPts val="750"/>
              </a:spcBef>
              <a:spcAft>
                <a:spcPts val="225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Славяне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делали обереги не только с расчетом на защиту дома, но и пытались защитить родных, находящихся за его пределами. Так они изготавливали амулеты для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путешественников.</a:t>
            </a:r>
            <a:r>
              <a:rPr lang="ru-RU" sz="2000" b="1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Среди других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мотанок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куклу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Подорожницу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легко распознать по мешочку в руке.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маленькие куколки, хранившие в себе горсточку земли предков, травы и всякие мелочи, помогали путникам преодолевать сложный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путь. </a:t>
            </a:r>
          </a:p>
          <a:p>
            <a:pPr>
              <a:lnSpc>
                <a:spcPct val="106000"/>
              </a:lnSpc>
              <a:spcBef>
                <a:spcPts val="750"/>
              </a:spcBef>
              <a:spcAft>
                <a:spcPts val="2250"/>
              </a:spcAft>
            </a:pPr>
            <a:r>
              <a:rPr lang="ru-RU" sz="2000" b="1" kern="1800" dirty="0">
                <a:solidFill>
                  <a:srgbClr val="000000"/>
                </a:solidFill>
                <a:latin typeface="Roboto"/>
                <a:ea typeface="Times New Roman" panose="02020603050405020304" pitchFamily="18" charset="0"/>
              </a:rPr>
              <a:t> </a:t>
            </a:r>
            <a:r>
              <a:rPr lang="ru-RU" sz="2000" b="1" kern="1800" dirty="0" smtClean="0">
                <a:solidFill>
                  <a:srgbClr val="000000"/>
                </a:solidFill>
                <a:latin typeface="Roboto"/>
                <a:ea typeface="Times New Roman" panose="02020603050405020304" pitchFamily="18" charset="0"/>
              </a:rPr>
              <a:t>                                       </a:t>
            </a:r>
            <a:r>
              <a:rPr lang="ru-RU" sz="2000" b="1" kern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Успешница</a:t>
            </a:r>
            <a:endParaRPr lang="ru-RU" sz="2000" b="1" kern="1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06000"/>
              </a:lnSpc>
              <a:spcBef>
                <a:spcPts val="750"/>
              </a:spcBef>
              <a:spcAft>
                <a:spcPts val="225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Успешница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представляла собой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мотанку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 обязательным атрибутом –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сумкой и монеткой в ней.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Этот предмет символизировал успех в делах. Какие именно дела должны быть успешными – решал сам хозяин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куклы.</a:t>
            </a:r>
            <a:endParaRPr lang="ru-RU" sz="2000" b="1" kern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06000"/>
              </a:lnSpc>
              <a:spcAft>
                <a:spcPts val="1800"/>
              </a:spcAf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06000"/>
              </a:lnSpc>
              <a:spcAft>
                <a:spcPts val="1800"/>
              </a:spcAft>
            </a:pP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06000"/>
              </a:lnSpc>
              <a:spcAft>
                <a:spcPts val="1800"/>
              </a:spcAf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106000"/>
              </a:lnSpc>
              <a:spcAft>
                <a:spcPts val="1800"/>
              </a:spcAft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6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1382" y="526474"/>
            <a:ext cx="8543637" cy="481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800"/>
              </a:spcAft>
            </a:pPr>
            <a:r>
              <a:rPr lang="ru-RU" sz="2000" dirty="0" smtClean="0">
                <a:solidFill>
                  <a:srgbClr val="17171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17171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наши дни существует такое понятие, как «</a:t>
            </a:r>
            <a:r>
              <a:rPr lang="ru-RU" sz="2000" dirty="0" err="1">
                <a:solidFill>
                  <a:srgbClr val="17171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куклотерапия</a:t>
            </a:r>
            <a:r>
              <a:rPr lang="ru-RU" sz="2000" dirty="0">
                <a:solidFill>
                  <a:srgbClr val="17171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П</a:t>
            </a:r>
            <a:r>
              <a:rPr lang="ru-RU" sz="2000" dirty="0" smtClean="0">
                <a:solidFill>
                  <a:srgbClr val="17171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редставьте </a:t>
            </a:r>
            <a:r>
              <a:rPr lang="ru-RU" sz="2000" dirty="0">
                <a:solidFill>
                  <a:srgbClr val="17171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только, какую силу и энергию может давать народная кукла-оберег! В ней кроется мудрость предков, передаваемая веками. Так почему бы и нам не воспользоваться этой мудростью</a:t>
            </a:r>
            <a:r>
              <a:rPr lang="ru-RU" sz="2000" dirty="0" smtClean="0">
                <a:solidFill>
                  <a:srgbClr val="17171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Сегодня и мы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попробуем изготовить куклу –оберег «Благополучница».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Благополучницу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дарили друзьям и родственникам, чтобы привлечь в их дом достаток и процветание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 считалось, что она– охраняет семью и дом от разных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бедствий.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неё есть и второе имя – Хозяюшка. </a:t>
            </a:r>
            <a:endParaRPr lang="ru-RU" sz="2000" dirty="0" smtClean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Иногда называли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куколку </a:t>
            </a:r>
            <a:r>
              <a:rPr lang="ru-RU" sz="20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Благополучницу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Домовушкой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потому что считалось, будто она знается и дружит с самим батюшкой Домовым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кукла может изготавливаться для кого-то. Её могут получить в подарок друзья, родственники и  коллеги по работе.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 как приступать к изготовлению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куклы –оберега </a:t>
            </a:r>
            <a:r>
              <a:rPr lang="ru-RU" sz="2000" dirty="0" err="1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Благополучницы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нужно учесть следующие правила, бытовавшие издревле среди славян: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9081" y="711200"/>
            <a:ext cx="4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1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52073" y="160369"/>
            <a:ext cx="9809018" cy="8159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125"/>
              </a:spcBef>
              <a:spcAft>
                <a:spcPts val="1125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создание куколки-оберега обязательно нужно браться в хорошем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настроении.</a:t>
            </a:r>
            <a:endParaRPr lang="ru-RU" sz="2000" dirty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Делать следует все в один день.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внутрь куклы укладывается монетка в 5 рублей (символ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прибыли, ранее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ходу для кукол были 5-копеечные монетки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фасолину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горошину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(крупа- символы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достатка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наполнитель (вата, синтепон).</a:t>
            </a:r>
          </a:p>
          <a:p>
            <a:pPr marL="285750" indent="-285750">
              <a:spcBef>
                <a:spcPts val="1125"/>
              </a:spcBef>
              <a:spcAft>
                <a:spcPts val="1125"/>
              </a:spcAft>
              <a:buFontTx/>
              <a:buChar char="-"/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Основу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одежду для куклы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делают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из натуральных тканей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Нельзя  применять  ни ножницы, ни булавки, ни иглы в процессе обрядового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рукоделия,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сматывается в нужных местах красными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нитями.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требуется  отрезать кусочек ткани, то его надо оторвать  руками. Все заготовки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сделать  заранее.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Кукла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Благополучница изготавливается не очень большой – достаточно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сделать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ее 8- 10 -сантиметровой в рост. Она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безлика. Считается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так она больше </a:t>
            </a: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</a:t>
            </a: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служить защитой от злых     духов.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приглашаю Вас, уважаемые коллеги, принять участие в мастер-классе по изготовлению куклы оберега «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Благополучницы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FontTx/>
              <a:buChar char="-"/>
            </a:pPr>
            <a:endParaRPr lang="ru-RU" sz="1600" dirty="0">
              <a:solidFill>
                <a:srgbClr val="11111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FontTx/>
              <a:buChar char="-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4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1376/000fde6d-f966eaeb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90618" y="618836"/>
            <a:ext cx="8946133" cy="479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Ход работы: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Материалы: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Квадрат светлой ткани для головы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12х12 см.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Полоска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такой же ткани для ручек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23х8см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Квадрат цветной ткани для туловища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17х17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см.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Треугольник ткани для платочка, около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25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см по длинной стороне.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1125"/>
              </a:spcBef>
              <a:spcAft>
                <a:spcPts val="1125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Ленточки, тесьма, кружево – для фартука, повойника, пояска,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нитки,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бусинки.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Наполнитель: синтепон или вата,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рис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гречка, фасоль, горох, монетка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цифрой 5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8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774</Words>
  <Application>Microsoft Office PowerPoint</Application>
  <PresentationFormat>Широкоэкранный</PresentationFormat>
  <Paragraphs>144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65</cp:revision>
  <dcterms:created xsi:type="dcterms:W3CDTF">2019-01-24T17:54:43Z</dcterms:created>
  <dcterms:modified xsi:type="dcterms:W3CDTF">2019-03-12T18:57:02Z</dcterms:modified>
</cp:coreProperties>
</file>