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3"/>
  </p:notesMasterIdLst>
  <p:sldIdLst>
    <p:sldId id="289" r:id="rId2"/>
    <p:sldId id="258" r:id="rId3"/>
    <p:sldId id="256" r:id="rId4"/>
    <p:sldId id="259" r:id="rId5"/>
    <p:sldId id="261" r:id="rId6"/>
    <p:sldId id="260" r:id="rId7"/>
    <p:sldId id="265" r:id="rId8"/>
    <p:sldId id="262" r:id="rId9"/>
    <p:sldId id="263" r:id="rId10"/>
    <p:sldId id="267" r:id="rId11"/>
    <p:sldId id="268" r:id="rId12"/>
    <p:sldId id="269" r:id="rId13"/>
    <p:sldId id="270" r:id="rId14"/>
    <p:sldId id="272" r:id="rId15"/>
    <p:sldId id="274" r:id="rId16"/>
    <p:sldId id="271" r:id="rId17"/>
    <p:sldId id="273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4" r:id="rId27"/>
    <p:sldId id="285" r:id="rId28"/>
    <p:sldId id="287" r:id="rId29"/>
    <p:sldId id="283" r:id="rId30"/>
    <p:sldId id="288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66" d="100"/>
          <a:sy n="6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3B453-CD30-4007-A707-E63C11DFEB16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1B8307AF-C05F-4A3A-ACDF-9AE6EEBEEF4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Затрудняет работу легких, сердца, желудочно-кишечного тракта</a:t>
          </a:r>
          <a:endParaRPr lang="ru-RU" dirty="0">
            <a:solidFill>
              <a:srgbClr val="002060"/>
            </a:solidFill>
          </a:endParaRPr>
        </a:p>
      </dgm:t>
    </dgm:pt>
    <dgm:pt modelId="{134CB235-2A90-4E65-A7C1-0B1B8C8C6936}" type="parTrans" cxnId="{6BB3B6B2-11CB-49E0-9DF8-F67B7B36F408}">
      <dgm:prSet/>
      <dgm:spPr/>
      <dgm:t>
        <a:bodyPr/>
        <a:lstStyle/>
        <a:p>
          <a:endParaRPr lang="ru-RU"/>
        </a:p>
      </dgm:t>
    </dgm:pt>
    <dgm:pt modelId="{84490D60-37C8-436D-AA70-77F0F29DC3A8}" type="sibTrans" cxnId="{6BB3B6B2-11CB-49E0-9DF8-F67B7B36F408}">
      <dgm:prSet/>
      <dgm:spPr/>
      <dgm:t>
        <a:bodyPr/>
        <a:lstStyle/>
        <a:p>
          <a:endParaRPr lang="ru-RU"/>
        </a:p>
      </dgm:t>
    </dgm:pt>
    <dgm:pt modelId="{5239B642-C02A-41F8-BAC9-7359AAF705E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Уменьшается объем легких, снижается  обмен веществ</a:t>
          </a:r>
          <a:endParaRPr lang="ru-RU" dirty="0">
            <a:solidFill>
              <a:srgbClr val="002060"/>
            </a:solidFill>
          </a:endParaRPr>
        </a:p>
      </dgm:t>
    </dgm:pt>
    <dgm:pt modelId="{1898B956-D486-411F-87DD-882E3C9D9F3E}" type="parTrans" cxnId="{C5678FFF-9B0E-40B6-97EE-8F55D87BB911}">
      <dgm:prSet/>
      <dgm:spPr/>
      <dgm:t>
        <a:bodyPr/>
        <a:lstStyle/>
        <a:p>
          <a:endParaRPr lang="ru-RU"/>
        </a:p>
      </dgm:t>
    </dgm:pt>
    <dgm:pt modelId="{79BB4FC0-4E99-4361-A004-F2DE8FE7E310}" type="sibTrans" cxnId="{C5678FFF-9B0E-40B6-97EE-8F55D87BB911}">
      <dgm:prSet/>
      <dgm:spPr/>
      <dgm:t>
        <a:bodyPr/>
        <a:lstStyle/>
        <a:p>
          <a:endParaRPr lang="ru-RU"/>
        </a:p>
      </dgm:t>
    </dgm:pt>
    <dgm:pt modelId="{47D2219A-A183-4B9C-A125-3652584091F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Появляются головные боли, повышается утомляемость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16CA6-569A-4AC4-B5C7-5AA690925E14}" type="parTrans" cxnId="{9715FECD-64BC-4DC6-B47E-2E15ACBF54AF}">
      <dgm:prSet/>
      <dgm:spPr/>
      <dgm:t>
        <a:bodyPr/>
        <a:lstStyle/>
        <a:p>
          <a:endParaRPr lang="ru-RU"/>
        </a:p>
      </dgm:t>
    </dgm:pt>
    <dgm:pt modelId="{C175BA14-BD9B-4603-BE24-A392A7E329B2}" type="sibTrans" cxnId="{9715FECD-64BC-4DC6-B47E-2E15ACBF54AF}">
      <dgm:prSet/>
      <dgm:spPr/>
      <dgm:t>
        <a:bodyPr/>
        <a:lstStyle/>
        <a:p>
          <a:endParaRPr lang="ru-RU"/>
        </a:p>
      </dgm:t>
    </dgm:pt>
    <dgm:pt modelId="{C0582E81-42EA-42A5-9F67-04A84CAC981E}" type="pres">
      <dgm:prSet presAssocID="{B373B453-CD30-4007-A707-E63C11DFEB16}" presName="compositeShape" presStyleCnt="0">
        <dgm:presLayoutVars>
          <dgm:dir/>
          <dgm:resizeHandles/>
        </dgm:presLayoutVars>
      </dgm:prSet>
      <dgm:spPr/>
    </dgm:pt>
    <dgm:pt modelId="{70C0D5B5-4D04-452A-A0DD-70B1A9DD7E75}" type="pres">
      <dgm:prSet presAssocID="{B373B453-CD30-4007-A707-E63C11DFEB16}" presName="pyramid" presStyleLbl="node1" presStyleIdx="0" presStyleCnt="1" custScaleX="121364" custLinFactNeighborX="-1367" custLinFactNeighborY="-337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18900000" scaled="1"/>
          <a:tileRect/>
        </a:gradFill>
      </dgm:spPr>
    </dgm:pt>
    <dgm:pt modelId="{3A6B4615-52E7-46FD-997A-2A7349092892}" type="pres">
      <dgm:prSet presAssocID="{B373B453-CD30-4007-A707-E63C11DFEB16}" presName="theList" presStyleCnt="0"/>
      <dgm:spPr/>
    </dgm:pt>
    <dgm:pt modelId="{A54B86C8-B075-4109-90AF-EF017F60E8FF}" type="pres">
      <dgm:prSet presAssocID="{1B8307AF-C05F-4A3A-ACDF-9AE6EEBEEF4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BE782-2997-48F6-B511-867B9873E004}" type="pres">
      <dgm:prSet presAssocID="{1B8307AF-C05F-4A3A-ACDF-9AE6EEBEEF45}" presName="aSpace" presStyleCnt="0"/>
      <dgm:spPr/>
    </dgm:pt>
    <dgm:pt modelId="{A9A15E87-C7C9-407D-AD93-21B4E9CA73AF}" type="pres">
      <dgm:prSet presAssocID="{5239B642-C02A-41F8-BAC9-7359AAF705E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E376-940B-4040-B766-08470C5EE862}" type="pres">
      <dgm:prSet presAssocID="{5239B642-C02A-41F8-BAC9-7359AAF705ED}" presName="aSpace" presStyleCnt="0"/>
      <dgm:spPr/>
    </dgm:pt>
    <dgm:pt modelId="{70035E76-22D0-4ABD-B661-19977094C8FB}" type="pres">
      <dgm:prSet presAssocID="{47D2219A-A183-4B9C-A125-3652584091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A46FF-6D1C-4234-A8F4-A01AB394A934}" type="pres">
      <dgm:prSet presAssocID="{47D2219A-A183-4B9C-A125-3652584091F5}" presName="aSpace" presStyleCnt="0"/>
      <dgm:spPr/>
    </dgm:pt>
  </dgm:ptLst>
  <dgm:cxnLst>
    <dgm:cxn modelId="{6BB3B6B2-11CB-49E0-9DF8-F67B7B36F408}" srcId="{B373B453-CD30-4007-A707-E63C11DFEB16}" destId="{1B8307AF-C05F-4A3A-ACDF-9AE6EEBEEF45}" srcOrd="0" destOrd="0" parTransId="{134CB235-2A90-4E65-A7C1-0B1B8C8C6936}" sibTransId="{84490D60-37C8-436D-AA70-77F0F29DC3A8}"/>
    <dgm:cxn modelId="{EE8DBF6F-5FEF-49F2-A524-4E364E62F61F}" type="presOf" srcId="{5239B642-C02A-41F8-BAC9-7359AAF705ED}" destId="{A9A15E87-C7C9-407D-AD93-21B4E9CA73AF}" srcOrd="0" destOrd="0" presId="urn:microsoft.com/office/officeart/2005/8/layout/pyramid2"/>
    <dgm:cxn modelId="{C5678FFF-9B0E-40B6-97EE-8F55D87BB911}" srcId="{B373B453-CD30-4007-A707-E63C11DFEB16}" destId="{5239B642-C02A-41F8-BAC9-7359AAF705ED}" srcOrd="1" destOrd="0" parTransId="{1898B956-D486-411F-87DD-882E3C9D9F3E}" sibTransId="{79BB4FC0-4E99-4361-A004-F2DE8FE7E310}"/>
    <dgm:cxn modelId="{E27FAA79-4E61-4C11-BF07-212782B43203}" type="presOf" srcId="{1B8307AF-C05F-4A3A-ACDF-9AE6EEBEEF45}" destId="{A54B86C8-B075-4109-90AF-EF017F60E8FF}" srcOrd="0" destOrd="0" presId="urn:microsoft.com/office/officeart/2005/8/layout/pyramid2"/>
    <dgm:cxn modelId="{9715FECD-64BC-4DC6-B47E-2E15ACBF54AF}" srcId="{B373B453-CD30-4007-A707-E63C11DFEB16}" destId="{47D2219A-A183-4B9C-A125-3652584091F5}" srcOrd="2" destOrd="0" parTransId="{6C616CA6-569A-4AC4-B5C7-5AA690925E14}" sibTransId="{C175BA14-BD9B-4603-BE24-A392A7E329B2}"/>
    <dgm:cxn modelId="{A977BB78-55E5-4AFE-949E-4770C097D553}" type="presOf" srcId="{47D2219A-A183-4B9C-A125-3652584091F5}" destId="{70035E76-22D0-4ABD-B661-19977094C8FB}" srcOrd="0" destOrd="0" presId="urn:microsoft.com/office/officeart/2005/8/layout/pyramid2"/>
    <dgm:cxn modelId="{B79DCF4D-E936-4855-9B5C-BB618E044E22}" type="presOf" srcId="{B373B453-CD30-4007-A707-E63C11DFEB16}" destId="{C0582E81-42EA-42A5-9F67-04A84CAC981E}" srcOrd="0" destOrd="0" presId="urn:microsoft.com/office/officeart/2005/8/layout/pyramid2"/>
    <dgm:cxn modelId="{E7B0B37E-AEDE-4814-831E-EA2AFD852868}" type="presParOf" srcId="{C0582E81-42EA-42A5-9F67-04A84CAC981E}" destId="{70C0D5B5-4D04-452A-A0DD-70B1A9DD7E75}" srcOrd="0" destOrd="0" presId="urn:microsoft.com/office/officeart/2005/8/layout/pyramid2"/>
    <dgm:cxn modelId="{8176A99C-E6B3-4267-AA5C-14785AB47009}" type="presParOf" srcId="{C0582E81-42EA-42A5-9F67-04A84CAC981E}" destId="{3A6B4615-52E7-46FD-997A-2A7349092892}" srcOrd="1" destOrd="0" presId="urn:microsoft.com/office/officeart/2005/8/layout/pyramid2"/>
    <dgm:cxn modelId="{A0006259-839D-4D70-BE29-C7FFBA3C556B}" type="presParOf" srcId="{3A6B4615-52E7-46FD-997A-2A7349092892}" destId="{A54B86C8-B075-4109-90AF-EF017F60E8FF}" srcOrd="0" destOrd="0" presId="urn:microsoft.com/office/officeart/2005/8/layout/pyramid2"/>
    <dgm:cxn modelId="{A6234185-9782-4F42-9BF8-1975371C493F}" type="presParOf" srcId="{3A6B4615-52E7-46FD-997A-2A7349092892}" destId="{C4FBE782-2997-48F6-B511-867B9873E004}" srcOrd="1" destOrd="0" presId="urn:microsoft.com/office/officeart/2005/8/layout/pyramid2"/>
    <dgm:cxn modelId="{FF86F168-A257-4CB9-A24E-93329A34B837}" type="presParOf" srcId="{3A6B4615-52E7-46FD-997A-2A7349092892}" destId="{A9A15E87-C7C9-407D-AD93-21B4E9CA73AF}" srcOrd="2" destOrd="0" presId="urn:microsoft.com/office/officeart/2005/8/layout/pyramid2"/>
    <dgm:cxn modelId="{66BD2A9B-5D7F-4CFC-8386-C7F45058F251}" type="presParOf" srcId="{3A6B4615-52E7-46FD-997A-2A7349092892}" destId="{53E3E376-940B-4040-B766-08470C5EE862}" srcOrd="3" destOrd="0" presId="urn:microsoft.com/office/officeart/2005/8/layout/pyramid2"/>
    <dgm:cxn modelId="{3A01F6E0-20E8-4DAD-A5A4-8821A3CDABA6}" type="presParOf" srcId="{3A6B4615-52E7-46FD-997A-2A7349092892}" destId="{70035E76-22D0-4ABD-B661-19977094C8FB}" srcOrd="4" destOrd="0" presId="urn:microsoft.com/office/officeart/2005/8/layout/pyramid2"/>
    <dgm:cxn modelId="{0BD921E4-F6F7-4CE8-A991-39FE2BDFAA14}" type="presParOf" srcId="{3A6B4615-52E7-46FD-997A-2A7349092892}" destId="{4F7A46FF-6D1C-4234-A8F4-A01AB394A93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92A6-2545-4850-B584-71C6AE36489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28CA-65D0-455D-A66E-65811C257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9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28CA-65D0-455D-A66E-65811C25733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59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6AB27-E8D4-4E05-9F6F-A5022E12E6AA}" type="slidenum">
              <a:rPr lang="ru-RU" smtClean="0"/>
              <a:pPr eaLnBrk="1" hangingPunct="1"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4819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5F5F96-3072-4CC7-A53B-DD2204E5A318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67352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76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2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1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6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1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7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7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17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41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0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2018.konkurs-uios.ru/sites/default/files/uploads/docs/kaplieva_natalya_habarovskiy_kray.pdf" TargetMode="External"/><Relationship Id="rId2" Type="http://schemas.openxmlformats.org/officeDocument/2006/relationships/hyperlink" Target="http://greengu.ru/9-pravil-dlya-zdorovya-pozvonochnik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20688"/>
            <a:ext cx="8001056" cy="34512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биологии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осанки и плоскостопие»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429132"/>
            <a:ext cx="6858000" cy="165576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28 февраля 2021 года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Надолина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Прокопьевск МБОУ «Школа №1»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85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31"/>
    </mc:Choice>
    <mc:Fallback>
      <p:transition spd="slow" advTm="53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решение проблемы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  – привычное положение тела в покое или при движении.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костей?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меняется химический состав кости в течение жизни?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детском возрасте значительная  часть скелета представлена хрящевой тканью, а у взрослых костной?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ткань образует межпозвоночные диски, каким свойством обладает эта ткань?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160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"/>
    </mc:Choice>
    <mc:Fallback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Костная 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хрящевая ткань  у детей и подростков более гибкая и упругая,  но легче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поддается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искривлению.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 необходимо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и формировать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4980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750" y="256490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«..В Китае с незапамятных времен существовало искусство, которое следовало бы называть отливкой живого человека. Двухлетнего ребенка сажали в фарфоровую вазу причудливой формы, но без крышки и дна, чтобы голова и ноги проходили свободно. Дитя росло, таким образом в ширину, заполняя своим стиснутым телом и искривленными костями все полые места внутри сосуда. Это длилось несколько лет. По истечении времени жертва оказывалась изуродованной непоправимо. Убедившись, что эксперимент удался, вазу разбивали ».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733256"/>
            <a:ext cx="7408333" cy="55054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смеется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Гюго </a:t>
            </a:r>
          </a:p>
        </p:txBody>
      </p:sp>
    </p:spTree>
    <p:extLst>
      <p:ext uri="{BB962C8B-B14F-4D97-AF65-F5344CB8AC3E}">
        <p14:creationId xmlns:p14="http://schemas.microsoft.com/office/powerpoint/2010/main" xmlns="" val="52470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5"/>
    </mc:Choice>
    <mc:Fallback>
      <p:transition spd="slow" advTm="10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948405" cy="428133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группа.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группа.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группа. Менеджеры по продаже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портфелей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группа. Менеджеры по продаже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обуви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группа.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Психоаналитики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23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5"/>
    </mc:Choice>
    <mc:Fallback>
      <p:transition spd="slow" advTm="89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</a:t>
            </a:r>
            <a:endParaRPr lang="ru-RU" sz="80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12160" y="1628800"/>
            <a:ext cx="267464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 искривления позвоночника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03" y="1600200"/>
            <a:ext cx="5809053" cy="451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8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6">
        <p14:ferris dir="l"/>
      </p:transition>
    </mc:Choice>
    <mc:Fallback>
      <p:transition spd="slow" advTm="8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сутулость</a:t>
            </a:r>
            <a:endParaRPr lang="ru-RU" sz="66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Округлая  спина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725" y="1772816"/>
            <a:ext cx="407873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>
        <p14:ferris dir="l"/>
      </p:transition>
    </mc:Choice>
    <mc:Fallback>
      <p:transition spd="slow" advTm="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3779912" y="2890401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978"/>
          <a:stretch/>
        </p:blipFill>
        <p:spPr>
          <a:xfrm>
            <a:off x="644769" y="1698293"/>
            <a:ext cx="3844739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559" y="1689136"/>
            <a:ext cx="29290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Угловое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искривление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позвоночника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>
                <a:solidFill>
                  <a:srgbClr val="002060"/>
                </a:solidFill>
              </a:rPr>
              <a:t>горбатость)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5708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0" y="2772569"/>
            <a:ext cx="2857500" cy="2457450"/>
          </a:xfrm>
        </p:spPr>
      </p:pic>
      <p:sp>
        <p:nvSpPr>
          <p:cNvPr id="6" name="TextBox 5"/>
          <p:cNvSpPr txBox="1"/>
          <p:nvPr/>
        </p:nvSpPr>
        <p:spPr>
          <a:xfrm>
            <a:off x="395536" y="1603018"/>
            <a:ext cx="307167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изгиб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поясничном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тделе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739" y="1722229"/>
            <a:ext cx="4616261" cy="45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38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осанки учащихся класса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Общее количество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– 22 чел.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Сколиоз -  7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что составляет 32%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Сутулость  - 1 человек, что составляет 4,5%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9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позвоночника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9267" y="1690689"/>
            <a:ext cx="6305465" cy="472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678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6858000" cy="238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— это не всё, но всё без здоровья — ничто!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61631"/>
            <a:ext cx="6858000" cy="1655762"/>
          </a:xfrm>
        </p:spPr>
        <p:txBody>
          <a:bodyPr/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(автор: Сократ)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871" y="2706084"/>
            <a:ext cx="2861833" cy="36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6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7"/>
    </mc:Choice>
    <mc:Fallback>
      <p:transition spd="slow" advTm="87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межпозвоночного диска и грыжи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077" y="2616678"/>
            <a:ext cx="1873846" cy="27692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805049"/>
            <a:ext cx="5715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13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18"/>
    </mc:Choice>
    <mc:Fallback>
      <p:transition spd="slow" advTm="351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неправильной осанки</a:t>
            </a:r>
            <a:endParaRPr lang="ru-RU" sz="40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2015937"/>
              </p:ext>
            </p:extLst>
          </p:nvPr>
        </p:nvGraphicFramePr>
        <p:xfrm>
          <a:off x="457200" y="1600200"/>
          <a:ext cx="828821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7588" y="3429000"/>
            <a:ext cx="2705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осанка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707904" y="2996952"/>
            <a:ext cx="864096" cy="8640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79912" y="3933056"/>
            <a:ext cx="64807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07904" y="4005065"/>
            <a:ext cx="864096" cy="57606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057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20">
        <p14:ferris dir="l"/>
      </p:transition>
    </mc:Choice>
    <mc:Fallback>
      <p:transition spd="slow" advTm="80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школьному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портфелю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690689"/>
            <a:ext cx="7408333" cy="413732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ортопедической жесткой спинки, не позволяющей содержимому давить на спину ребенка.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спинки должен находиться поясничный бугор, валик, на который приходится основная нагрузка.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Лямки должны регулироваться по длине и не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растягиваться.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пустого портфеля не должна превышать 1 кг.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светоотражающих элементов.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88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3"/>
    </mc:Choice>
    <mc:Fallback>
      <p:transition spd="slow" advTm="89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 школьного портфеля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 – 4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масса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содержимого не должна превышать 300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- 400 г.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7-9тклассов - 500 г.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11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пустого портфеля – 1 кг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массе тела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50-60 кг, средняя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портфеля - 4, 5 кг, </a:t>
            </a:r>
          </a:p>
          <a:p>
            <a:pPr lvl="0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превышение норм массы портфеля отсутствует.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92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"/>
    </mc:Choice>
    <mc:Fallback>
      <p:transition spd="slow" advTm="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плоскостопия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59" y="1988840"/>
            <a:ext cx="7075081" cy="4042903"/>
          </a:xfrm>
        </p:spPr>
      </p:pic>
    </p:spTree>
    <p:extLst>
      <p:ext uri="{BB962C8B-B14F-4D97-AF65-F5344CB8AC3E}">
        <p14:creationId xmlns:p14="http://schemas.microsoft.com/office/powerpoint/2010/main" xmlns="" val="94919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38"/>
    </mc:Choice>
    <mc:Fallback>
      <p:transition spd="slow" advTm="613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плоскостопия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230" y="1825625"/>
            <a:ext cx="60555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79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57"/>
    </mc:Choice>
    <mc:Fallback>
      <p:transition spd="slow" advTm="185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плоскостопия</a:t>
            </a:r>
          </a:p>
        </p:txBody>
      </p:sp>
      <p:pic>
        <p:nvPicPr>
          <p:cNvPr id="16387" name="Содержимое 3" descr="01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353" y="1143000"/>
            <a:ext cx="4545293" cy="5454352"/>
          </a:xfrm>
        </p:spPr>
      </p:pic>
    </p:spTree>
    <p:extLst>
      <p:ext uri="{BB962C8B-B14F-4D97-AF65-F5344CB8AC3E}">
        <p14:creationId xmlns:p14="http://schemas.microsoft.com/office/powerpoint/2010/main" xmlns="" val="10284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83"/>
    </mc:Choice>
    <mc:Fallback>
      <p:transition spd="slow" advTm="878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>
            <a:normAutofit/>
          </a:bodyPr>
          <a:lstStyle/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носить слишком тесную обувь;</a:t>
            </a:r>
          </a:p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носить обувь на плоской подошве, оптимальная высота каблука 3-4 см.</a:t>
            </a:r>
          </a:p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деформации стопы можно пользоваться супинаторами;</a:t>
            </a:r>
          </a:p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общеразвивающие упражнения и упражнения для нижних конечностей;</a:t>
            </a:r>
          </a:p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ходить босиком;</a:t>
            </a:r>
          </a:p>
          <a:p>
            <a:pPr marL="0" indent="-273050" eaLnBrk="1" hangingPunct="1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носить кеды  более 2 часов в день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" y="1597343"/>
            <a:ext cx="1999601" cy="17596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37"/>
          <a:stretch/>
        </p:blipFill>
        <p:spPr bwMode="auto">
          <a:xfrm>
            <a:off x="214312" y="3643313"/>
            <a:ext cx="1954399" cy="2482850"/>
          </a:xfrm>
          <a:prstGeom prst="rect">
            <a:avLst/>
          </a:prstGeom>
          <a:noFill/>
          <a:ln w="6350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1394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631"/>
    </mc:Choice>
    <mc:Fallback>
      <p:transition spd="slow" advTm="9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5300" dirty="0"/>
              <a:t/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причины нарушения осанки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плоскостопия?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беречь осанку с раннего детства?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57621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"/>
    </mc:Choice>
    <mc:Fallback>
      <p:transition spd="slow" advTm="1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предложения 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здоровым, необходимо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…….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Сидеть…….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Носить……..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……..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Заниматься…….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9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4283967" cy="3269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-43930"/>
            <a:ext cx="4860032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87219"/>
            <a:ext cx="4860032" cy="3549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7219"/>
            <a:ext cx="4283967" cy="35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25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12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задание. «Плюсы и минусы высоких каблуков»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30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"/>
    </mc:Choice>
    <mc:Fallback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 Р.Д., Маш В.М. Биология. Человек 8 класс. – М.: Дрофа, 2016 год (Дата обращения 20.11.2018)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Янкелевич Е.И. Осанка и плоскостопие. Изд.: Государственное издательство медицинской литературы, 1956 год (Дата обращения 20.11.2018)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Ю.А.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всерьез. Профилактика нарушения осанки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плоскостопия. Изд.: Детство-Пресс, 2010 год (Дата обращения 20.11.2018)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позвоночника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http://greengu.ru/9-pravil-dlya-zdorovya-pozvonochnika/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плоскостопия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http://2018.konkurs-uios.ru/sites/default/files/uploads/docs/kaplieva_natalya_habarovskiy_kray.pdf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"/>
    </mc:Choice>
    <mc:Fallback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УРОКА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НАРУШЕНИЕ </a:t>
            </a:r>
            <a:r>
              <a:rPr lang="ru-RU" sz="4000" b="1" dirty="0">
                <a:solidFill>
                  <a:srgbClr val="002060"/>
                </a:solidFill>
              </a:rPr>
              <a:t>ОСАНКИ И ПЛОСКОСТОПИЕ </a:t>
            </a:r>
          </a:p>
        </p:txBody>
      </p:sp>
    </p:spTree>
    <p:extLst>
      <p:ext uri="{BB962C8B-B14F-4D97-AF65-F5344CB8AC3E}">
        <p14:creationId xmlns:p14="http://schemas.microsoft.com/office/powerpoint/2010/main" xmlns="" val="187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94"/>
    </mc:Choice>
    <mc:Fallback>
      <p:transition spd="slow" advTm="67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осевой отдел скелета?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изгибы имеет позвоночник?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строение имеет позвоночник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образом соединяются позвонки?</a:t>
            </a: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образуется между позвонками благодаря межпозвоночным дискам?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выполняют межпозвоночные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диски?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костная ткань обладает прочностью и упругостью?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15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"/>
    </mc:Choice>
    <mc:Fallback>
      <p:transition spd="slow" advTm="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962" y="545859"/>
            <a:ext cx="4185228" cy="5580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92696"/>
            <a:ext cx="4199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межпозвоночные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выдерживают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–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– 420 кг!!!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76" y="3454903"/>
            <a:ext cx="3566964" cy="26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001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 СТОПЫ 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ВЫДЕРЖИВАЮТ НАГРУЗКУ В 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РАЗА ПРЕВЫШАЮЩУЮ ВЕС ТЕЛА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94"/>
          <a:stretch/>
        </p:blipFill>
        <p:spPr>
          <a:xfrm>
            <a:off x="2627784" y="2018259"/>
            <a:ext cx="3960439" cy="4602376"/>
          </a:xfrm>
        </p:spPr>
      </p:pic>
    </p:spTree>
    <p:extLst>
      <p:ext uri="{BB962C8B-B14F-4D97-AF65-F5344CB8AC3E}">
        <p14:creationId xmlns:p14="http://schemas.microsoft.com/office/powerpoint/2010/main" xmlns="" val="40695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"/>
    </mc:Choice>
    <mc:Fallback>
      <p:transition spd="slow" advTm="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5300" dirty="0"/>
              <a:t/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причины нарушения осанки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плоскостопия?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беречь осанку с раннего детства?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506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"/>
    </mc:Choice>
    <mc:Fallback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нарушения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причины нарушения осанки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 последствиях нарушения осанки и плоскостопия на здоровье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 с методами самоконтроля и коррекции осанки, нарушения свода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стопы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"/>
    </mc:Choice>
    <mc:Fallback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1|1.3|0.8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689</Words>
  <Application>Microsoft Office PowerPoint</Application>
  <PresentationFormat>Экран (4:3)</PresentationFormat>
  <Paragraphs>141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к уроку биологии  в 8 классе  на тему  «Нарушение осанки и плоскостопие»</vt:lpstr>
      <vt:lpstr>«Здоровье — это не всё, но всё без здоровья — ничто! </vt:lpstr>
      <vt:lpstr>Слайд 3</vt:lpstr>
      <vt:lpstr>ТЕМА УРОКА</vt:lpstr>
      <vt:lpstr>ВСПОМНИТЕ</vt:lpstr>
      <vt:lpstr> </vt:lpstr>
      <vt:lpstr>КОСТИ СТОПЫ  ВЫДЕРЖИВАЮТ НАГРУЗКУ В  1,5 РАЗА ПРЕВЫШАЮЩУЮ ВЕС ТЕЛА </vt:lpstr>
      <vt:lpstr> Проблемный вопрос  </vt:lpstr>
      <vt:lpstr> Учебные задачи урока </vt:lpstr>
      <vt:lpstr>Совместное решение проблемы</vt:lpstr>
      <vt:lpstr>ВЫВОД </vt:lpstr>
      <vt:lpstr>«..В Китае с незапамятных времен существовало искусство, которое следовало бы называть отливкой живого человека. Двухлетнего ребенка сажали в фарфоровую вазу причудливой формы, но без крышки и дна, чтобы голова и ноги проходили свободно. Дитя росло, таким образом в ширину, заполняя своим стиснутым телом и искривленными костями все полые места внутри сосуда. Это длилось несколько лет. По истечении времени жертва оказывалась изуродованной непоправимо. Убедившись, что эксперимент удался, вазу разбивали ».  </vt:lpstr>
      <vt:lpstr>Работа в группах</vt:lpstr>
      <vt:lpstr>сколиоз</vt:lpstr>
      <vt:lpstr>сутулость</vt:lpstr>
      <vt:lpstr>КИФОЗ</vt:lpstr>
      <vt:lpstr>ЛОРДОЗ</vt:lpstr>
      <vt:lpstr>Нарушение осанки учащихся класса</vt:lpstr>
      <vt:lpstr>Участок позвоночника</vt:lpstr>
      <vt:lpstr>Разрушение межпозвоночного диска и грыжи</vt:lpstr>
      <vt:lpstr>Последствия неправильной осанки</vt:lpstr>
      <vt:lpstr>Санитарные требования к школьному портфелю </vt:lpstr>
      <vt:lpstr>Санитарные требования к массе школьного портфеля </vt:lpstr>
      <vt:lpstr>Выявление плоскостопия</vt:lpstr>
      <vt:lpstr>Пример плоскостопия</vt:lpstr>
      <vt:lpstr>Последствия плоскостопия</vt:lpstr>
      <vt:lpstr>Профилактика плоскостопия</vt:lpstr>
      <vt:lpstr> Проблемный вопрос  </vt:lpstr>
      <vt:lpstr>Рефлексия</vt:lpstr>
      <vt:lpstr>Домашнее задание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</cp:lastModifiedBy>
  <cp:revision>42</cp:revision>
  <dcterms:created xsi:type="dcterms:W3CDTF">2015-10-18T01:59:46Z</dcterms:created>
  <dcterms:modified xsi:type="dcterms:W3CDTF">2021-03-09T03:41:04Z</dcterms:modified>
</cp:coreProperties>
</file>