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5" r:id="rId17"/>
    <p:sldId id="276" r:id="rId18"/>
    <p:sldId id="277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6976732" cy="3073759"/>
          </a:xfrm>
        </p:spPr>
        <p:txBody>
          <a:bodyPr>
            <a:noAutofit/>
          </a:bodyPr>
          <a:lstStyle/>
          <a:p>
            <a:r>
              <a:rPr lang="ru-RU" sz="3200" dirty="0" smtClean="0"/>
              <a:t>Формирование коммуникативной компетенции через чтение </a:t>
            </a:r>
            <a:r>
              <a:rPr lang="ru-RU" sz="3200" smtClean="0"/>
              <a:t>в </a:t>
            </a:r>
            <a:r>
              <a:rPr lang="ru-RU" sz="3200" dirty="0" err="1"/>
              <a:t>р</a:t>
            </a:r>
            <a:r>
              <a:rPr lang="ru-RU" sz="3200" smtClean="0"/>
              <a:t>амках </a:t>
            </a:r>
            <a:r>
              <a:rPr lang="ru-RU" sz="3200" dirty="0" smtClean="0"/>
              <a:t>реализации ФГОС.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Преподаватель английского языка ГБПОУ ВО «Ковровский медицинский колледж </a:t>
            </a:r>
            <a:r>
              <a:rPr lang="ru-RU" sz="2400" dirty="0" err="1" smtClean="0">
                <a:solidFill>
                  <a:schemeClr val="tx1"/>
                </a:solidFill>
              </a:rPr>
              <a:t>им.Е.И.Смирнова</a:t>
            </a:r>
            <a:r>
              <a:rPr lang="ru-RU" sz="2400" dirty="0" smtClean="0">
                <a:solidFill>
                  <a:schemeClr val="tx1"/>
                </a:solidFill>
              </a:rPr>
              <a:t>» Солина Татьяна Васильевна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83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090411"/>
          </a:xfrm>
        </p:spPr>
        <p:txBody>
          <a:bodyPr>
            <a:normAutofit/>
          </a:bodyPr>
          <a:lstStyle/>
          <a:p>
            <a:r>
              <a:rPr lang="ru-RU" dirty="0"/>
              <a:t>«Чтение в кружок»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2125015"/>
            <a:ext cx="8596668" cy="3916348"/>
          </a:xfrm>
        </p:spPr>
        <p:txBody>
          <a:bodyPr>
            <a:normAutofit/>
          </a:bodyPr>
          <a:lstStyle/>
          <a:p>
            <a:pPr marL="365760" indent="-283464">
              <a:spcBef>
                <a:spcPts val="600"/>
              </a:spcBef>
              <a:buClr>
                <a:srgbClr val="3891A7"/>
              </a:buClr>
              <a:defRPr/>
            </a:pPr>
            <a:r>
              <a:rPr lang="ru-RU" sz="2800" dirty="0">
                <a:solidFill>
                  <a:prstClr val="black"/>
                </a:solidFill>
                <a:latin typeface="Corbel"/>
              </a:rPr>
              <a:t>Цель: проверка понимания читаемого вслух текста</a:t>
            </a:r>
          </a:p>
          <a:p>
            <a:pPr marL="365760" indent="-283464">
              <a:spcBef>
                <a:spcPts val="600"/>
              </a:spcBef>
              <a:buClr>
                <a:srgbClr val="3891A7"/>
              </a:buClr>
              <a:buFont typeface="Wingdings 2"/>
              <a:buChar char=""/>
              <a:defRPr/>
            </a:pPr>
            <a:r>
              <a:rPr lang="ru-RU" sz="2800" dirty="0">
                <a:solidFill>
                  <a:prstClr val="black"/>
                </a:solidFill>
                <a:latin typeface="Corbel"/>
              </a:rPr>
              <a:t>По очереди читаем текст </a:t>
            </a:r>
            <a:r>
              <a:rPr lang="ru-RU" sz="2800" dirty="0" smtClean="0">
                <a:solidFill>
                  <a:prstClr val="black"/>
                </a:solidFill>
                <a:latin typeface="Corbel"/>
              </a:rPr>
              <a:t>по предложениям или по абзацам</a:t>
            </a:r>
            <a:r>
              <a:rPr lang="ru-RU" sz="2800" dirty="0">
                <a:solidFill>
                  <a:prstClr val="black"/>
                </a:solidFill>
                <a:latin typeface="Corbel"/>
              </a:rPr>
              <a:t> </a:t>
            </a:r>
            <a:r>
              <a:rPr lang="ru-RU" sz="2800" dirty="0" smtClean="0">
                <a:solidFill>
                  <a:prstClr val="black"/>
                </a:solidFill>
                <a:latin typeface="Corbel"/>
              </a:rPr>
              <a:t>с переводом на родной язык.</a:t>
            </a:r>
            <a:endParaRPr lang="ru-RU" sz="2800" dirty="0">
              <a:solidFill>
                <a:prstClr val="black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991019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794197"/>
          </a:xfrm>
        </p:spPr>
        <p:txBody>
          <a:bodyPr>
            <a:normAutofit/>
          </a:bodyPr>
          <a:lstStyle/>
          <a:p>
            <a:r>
              <a:rPr lang="ru-RU" dirty="0"/>
              <a:t>«Чтение про себя с вопросами»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841679"/>
            <a:ext cx="8596668" cy="4199683"/>
          </a:xfrm>
        </p:spPr>
        <p:txBody>
          <a:bodyPr>
            <a:normAutofit/>
          </a:bodyPr>
          <a:lstStyle/>
          <a:p>
            <a:pPr marL="365760" indent="-283464">
              <a:spcBef>
                <a:spcPts val="600"/>
              </a:spcBef>
              <a:buClr>
                <a:srgbClr val="3891A7"/>
              </a:buClr>
              <a:defRPr/>
            </a:pPr>
            <a:r>
              <a:rPr lang="ru-RU" sz="2800" dirty="0">
                <a:solidFill>
                  <a:prstClr val="black"/>
                </a:solidFill>
                <a:latin typeface="Corbel"/>
              </a:rPr>
              <a:t>Цель: научить читать вдумчиво, задавая все более усложняющиеся вопросы.</a:t>
            </a:r>
          </a:p>
          <a:p>
            <a:pPr marL="365760" indent="-283464">
              <a:spcBef>
                <a:spcPts val="600"/>
              </a:spcBef>
              <a:buClr>
                <a:srgbClr val="3891A7"/>
              </a:buClr>
              <a:defRPr/>
            </a:pPr>
            <a:r>
              <a:rPr lang="ru-RU" sz="2800" dirty="0">
                <a:solidFill>
                  <a:prstClr val="black"/>
                </a:solidFill>
                <a:latin typeface="Corbel"/>
              </a:rPr>
              <a:t>Работа в парах.</a:t>
            </a:r>
          </a:p>
          <a:p>
            <a:pPr marL="365760" indent="-283464">
              <a:spcBef>
                <a:spcPts val="600"/>
              </a:spcBef>
              <a:buClr>
                <a:srgbClr val="3891A7"/>
              </a:buClr>
              <a:buFont typeface="Wingdings 2"/>
              <a:buChar char=""/>
              <a:defRPr/>
            </a:pPr>
            <a:r>
              <a:rPr lang="ru-RU" sz="2800" dirty="0">
                <a:solidFill>
                  <a:prstClr val="black"/>
                </a:solidFill>
                <a:latin typeface="Corbel"/>
              </a:rPr>
              <a:t>Прочитайте про себя первый абзац и задайте вопросы. Напарник отвечает.</a:t>
            </a:r>
          </a:p>
          <a:p>
            <a:pPr marL="365760" indent="-283464">
              <a:spcBef>
                <a:spcPts val="600"/>
              </a:spcBef>
              <a:buClr>
                <a:srgbClr val="3891A7"/>
              </a:buClr>
              <a:buFont typeface="Wingdings 2"/>
              <a:buChar char=""/>
              <a:defRPr/>
            </a:pPr>
            <a:r>
              <a:rPr lang="ru-RU" sz="2800" dirty="0">
                <a:solidFill>
                  <a:prstClr val="black"/>
                </a:solidFill>
                <a:latin typeface="Corbel"/>
              </a:rPr>
              <a:t>Прочитайте про  себя второй абзац. Поменяйтесь ролями</a:t>
            </a:r>
            <a:r>
              <a:rPr lang="ru-RU" sz="2800" dirty="0" smtClean="0">
                <a:solidFill>
                  <a:prstClr val="black"/>
                </a:solidFill>
                <a:latin typeface="Corbel"/>
              </a:rPr>
              <a:t>.</a:t>
            </a:r>
            <a:endParaRPr lang="ru-RU" sz="2800" dirty="0">
              <a:solidFill>
                <a:prstClr val="black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858587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845713"/>
          </a:xfrm>
        </p:spPr>
        <p:txBody>
          <a:bodyPr>
            <a:normAutofit/>
          </a:bodyPr>
          <a:lstStyle/>
          <a:p>
            <a:r>
              <a:rPr lang="ru-RU" dirty="0" err="1"/>
              <a:t>Инсерт</a:t>
            </a:r>
            <a:r>
              <a:rPr lang="en-US" dirty="0"/>
              <a:t> (INSERT)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455313"/>
            <a:ext cx="8596668" cy="4586050"/>
          </a:xfrm>
        </p:spPr>
        <p:txBody>
          <a:bodyPr>
            <a:normAutofit/>
          </a:bodyPr>
          <a:lstStyle/>
          <a:p>
            <a:pPr marL="274320" indent="-274320" algn="ctr">
              <a:lnSpc>
                <a:spcPct val="80000"/>
              </a:lnSpc>
              <a:spcBef>
                <a:spcPts val="600"/>
              </a:spcBef>
              <a:buClr>
                <a:srgbClr val="B13F9A"/>
              </a:buClr>
              <a:buSzPct val="73000"/>
              <a:defRPr/>
            </a:pPr>
            <a:r>
              <a:rPr lang="ru-RU" b="1" dirty="0">
                <a:solidFill>
                  <a:prstClr val="black"/>
                </a:solidFill>
              </a:rPr>
              <a:t>Этот приём работает на стадии осмысления          содержания</a:t>
            </a:r>
            <a:endParaRPr lang="en-US" b="1" dirty="0">
              <a:solidFill>
                <a:prstClr val="black"/>
              </a:solidFill>
            </a:endParaRPr>
          </a:p>
          <a:p>
            <a:pPr marL="274320" indent="-274320" algn="ctr">
              <a:lnSpc>
                <a:spcPct val="80000"/>
              </a:lnSpc>
              <a:spcBef>
                <a:spcPts val="600"/>
              </a:spcBef>
              <a:buClr>
                <a:srgbClr val="B13F9A"/>
              </a:buClr>
              <a:buSzPct val="73000"/>
              <a:defRPr/>
            </a:pPr>
            <a:r>
              <a:rPr lang="ru-RU" b="1" dirty="0">
                <a:solidFill>
                  <a:srgbClr val="FFFFFF"/>
                </a:solidFill>
                <a:latin typeface="Arial Black" pitchFamily="34" charset="0"/>
              </a:rPr>
              <a:t>          </a:t>
            </a:r>
            <a:r>
              <a:rPr lang="en-US" b="1" dirty="0">
                <a:solidFill>
                  <a:srgbClr val="002060"/>
                </a:solidFill>
                <a:latin typeface="Arial Black" pitchFamily="34" charset="0"/>
              </a:rPr>
              <a:t>I —interactive             </a:t>
            </a:r>
            <a:endParaRPr lang="ru-RU" b="1" dirty="0">
              <a:solidFill>
                <a:srgbClr val="002060"/>
              </a:solidFill>
              <a:latin typeface="Arial Black" pitchFamily="34" charset="0"/>
            </a:endParaRPr>
          </a:p>
          <a:p>
            <a:pPr marL="274320" indent="-274320" algn="ctr">
              <a:lnSpc>
                <a:spcPct val="80000"/>
              </a:lnSpc>
              <a:spcBef>
                <a:spcPts val="600"/>
              </a:spcBef>
              <a:buClr>
                <a:srgbClr val="B13F9A"/>
              </a:buClr>
              <a:buSzPct val="73000"/>
              <a:defRPr/>
            </a:pPr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   </a:t>
            </a:r>
            <a:r>
              <a:rPr lang="en-US" dirty="0">
                <a:solidFill>
                  <a:srgbClr val="002060"/>
                </a:solidFill>
                <a:latin typeface="Arial Black" pitchFamily="34" charset="0"/>
              </a:rPr>
              <a:t>N —noting</a:t>
            </a:r>
          </a:p>
          <a:p>
            <a:pPr marL="274320" indent="-274320" algn="ctr">
              <a:lnSpc>
                <a:spcPct val="80000"/>
              </a:lnSpc>
              <a:spcBef>
                <a:spcPts val="600"/>
              </a:spcBef>
              <a:buClr>
                <a:srgbClr val="B13F9A"/>
              </a:buClr>
              <a:buSzPct val="73000"/>
              <a:defRPr/>
            </a:pPr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    </a:t>
            </a:r>
            <a:r>
              <a:rPr lang="en-US" dirty="0">
                <a:solidFill>
                  <a:srgbClr val="002060"/>
                </a:solidFill>
                <a:latin typeface="Arial Black" pitchFamily="34" charset="0"/>
              </a:rPr>
              <a:t>S —</a:t>
            </a:r>
            <a:r>
              <a:rPr lang="en-US" b="1" dirty="0">
                <a:solidFill>
                  <a:srgbClr val="002060"/>
                </a:solidFill>
                <a:latin typeface="Arial Black" pitchFamily="34" charset="0"/>
              </a:rPr>
              <a:t>system</a:t>
            </a:r>
          </a:p>
          <a:p>
            <a:pPr marL="274320" indent="-274320" algn="ctr">
              <a:lnSpc>
                <a:spcPct val="80000"/>
              </a:lnSpc>
              <a:spcBef>
                <a:spcPts val="600"/>
              </a:spcBef>
              <a:buClr>
                <a:srgbClr val="B13F9A"/>
              </a:buClr>
              <a:buSzPct val="73000"/>
              <a:defRPr/>
            </a:pPr>
            <a:r>
              <a:rPr lang="ru-RU" b="1" dirty="0">
                <a:solidFill>
                  <a:srgbClr val="002060"/>
                </a:solidFill>
                <a:latin typeface="Arial Black" pitchFamily="34" charset="0"/>
              </a:rPr>
              <a:t>          </a:t>
            </a:r>
            <a:r>
              <a:rPr lang="en-US" b="1" dirty="0">
                <a:solidFill>
                  <a:srgbClr val="002060"/>
                </a:solidFill>
                <a:latin typeface="Arial Black" pitchFamily="34" charset="0"/>
              </a:rPr>
              <a:t>E —   effective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  <a:p>
            <a:pPr marL="274320" indent="-274320" algn="ctr">
              <a:lnSpc>
                <a:spcPct val="80000"/>
              </a:lnSpc>
              <a:spcBef>
                <a:spcPts val="600"/>
              </a:spcBef>
              <a:buClr>
                <a:srgbClr val="B13F9A"/>
              </a:buClr>
              <a:buSzPct val="73000"/>
              <a:defRPr/>
            </a:pPr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            </a:t>
            </a:r>
            <a:r>
              <a:rPr lang="en-US" dirty="0">
                <a:solidFill>
                  <a:srgbClr val="002060"/>
                </a:solidFill>
                <a:latin typeface="Arial Black" pitchFamily="34" charset="0"/>
              </a:rPr>
              <a:t>R —reading and</a:t>
            </a:r>
          </a:p>
          <a:p>
            <a:pPr marL="274320" indent="-274320" algn="ctr">
              <a:lnSpc>
                <a:spcPct val="80000"/>
              </a:lnSpc>
              <a:spcBef>
                <a:spcPts val="600"/>
              </a:spcBef>
              <a:buClr>
                <a:srgbClr val="B13F9A"/>
              </a:buClr>
              <a:buSzPct val="73000"/>
              <a:defRPr/>
            </a:pPr>
            <a:r>
              <a:rPr lang="en-US" dirty="0">
                <a:solidFill>
                  <a:srgbClr val="002060"/>
                </a:solidFill>
                <a:latin typeface="Arial Black" pitchFamily="34" charset="0"/>
              </a:rPr>
              <a:t>     </a:t>
            </a:r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Arial Black" pitchFamily="34" charset="0"/>
              </a:rPr>
              <a:t>T —thinking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buClr>
                <a:srgbClr val="B13F9A"/>
              </a:buClr>
              <a:buSzPct val="73000"/>
              <a:defRPr/>
            </a:pPr>
            <a:r>
              <a:rPr lang="ru-RU" dirty="0">
                <a:solidFill>
                  <a:prstClr val="black"/>
                </a:solidFill>
              </a:rPr>
              <a:t>   Это маркировка  текста значками по мере его чтения.</a:t>
            </a: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buClr>
                <a:srgbClr val="B13F9A"/>
              </a:buClr>
              <a:buSzPct val="73000"/>
              <a:buFont typeface="Wingdings 2"/>
              <a:buChar char=""/>
              <a:defRPr/>
            </a:pPr>
            <a:r>
              <a:rPr lang="ru-RU" b="1" dirty="0">
                <a:solidFill>
                  <a:srgbClr val="B13F9A"/>
                </a:solidFill>
              </a:rPr>
              <a:t>             « </a:t>
            </a:r>
            <a:r>
              <a:rPr lang="en-US" b="1" dirty="0">
                <a:solidFill>
                  <a:srgbClr val="B13F9A"/>
                </a:solidFill>
              </a:rPr>
              <a:t>V</a:t>
            </a:r>
            <a:r>
              <a:rPr lang="ru-RU" b="1" dirty="0">
                <a:solidFill>
                  <a:srgbClr val="B13F9A"/>
                </a:solidFill>
              </a:rPr>
              <a:t>»</a:t>
            </a:r>
            <a:r>
              <a:rPr lang="ru-RU" dirty="0">
                <a:solidFill>
                  <a:prstClr val="black"/>
                </a:solidFill>
              </a:rPr>
              <a:t> — уже знал</a:t>
            </a: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buClr>
                <a:srgbClr val="B13F9A"/>
              </a:buClr>
              <a:buSzPct val="73000"/>
              <a:buFont typeface="Wingdings 2"/>
              <a:buChar char=""/>
              <a:defRPr/>
            </a:pPr>
            <a:r>
              <a:rPr lang="ru-RU" b="1" dirty="0">
                <a:solidFill>
                  <a:srgbClr val="B13F9A"/>
                </a:solidFill>
              </a:rPr>
              <a:t>             «+»</a:t>
            </a:r>
            <a:r>
              <a:rPr lang="ru-RU" dirty="0">
                <a:solidFill>
                  <a:prstClr val="black"/>
                </a:solidFill>
              </a:rPr>
              <a:t> — новое</a:t>
            </a: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buClr>
                <a:srgbClr val="B13F9A"/>
              </a:buClr>
              <a:buSzPct val="73000"/>
              <a:buFont typeface="Wingdings 2"/>
              <a:buChar char=""/>
              <a:defRPr/>
            </a:pPr>
            <a:r>
              <a:rPr lang="ru-RU" b="1" dirty="0">
                <a:solidFill>
                  <a:srgbClr val="B13F9A"/>
                </a:solidFill>
              </a:rPr>
              <a:t>              «-»</a:t>
            </a:r>
            <a:r>
              <a:rPr lang="ru-RU" dirty="0">
                <a:solidFill>
                  <a:prstClr val="black"/>
                </a:solidFill>
              </a:rPr>
              <a:t>  — думал иначе</a:t>
            </a: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buClr>
                <a:srgbClr val="B13F9A"/>
              </a:buClr>
              <a:buSzPct val="73000"/>
              <a:buFont typeface="Wingdings 2"/>
              <a:buChar char=""/>
              <a:defRPr/>
            </a:pPr>
            <a:r>
              <a:rPr lang="ru-RU" dirty="0">
                <a:solidFill>
                  <a:prstClr val="black"/>
                </a:solidFill>
              </a:rPr>
              <a:t>              </a:t>
            </a:r>
            <a:r>
              <a:rPr lang="ru-RU" b="1" dirty="0">
                <a:solidFill>
                  <a:srgbClr val="B13F9A"/>
                </a:solidFill>
              </a:rPr>
              <a:t>«</a:t>
            </a:r>
            <a:r>
              <a:rPr lang="en-US" b="1" dirty="0">
                <a:solidFill>
                  <a:srgbClr val="B13F9A"/>
                </a:solidFill>
              </a:rPr>
              <a:t>?</a:t>
            </a:r>
            <a:r>
              <a:rPr lang="ru-RU" b="1" dirty="0">
                <a:solidFill>
                  <a:srgbClr val="B13F9A"/>
                </a:solidFill>
              </a:rPr>
              <a:t>»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— </a:t>
            </a:r>
            <a:r>
              <a:rPr lang="ru-RU" dirty="0">
                <a:solidFill>
                  <a:prstClr val="black"/>
                </a:solidFill>
              </a:rPr>
              <a:t>не понял, есть вопросы</a:t>
            </a: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buClr>
                <a:srgbClr val="B13F9A"/>
              </a:buClr>
              <a:buSzPct val="73000"/>
              <a:defRPr/>
            </a:pPr>
            <a:r>
              <a:rPr lang="ru-RU" b="1" dirty="0">
                <a:solidFill>
                  <a:prstClr val="black"/>
                </a:solidFill>
              </a:rPr>
              <a:t>     Во время чтения </a:t>
            </a:r>
            <a:r>
              <a:rPr lang="ru-RU" b="1" dirty="0" smtClean="0">
                <a:solidFill>
                  <a:prstClr val="black"/>
                </a:solidFill>
              </a:rPr>
              <a:t>обучающиеся </a:t>
            </a:r>
            <a:r>
              <a:rPr lang="ru-RU" b="1" dirty="0">
                <a:solidFill>
                  <a:prstClr val="black"/>
                </a:solidFill>
              </a:rPr>
              <a:t>делают на полях пометки; </a:t>
            </a: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buClr>
                <a:srgbClr val="B13F9A"/>
              </a:buClr>
              <a:buSzPct val="73000"/>
              <a:defRPr/>
            </a:pPr>
            <a:r>
              <a:rPr lang="ru-RU" b="1" dirty="0">
                <a:solidFill>
                  <a:prstClr val="black"/>
                </a:solidFill>
              </a:rPr>
              <a:t>     Заполняют таблицу, в которой значки являются заголовками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ru-RU" b="1" dirty="0">
                <a:solidFill>
                  <a:prstClr val="black"/>
                </a:solidFill>
              </a:rPr>
              <a:t>граф.    </a:t>
            </a: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buClr>
                <a:srgbClr val="B13F9A"/>
              </a:buClr>
              <a:buSzPct val="73000"/>
              <a:defRPr/>
            </a:pPr>
            <a:r>
              <a:rPr lang="ru-RU" b="1" dirty="0">
                <a:solidFill>
                  <a:prstClr val="black"/>
                </a:solidFill>
              </a:rPr>
              <a:t>     В таблицу </a:t>
            </a:r>
            <a:r>
              <a:rPr lang="ru-RU" b="1" dirty="0" err="1">
                <a:solidFill>
                  <a:prstClr val="black"/>
                </a:solidFill>
              </a:rPr>
              <a:t>тезисно</a:t>
            </a:r>
            <a:r>
              <a:rPr lang="ru-RU" b="1" dirty="0">
                <a:solidFill>
                  <a:prstClr val="black"/>
                </a:solidFill>
              </a:rPr>
              <a:t> заносятся сведения из текста</a:t>
            </a:r>
            <a:r>
              <a:rPr lang="ru-RU" b="1" dirty="0" smtClean="0">
                <a:solidFill>
                  <a:prstClr val="black"/>
                </a:solidFill>
              </a:rPr>
              <a:t>.</a:t>
            </a:r>
            <a:endParaRPr lang="ru-RU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567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6275" y="777026"/>
            <a:ext cx="8596668" cy="768439"/>
          </a:xfrm>
        </p:spPr>
        <p:txBody>
          <a:bodyPr>
            <a:normAutofit/>
          </a:bodyPr>
          <a:lstStyle/>
          <a:p>
            <a:r>
              <a:rPr lang="ru-RU" dirty="0"/>
              <a:t>«Чтение про себя с пометками»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545465"/>
            <a:ext cx="8596668" cy="4495897"/>
          </a:xfrm>
        </p:spPr>
        <p:txBody>
          <a:bodyPr>
            <a:normAutofit/>
          </a:bodyPr>
          <a:lstStyle/>
          <a:p>
            <a:pPr marL="365760" indent="-283464">
              <a:spcBef>
                <a:spcPts val="600"/>
              </a:spcBef>
              <a:buClr>
                <a:srgbClr val="3891A7"/>
              </a:buClr>
              <a:defRPr/>
            </a:pPr>
            <a:r>
              <a:rPr lang="ru-RU" sz="2400" dirty="0">
                <a:solidFill>
                  <a:prstClr val="black"/>
                </a:solidFill>
                <a:latin typeface="Corbel"/>
              </a:rPr>
              <a:t>Цель: мониторинг понимания читаемого текста и его критический анализ. Используется для работы со сложными научными текстами.</a:t>
            </a:r>
          </a:p>
          <a:p>
            <a:pPr marL="365760" indent="-283464">
              <a:spcBef>
                <a:spcPts val="600"/>
              </a:spcBef>
              <a:buClr>
                <a:srgbClr val="3891A7"/>
              </a:buClr>
              <a:defRPr/>
            </a:pPr>
            <a:r>
              <a:rPr lang="ru-RU" sz="2400" dirty="0">
                <a:solidFill>
                  <a:prstClr val="black"/>
                </a:solidFill>
                <a:latin typeface="Corbel"/>
              </a:rPr>
              <a:t>Читатель делает на полях заметки:</a:t>
            </a:r>
          </a:p>
          <a:p>
            <a:pPr marL="365760" indent="-283464">
              <a:spcBef>
                <a:spcPts val="600"/>
              </a:spcBef>
              <a:buClr>
                <a:srgbClr val="3891A7"/>
              </a:buClr>
              <a:defRPr/>
            </a:pPr>
            <a:r>
              <a:rPr lang="ru-RU" sz="2400" dirty="0">
                <a:solidFill>
                  <a:prstClr val="black"/>
                </a:solidFill>
                <a:latin typeface="Corbel"/>
              </a:rPr>
              <a:t>+ понял        - не понял          ? надо обсудить</a:t>
            </a:r>
          </a:p>
          <a:p>
            <a:pPr marL="365760" indent="-283464">
              <a:spcBef>
                <a:spcPts val="600"/>
              </a:spcBef>
              <a:buClr>
                <a:srgbClr val="3891A7"/>
              </a:buClr>
              <a:defRPr/>
            </a:pPr>
            <a:r>
              <a:rPr lang="ru-RU" sz="2400" dirty="0">
                <a:solidFill>
                  <a:prstClr val="black"/>
                </a:solidFill>
                <a:latin typeface="Corbel"/>
              </a:rPr>
              <a:t>+ согласен  - не согласен  !!  надо обсудить</a:t>
            </a:r>
          </a:p>
          <a:p>
            <a:pPr marL="365760" indent="-283464">
              <a:spcBef>
                <a:spcPts val="600"/>
              </a:spcBef>
              <a:buClr>
                <a:srgbClr val="3891A7"/>
              </a:buClr>
              <a:defRPr/>
            </a:pPr>
            <a:r>
              <a:rPr lang="ru-RU" sz="2400" dirty="0">
                <a:solidFill>
                  <a:prstClr val="black"/>
                </a:solidFill>
                <a:latin typeface="Corbel"/>
              </a:rPr>
              <a:t>+ соответствует тому, что знаю</a:t>
            </a:r>
          </a:p>
          <a:p>
            <a:pPr marL="365760" indent="-283464">
              <a:spcBef>
                <a:spcPts val="600"/>
              </a:spcBef>
              <a:buClr>
                <a:srgbClr val="3891A7"/>
              </a:buClr>
              <a:defRPr/>
            </a:pPr>
            <a:r>
              <a:rPr lang="ru-RU" sz="2400" dirty="0">
                <a:solidFill>
                  <a:prstClr val="black"/>
                </a:solidFill>
                <a:latin typeface="Corbel"/>
              </a:rPr>
              <a:t>-  противоречит тому, что я знаю</a:t>
            </a:r>
          </a:p>
          <a:p>
            <a:pPr marL="365760" indent="-283464">
              <a:spcBef>
                <a:spcPts val="600"/>
              </a:spcBef>
              <a:buClr>
                <a:srgbClr val="3891A7"/>
              </a:buClr>
              <a:defRPr/>
            </a:pPr>
            <a:r>
              <a:rPr lang="ru-RU" sz="2400" dirty="0">
                <a:solidFill>
                  <a:prstClr val="black"/>
                </a:solidFill>
                <a:latin typeface="Corbel"/>
              </a:rPr>
              <a:t>? не понятно, надо получить дополнительные сведения по этому вопросу</a:t>
            </a:r>
            <a:r>
              <a:rPr lang="ru-RU" sz="2400" dirty="0" smtClean="0">
                <a:solidFill>
                  <a:prstClr val="black"/>
                </a:solidFill>
                <a:latin typeface="Corbel"/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85998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884349"/>
          </a:xfrm>
        </p:spPr>
        <p:txBody>
          <a:bodyPr>
            <a:normAutofit/>
          </a:bodyPr>
          <a:lstStyle/>
          <a:p>
            <a:r>
              <a:rPr lang="en-US" dirty="0"/>
              <a:t>«5-W» — Method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828800"/>
            <a:ext cx="8596668" cy="4212562"/>
          </a:xfrm>
        </p:spPr>
        <p:txBody>
          <a:bodyPr>
            <a:normAutofit/>
          </a:bodyPr>
          <a:lstStyle/>
          <a:p>
            <a:pPr marL="274320" indent="-274320" algn="ctr">
              <a:spcBef>
                <a:spcPts val="600"/>
              </a:spcBef>
              <a:buClr>
                <a:srgbClr val="B13F9A"/>
              </a:buClr>
              <a:buSzPct val="73000"/>
              <a:buFont typeface="Wingdings 2"/>
              <a:buChar char=""/>
              <a:defRPr/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</a:rPr>
              <a:t>заполняется на стадии осмысления в процессе  работы с информацией</a:t>
            </a:r>
          </a:p>
          <a:p>
            <a:pPr marL="274320" indent="-274320" algn="ctr">
              <a:spcBef>
                <a:spcPts val="600"/>
              </a:spcBef>
              <a:buClr>
                <a:srgbClr val="B13F9A"/>
              </a:buClr>
              <a:buSzPct val="73000"/>
              <a:buFont typeface="Wingdings 2"/>
              <a:buChar char=""/>
              <a:defRPr/>
            </a:pPr>
            <a:endParaRPr lang="en-US" sz="2800" b="1" dirty="0">
              <a:solidFill>
                <a:srgbClr val="002060"/>
              </a:solidFill>
              <a:latin typeface="Comic Sans MS" pitchFamily="66" charset="0"/>
            </a:endParaRPr>
          </a:p>
          <a:p>
            <a:pPr fontAlgn="t"/>
            <a:r>
              <a:rPr lang="en-US" sz="2800" b="1" dirty="0" smtClean="0"/>
              <a:t>who</a:t>
            </a:r>
            <a:r>
              <a:rPr lang="ru-RU" sz="2800" b="1" dirty="0" smtClean="0"/>
              <a:t>      </a:t>
            </a:r>
            <a:r>
              <a:rPr lang="en-US" sz="2800" b="1" dirty="0" smtClean="0"/>
              <a:t>what</a:t>
            </a:r>
            <a:r>
              <a:rPr lang="ru-RU" sz="2800" dirty="0" smtClean="0"/>
              <a:t>      </a:t>
            </a:r>
            <a:r>
              <a:rPr lang="en-US" sz="2800" b="1" dirty="0" smtClean="0"/>
              <a:t>when</a:t>
            </a:r>
            <a:r>
              <a:rPr lang="ru-RU" sz="2800" dirty="0"/>
              <a:t> </a:t>
            </a:r>
            <a:r>
              <a:rPr lang="ru-RU" sz="2800" dirty="0" smtClean="0"/>
              <a:t>        </a:t>
            </a:r>
            <a:r>
              <a:rPr lang="en-US" sz="2800" b="1" dirty="0" smtClean="0"/>
              <a:t>where</a:t>
            </a:r>
            <a:r>
              <a:rPr lang="ru-RU" sz="2800" dirty="0"/>
              <a:t> </a:t>
            </a:r>
            <a:r>
              <a:rPr lang="ru-RU" sz="2800" dirty="0" smtClean="0"/>
              <a:t>          </a:t>
            </a:r>
            <a:r>
              <a:rPr lang="en-US" sz="2800" b="1" dirty="0" smtClean="0"/>
              <a:t>why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38344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038896"/>
          </a:xfrm>
        </p:spPr>
        <p:txBody>
          <a:bodyPr>
            <a:noAutofit/>
          </a:bodyPr>
          <a:lstStyle/>
          <a:p>
            <a:r>
              <a:rPr lang="ru-RU" dirty="0"/>
              <a:t>Стратегии </a:t>
            </a:r>
            <a:r>
              <a:rPr lang="ru-RU" dirty="0" err="1"/>
              <a:t>послетекстовой</a:t>
            </a:r>
            <a:r>
              <a:rPr lang="ru-RU" dirty="0"/>
              <a:t> деятельности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2099256"/>
            <a:ext cx="8596668" cy="3942106"/>
          </a:xfrm>
        </p:spPr>
        <p:txBody>
          <a:bodyPr>
            <a:normAutofit/>
          </a:bodyPr>
          <a:lstStyle/>
          <a:p>
            <a:pPr marL="82296">
              <a:spcBef>
                <a:spcPts val="600"/>
              </a:spcBef>
              <a:buClr>
                <a:srgbClr val="3891A7"/>
              </a:buClr>
              <a:defRPr/>
            </a:pPr>
            <a:endParaRPr lang="ru-RU" sz="3200" dirty="0">
              <a:solidFill>
                <a:prstClr val="black"/>
              </a:solidFill>
              <a:latin typeface="Corbel"/>
            </a:endParaRPr>
          </a:p>
          <a:p>
            <a:pPr marL="365760" indent="-283464">
              <a:spcBef>
                <a:spcPts val="600"/>
              </a:spcBef>
              <a:buClr>
                <a:srgbClr val="3891A7"/>
              </a:buClr>
              <a:buFont typeface="Wingdings 2"/>
              <a:buChar char=""/>
              <a:defRPr/>
            </a:pPr>
            <a:r>
              <a:rPr lang="ru-RU" sz="3200" dirty="0">
                <a:solidFill>
                  <a:prstClr val="black"/>
                </a:solidFill>
                <a:latin typeface="Corbel"/>
              </a:rPr>
              <a:t>«Тайм – аут»</a:t>
            </a:r>
          </a:p>
          <a:p>
            <a:pPr marL="365760" indent="-283464">
              <a:spcBef>
                <a:spcPts val="600"/>
              </a:spcBef>
              <a:buClr>
                <a:srgbClr val="3891A7"/>
              </a:buClr>
              <a:buFont typeface="Wingdings 2"/>
              <a:buChar char=""/>
              <a:defRPr/>
            </a:pPr>
            <a:r>
              <a:rPr lang="ru-RU" sz="3200" dirty="0">
                <a:solidFill>
                  <a:prstClr val="black"/>
                </a:solidFill>
                <a:latin typeface="Corbel"/>
              </a:rPr>
              <a:t>«Проверочный лист</a:t>
            </a:r>
            <a:r>
              <a:rPr lang="ru-RU" sz="3200" dirty="0" smtClean="0">
                <a:solidFill>
                  <a:prstClr val="black"/>
                </a:solidFill>
                <a:latin typeface="Corbel"/>
              </a:rPr>
              <a:t>»</a:t>
            </a:r>
            <a:endParaRPr lang="ru-RU" sz="3200" dirty="0">
              <a:solidFill>
                <a:prstClr val="black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988219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038896"/>
          </a:xfrm>
        </p:spPr>
        <p:txBody>
          <a:bodyPr>
            <a:normAutofit/>
          </a:bodyPr>
          <a:lstStyle/>
          <a:p>
            <a:r>
              <a:rPr lang="ru-RU" dirty="0"/>
              <a:t>Тайм - аут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970468"/>
            <a:ext cx="8596668" cy="4070894"/>
          </a:xfrm>
        </p:spPr>
        <p:txBody>
          <a:bodyPr>
            <a:normAutofit/>
          </a:bodyPr>
          <a:lstStyle/>
          <a:p>
            <a:pPr marL="365760" indent="-283464">
              <a:spcBef>
                <a:spcPts val="600"/>
              </a:spcBef>
              <a:buClr>
                <a:srgbClr val="3891A7"/>
              </a:buClr>
              <a:defRPr/>
            </a:pPr>
            <a:r>
              <a:rPr lang="ru-RU" sz="2400" dirty="0">
                <a:solidFill>
                  <a:prstClr val="black"/>
                </a:solidFill>
                <a:latin typeface="Corbel"/>
              </a:rPr>
              <a:t>Цель: самопроверка и оценка понимания текста путем обсуждения его в парах и группе</a:t>
            </a:r>
          </a:p>
          <a:p>
            <a:pPr marL="365760" indent="-283464">
              <a:spcBef>
                <a:spcPts val="600"/>
              </a:spcBef>
              <a:buClr>
                <a:srgbClr val="3891A7"/>
              </a:buClr>
              <a:buFont typeface="Wingdings 2"/>
              <a:buChar char=""/>
              <a:defRPr/>
            </a:pPr>
            <a:r>
              <a:rPr lang="ru-RU" sz="2400" dirty="0">
                <a:solidFill>
                  <a:prstClr val="black"/>
                </a:solidFill>
                <a:latin typeface="Corbel"/>
              </a:rPr>
              <a:t>Прочитайте самостоятельно про себя 1-й абзац. Дальше работайте в парах.</a:t>
            </a:r>
          </a:p>
          <a:p>
            <a:pPr marL="365760" indent="-283464">
              <a:spcBef>
                <a:spcPts val="600"/>
              </a:spcBef>
              <a:buClr>
                <a:srgbClr val="3891A7"/>
              </a:buClr>
              <a:buFont typeface="Wingdings 2"/>
              <a:buChar char=""/>
              <a:defRPr/>
            </a:pPr>
            <a:r>
              <a:rPr lang="ru-RU" sz="2400" dirty="0">
                <a:solidFill>
                  <a:prstClr val="black"/>
                </a:solidFill>
                <a:latin typeface="Corbel"/>
              </a:rPr>
              <a:t>Задайте друг другу вопросы уточняющего характера. Если у вас нет уверенности в правильности ответа, вынесите свои вопросы на обсуждение всей группы после завершения работы с текстом.</a:t>
            </a:r>
          </a:p>
          <a:p>
            <a:pPr marL="365760" indent="-283464">
              <a:spcBef>
                <a:spcPts val="600"/>
              </a:spcBef>
              <a:buClr>
                <a:srgbClr val="3891A7"/>
              </a:buClr>
              <a:buFont typeface="Wingdings 2"/>
              <a:buChar char=""/>
              <a:defRPr/>
            </a:pPr>
            <a:r>
              <a:rPr lang="ru-RU" sz="2400" dirty="0">
                <a:solidFill>
                  <a:prstClr val="black"/>
                </a:solidFill>
                <a:latin typeface="Corbel"/>
              </a:rPr>
              <a:t>Проделайте ту же работу со всеми </a:t>
            </a:r>
            <a:r>
              <a:rPr lang="ru-RU" sz="2400" dirty="0" smtClean="0">
                <a:solidFill>
                  <a:prstClr val="black"/>
                </a:solidFill>
                <a:latin typeface="Corbel"/>
              </a:rPr>
              <a:t>абзацами</a:t>
            </a:r>
            <a:r>
              <a:rPr lang="en-US" sz="2400" dirty="0" smtClean="0">
                <a:solidFill>
                  <a:prstClr val="black"/>
                </a:solidFill>
                <a:latin typeface="Corbel"/>
              </a:rPr>
              <a:t>.</a:t>
            </a:r>
            <a:endParaRPr lang="ru-RU" sz="2400" dirty="0">
              <a:solidFill>
                <a:prstClr val="black"/>
              </a:solidFill>
              <a:latin typeface="Corbel"/>
            </a:endParaRPr>
          </a:p>
          <a:p>
            <a:pPr marL="365760" indent="-283464">
              <a:spcBef>
                <a:spcPts val="600"/>
              </a:spcBef>
              <a:buClr>
                <a:srgbClr val="3891A7"/>
              </a:buClr>
              <a:buFont typeface="Wingdings 2"/>
              <a:buChar char=""/>
              <a:defRPr/>
            </a:pPr>
            <a:r>
              <a:rPr lang="ru-RU" sz="2400" dirty="0">
                <a:solidFill>
                  <a:prstClr val="black"/>
                </a:solidFill>
                <a:latin typeface="Corbel"/>
              </a:rPr>
              <a:t>Суммируйте то новое, что вы узнали из </a:t>
            </a:r>
            <a:r>
              <a:rPr lang="ru-RU" sz="2400" dirty="0" smtClean="0">
                <a:solidFill>
                  <a:prstClr val="black"/>
                </a:solidFill>
                <a:latin typeface="Corbel"/>
              </a:rPr>
              <a:t>текста</a:t>
            </a:r>
            <a:r>
              <a:rPr lang="en-US" sz="2400" dirty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18890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257837"/>
          </a:xfrm>
        </p:spPr>
        <p:txBody>
          <a:bodyPr>
            <a:noAutofit/>
          </a:bodyPr>
          <a:lstStyle/>
          <a:p>
            <a:r>
              <a:rPr lang="ru-RU" dirty="0"/>
              <a:t>Проверочный лист «Краткий пересказ»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2331076"/>
            <a:ext cx="8596668" cy="3710286"/>
          </a:xfrm>
        </p:spPr>
        <p:txBody>
          <a:bodyPr>
            <a:normAutofit/>
          </a:bodyPr>
          <a:lstStyle/>
          <a:p>
            <a:pPr marL="365760" indent="-283464">
              <a:spcBef>
                <a:spcPts val="600"/>
              </a:spcBef>
              <a:buClr>
                <a:srgbClr val="3891A7"/>
              </a:buClr>
              <a:buFont typeface="Wingdings 2"/>
              <a:buChar char=""/>
              <a:defRPr/>
            </a:pPr>
            <a:r>
              <a:rPr lang="ru-RU" sz="2400" dirty="0">
                <a:solidFill>
                  <a:prstClr val="black"/>
                </a:solidFill>
                <a:latin typeface="Corbel"/>
              </a:rPr>
              <a:t>Названа основная мысль текста (Да/Нет)</a:t>
            </a:r>
          </a:p>
          <a:p>
            <a:pPr marL="365760" indent="-283464">
              <a:spcBef>
                <a:spcPts val="600"/>
              </a:spcBef>
              <a:buClr>
                <a:srgbClr val="3891A7"/>
              </a:buClr>
              <a:buFont typeface="Wingdings 2"/>
              <a:buChar char=""/>
              <a:defRPr/>
            </a:pPr>
            <a:r>
              <a:rPr lang="ru-RU" sz="2400" dirty="0">
                <a:solidFill>
                  <a:prstClr val="black"/>
                </a:solidFill>
                <a:latin typeface="Corbel"/>
              </a:rPr>
              <a:t>Названы основные мысли текста и основные детали (Да/Нет)</a:t>
            </a:r>
          </a:p>
          <a:p>
            <a:pPr marL="365760" indent="-283464">
              <a:spcBef>
                <a:spcPts val="600"/>
              </a:spcBef>
              <a:buClr>
                <a:srgbClr val="3891A7"/>
              </a:buClr>
              <a:buFont typeface="Wingdings 2"/>
              <a:buChar char=""/>
              <a:defRPr/>
            </a:pPr>
            <a:r>
              <a:rPr lang="ru-RU" sz="2400" dirty="0">
                <a:solidFill>
                  <a:prstClr val="black"/>
                </a:solidFill>
                <a:latin typeface="Corbel"/>
              </a:rPr>
              <a:t>Присутствует логико-смысловая структура текста (Да/Нет)</a:t>
            </a:r>
          </a:p>
          <a:p>
            <a:pPr marL="365760" indent="-283464">
              <a:spcBef>
                <a:spcPts val="600"/>
              </a:spcBef>
              <a:buClr>
                <a:srgbClr val="3891A7"/>
              </a:buClr>
              <a:buFont typeface="Wingdings 2"/>
              <a:buChar char=""/>
              <a:defRPr/>
            </a:pPr>
            <a:r>
              <a:rPr lang="ru-RU" sz="2400" dirty="0">
                <a:solidFill>
                  <a:prstClr val="black"/>
                </a:solidFill>
                <a:latin typeface="Corbel"/>
              </a:rPr>
              <a:t>Имеются необходимые средства связи, объединяющие главные мысли текста (Да/Нет)</a:t>
            </a:r>
          </a:p>
          <a:p>
            <a:pPr marL="365760" indent="-283464">
              <a:spcBef>
                <a:spcPts val="600"/>
              </a:spcBef>
              <a:buClr>
                <a:srgbClr val="3891A7"/>
              </a:buClr>
              <a:buFont typeface="Wingdings 2"/>
              <a:buChar char=""/>
              <a:defRPr/>
            </a:pPr>
            <a:r>
              <a:rPr lang="ru-RU" sz="2400" dirty="0">
                <a:solidFill>
                  <a:prstClr val="black"/>
                </a:solidFill>
                <a:latin typeface="Corbel"/>
              </a:rPr>
              <a:t>Содержание изложено собственными словами при сохранении лексических единиц авторского текста (Да/Нет</a:t>
            </a:r>
            <a:r>
              <a:rPr lang="ru-RU" sz="2400" dirty="0" smtClean="0">
                <a:solidFill>
                  <a:prstClr val="black"/>
                </a:solidFill>
                <a:latin typeface="Corbel"/>
              </a:rPr>
              <a:t>)</a:t>
            </a:r>
            <a:endParaRPr lang="ru-RU" sz="2400" dirty="0">
              <a:solidFill>
                <a:prstClr val="black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400182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116169"/>
          </a:xfrm>
        </p:spPr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558345"/>
            <a:ext cx="8596668" cy="4483018"/>
          </a:xfrm>
        </p:spPr>
        <p:txBody>
          <a:bodyPr>
            <a:normAutofit/>
          </a:bodyPr>
          <a:lstStyle/>
          <a:p>
            <a:r>
              <a:rPr lang="ru-RU" sz="4000" dirty="0"/>
              <a:t>И</a:t>
            </a:r>
            <a:r>
              <a:rPr lang="ru-RU" sz="4000" dirty="0" smtClean="0"/>
              <a:t>спользование текстов </a:t>
            </a:r>
            <a:r>
              <a:rPr lang="ru-RU" sz="4000" dirty="0"/>
              <a:t>как компонента учебного процесса, способствует формированию иноязычной коммуникативной компетенции </a:t>
            </a:r>
            <a:r>
              <a:rPr lang="ru-RU" sz="4000" dirty="0" smtClean="0"/>
              <a:t>обучающихся.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515892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С</a:t>
            </a:r>
            <a:r>
              <a:rPr lang="ru-RU" sz="3200" dirty="0" smtClean="0"/>
              <a:t>овременная </a:t>
            </a:r>
            <a:r>
              <a:rPr lang="ru-RU" sz="3200" dirty="0"/>
              <a:t>цель обучения иностранному языку - формирование иноязычной коммуникативной компетенции (ИКК), включающей языковую, речевую, социокультурную, компенсаторную и </a:t>
            </a:r>
            <a:r>
              <a:rPr lang="ru-RU" sz="3200" dirty="0" err="1"/>
              <a:t>учебно</a:t>
            </a:r>
            <a:r>
              <a:rPr lang="ru-RU" sz="3200" dirty="0"/>
              <a:t> </a:t>
            </a:r>
            <a:r>
              <a:rPr lang="ru-RU" sz="3200" dirty="0" smtClean="0"/>
              <a:t>– познавательную.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196" y="4303381"/>
            <a:ext cx="5499279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008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3704823"/>
          </a:xfrm>
        </p:spPr>
        <p:txBody>
          <a:bodyPr>
            <a:noAutofit/>
          </a:bodyPr>
          <a:lstStyle/>
          <a:p>
            <a:r>
              <a:rPr lang="ru-RU" dirty="0"/>
              <a:t>О</a:t>
            </a:r>
            <a:r>
              <a:rPr lang="ru-RU" dirty="0" smtClean="0"/>
              <a:t>дно </a:t>
            </a:r>
            <a:r>
              <a:rPr lang="ru-RU" dirty="0"/>
              <a:t>из главных условий успешности обучения — создание максимально аутентичной языковой среды на занятии при методически эффективной организации учебного </a:t>
            </a:r>
            <a:r>
              <a:rPr lang="ru-RU" dirty="0" smtClean="0"/>
              <a:t>процесса.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597758"/>
            <a:ext cx="8596668" cy="1443604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475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824507"/>
          </a:xfrm>
        </p:spPr>
        <p:txBody>
          <a:bodyPr/>
          <a:lstStyle/>
          <a:p>
            <a:r>
              <a:rPr lang="ru-RU" dirty="0" smtClean="0"/>
              <a:t>Этапы (стратегии) работы </a:t>
            </a:r>
            <a:r>
              <a:rPr lang="ru-RU" dirty="0"/>
              <a:t>с </a:t>
            </a:r>
            <a:r>
              <a:rPr lang="ru-RU" dirty="0" smtClean="0"/>
              <a:t>текстами: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2434107"/>
            <a:ext cx="8596668" cy="3607255"/>
          </a:xfrm>
        </p:spPr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ru-RU" sz="6000" dirty="0" err="1"/>
              <a:t>п</a:t>
            </a:r>
            <a:r>
              <a:rPr lang="ru-RU" sz="6000" dirty="0" err="1" smtClean="0"/>
              <a:t>редтекстовый</a:t>
            </a:r>
            <a:r>
              <a:rPr lang="ru-RU" sz="6000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ru-RU" sz="6000" dirty="0"/>
              <a:t>т</a:t>
            </a:r>
            <a:r>
              <a:rPr lang="ru-RU" sz="6000" dirty="0" smtClean="0"/>
              <a:t>екстовый;</a:t>
            </a:r>
          </a:p>
          <a:p>
            <a:pPr marL="285750" indent="-285750">
              <a:buFontTx/>
              <a:buChar char="-"/>
            </a:pPr>
            <a:r>
              <a:rPr lang="ru-RU" sz="6000" dirty="0" err="1"/>
              <a:t>п</a:t>
            </a:r>
            <a:r>
              <a:rPr lang="ru-RU" sz="6000" dirty="0" err="1" smtClean="0"/>
              <a:t>ослетекстовый</a:t>
            </a:r>
            <a:r>
              <a:rPr lang="ru-RU" sz="6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646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618445"/>
          </a:xfrm>
        </p:spPr>
        <p:txBody>
          <a:bodyPr/>
          <a:lstStyle/>
          <a:p>
            <a:r>
              <a:rPr lang="ru-RU" dirty="0" smtClean="0"/>
              <a:t>Стратегии </a:t>
            </a:r>
            <a:r>
              <a:rPr lang="ru-RU" dirty="0" err="1" smtClean="0"/>
              <a:t>предтекстовой</a:t>
            </a:r>
            <a:r>
              <a:rPr lang="ru-RU" dirty="0" smtClean="0"/>
              <a:t> деятельности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2318197"/>
            <a:ext cx="8596668" cy="3723165"/>
          </a:xfrm>
        </p:spPr>
        <p:txBody>
          <a:bodyPr>
            <a:noAutofit/>
          </a:bodyPr>
          <a:lstStyle/>
          <a:p>
            <a:pPr marL="368046" indent="-285750">
              <a:spcBef>
                <a:spcPts val="600"/>
              </a:spcBef>
              <a:buClr>
                <a:srgbClr val="3891A7"/>
              </a:buClr>
              <a:buFont typeface="Wingdings" panose="05000000000000000000" pitchFamily="2" charset="2"/>
              <a:buChar char="§"/>
              <a:defRPr/>
            </a:pPr>
            <a:r>
              <a:rPr lang="ru-RU" sz="2800" dirty="0" smtClean="0">
                <a:solidFill>
                  <a:prstClr val="black"/>
                </a:solidFill>
                <a:latin typeface="Corbel"/>
              </a:rPr>
              <a:t>«</a:t>
            </a:r>
            <a:r>
              <a:rPr lang="ru-RU" sz="2800" dirty="0">
                <a:solidFill>
                  <a:prstClr val="black"/>
                </a:solidFill>
                <a:latin typeface="Corbel"/>
              </a:rPr>
              <a:t>Глоссарий»</a:t>
            </a:r>
          </a:p>
          <a:p>
            <a:pPr marL="368046" indent="-285750">
              <a:spcBef>
                <a:spcPts val="600"/>
              </a:spcBef>
              <a:buClr>
                <a:srgbClr val="3891A7"/>
              </a:buClr>
              <a:buFont typeface="Wingdings" panose="05000000000000000000" pitchFamily="2" charset="2"/>
              <a:buChar char="§"/>
              <a:defRPr/>
            </a:pPr>
            <a:r>
              <a:rPr lang="ru-RU" sz="2800" dirty="0">
                <a:solidFill>
                  <a:prstClr val="black"/>
                </a:solidFill>
                <a:latin typeface="Corbel"/>
              </a:rPr>
              <a:t>«Ориентиры предвосхищения содержания текста»</a:t>
            </a:r>
          </a:p>
          <a:p>
            <a:pPr marL="368046" indent="-285750">
              <a:spcBef>
                <a:spcPts val="600"/>
              </a:spcBef>
              <a:buClr>
                <a:srgbClr val="3891A7"/>
              </a:buClr>
              <a:buFont typeface="Wingdings" panose="05000000000000000000" pitchFamily="2" charset="2"/>
              <a:buChar char="§"/>
              <a:defRPr/>
            </a:pPr>
            <a:r>
              <a:rPr lang="ru-RU" sz="2800" dirty="0">
                <a:solidFill>
                  <a:prstClr val="black"/>
                </a:solidFill>
                <a:latin typeface="Corbel"/>
              </a:rPr>
              <a:t>«Батарея вопросов»</a:t>
            </a:r>
          </a:p>
          <a:p>
            <a:pPr marL="368046" indent="-285750">
              <a:spcBef>
                <a:spcPts val="600"/>
              </a:spcBef>
              <a:buClr>
                <a:srgbClr val="3891A7"/>
              </a:buClr>
              <a:buFont typeface="Wingdings" panose="05000000000000000000" pitchFamily="2" charset="2"/>
              <a:buChar char="§"/>
              <a:defRPr/>
            </a:pPr>
            <a:r>
              <a:rPr lang="ru-RU" sz="2800" dirty="0">
                <a:solidFill>
                  <a:prstClr val="black"/>
                </a:solidFill>
                <a:latin typeface="Corbel"/>
              </a:rPr>
              <a:t>«Предваряющие вопросы»</a:t>
            </a:r>
          </a:p>
          <a:p>
            <a:pPr marL="368046" indent="-285750">
              <a:spcBef>
                <a:spcPts val="600"/>
              </a:spcBef>
              <a:buClr>
                <a:srgbClr val="3891A7"/>
              </a:buClr>
              <a:buFont typeface="Wingdings" panose="05000000000000000000" pitchFamily="2" charset="2"/>
              <a:buChar char="§"/>
              <a:defRPr/>
            </a:pPr>
            <a:r>
              <a:rPr lang="ru-RU" sz="2800" dirty="0">
                <a:solidFill>
                  <a:prstClr val="black"/>
                </a:solidFill>
                <a:latin typeface="Corbel"/>
              </a:rPr>
              <a:t>«Рассечение вопроса</a:t>
            </a:r>
            <a:r>
              <a:rPr lang="ru-RU" sz="2800" dirty="0" smtClean="0">
                <a:solidFill>
                  <a:prstClr val="black"/>
                </a:solidFill>
                <a:latin typeface="Corbel"/>
              </a:rPr>
              <a:t>»</a:t>
            </a:r>
            <a:endParaRPr lang="ru-RU" sz="2800" dirty="0">
              <a:solidFill>
                <a:prstClr val="black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336491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961623"/>
          </a:xfrm>
        </p:spPr>
        <p:txBody>
          <a:bodyPr/>
          <a:lstStyle/>
          <a:p>
            <a:r>
              <a:rPr lang="ru-RU" dirty="0" smtClean="0"/>
              <a:t>«Глоссарий»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803042"/>
            <a:ext cx="8596668" cy="4238320"/>
          </a:xfrm>
        </p:spPr>
        <p:txBody>
          <a:bodyPr>
            <a:normAutofit/>
          </a:bodyPr>
          <a:lstStyle/>
          <a:p>
            <a:pPr marL="365760" indent="-283464">
              <a:spcBef>
                <a:spcPts val="600"/>
              </a:spcBef>
              <a:buClr>
                <a:srgbClr val="3891A7"/>
              </a:buClr>
              <a:defRPr/>
            </a:pPr>
            <a:r>
              <a:rPr lang="ru-RU" sz="2800" dirty="0">
                <a:solidFill>
                  <a:prstClr val="black"/>
                </a:solidFill>
                <a:latin typeface="Corbel"/>
              </a:rPr>
              <a:t>Цель: актуализация словаря, связанного с темой</a:t>
            </a:r>
          </a:p>
          <a:p>
            <a:pPr marL="365760" indent="-283464">
              <a:spcBef>
                <a:spcPts val="600"/>
              </a:spcBef>
              <a:buClr>
                <a:srgbClr val="3891A7"/>
              </a:buClr>
              <a:buFont typeface="Wingdings 2"/>
              <a:buChar char=""/>
              <a:defRPr/>
            </a:pPr>
            <a:r>
              <a:rPr lang="ru-RU" sz="2800" dirty="0">
                <a:solidFill>
                  <a:prstClr val="black"/>
                </a:solidFill>
                <a:latin typeface="Corbel"/>
              </a:rPr>
              <a:t>Посмотрите на список слов и отметьте те, которые могут быть связаны с текстом</a:t>
            </a:r>
          </a:p>
          <a:p>
            <a:pPr marL="365760" indent="-283464">
              <a:spcBef>
                <a:spcPts val="600"/>
              </a:spcBef>
              <a:buClr>
                <a:srgbClr val="3891A7"/>
              </a:buClr>
              <a:buFont typeface="Wingdings 2"/>
              <a:buChar char=""/>
              <a:defRPr/>
            </a:pPr>
            <a:r>
              <a:rPr lang="ru-RU" sz="2800" dirty="0">
                <a:solidFill>
                  <a:prstClr val="black"/>
                </a:solidFill>
                <a:latin typeface="Corbel"/>
              </a:rPr>
              <a:t>Закончив чтение текста, вернитесь к данным словам (это будет уже </a:t>
            </a:r>
            <a:r>
              <a:rPr lang="ru-RU" sz="2800" dirty="0" err="1">
                <a:solidFill>
                  <a:prstClr val="black"/>
                </a:solidFill>
                <a:latin typeface="Corbel"/>
              </a:rPr>
              <a:t>послетекстовая</a:t>
            </a:r>
            <a:r>
              <a:rPr lang="ru-RU" sz="2800" dirty="0">
                <a:solidFill>
                  <a:prstClr val="black"/>
                </a:solidFill>
                <a:latin typeface="Corbel"/>
              </a:rPr>
              <a:t> стратегия) и посмотрите на значение и употребление слов, использованных в тексте.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14140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974501"/>
          </a:xfrm>
        </p:spPr>
        <p:txBody>
          <a:bodyPr>
            <a:normAutofit fontScale="90000"/>
          </a:bodyPr>
          <a:lstStyle/>
          <a:p>
            <a:r>
              <a:rPr lang="ru-RU" sz="4900" dirty="0"/>
              <a:t>«Ориентиры предвосхищения» </a:t>
            </a:r>
            <a:r>
              <a:rPr lang="ru-RU" b="1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orbel"/>
              </a:rPr>
              <a:t/>
            </a:r>
            <a:br>
              <a:rPr lang="ru-RU" b="1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orbel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313645"/>
            <a:ext cx="8596668" cy="4727717"/>
          </a:xfrm>
        </p:spPr>
        <p:txBody>
          <a:bodyPr/>
          <a:lstStyle/>
          <a:p>
            <a:pPr marL="365760" indent="-283464">
              <a:spcBef>
                <a:spcPts val="600"/>
              </a:spcBef>
              <a:buClr>
                <a:srgbClr val="3891A7"/>
              </a:buClr>
              <a:defRPr/>
            </a:pPr>
            <a:r>
              <a:rPr lang="ru-RU" sz="3200" dirty="0">
                <a:solidFill>
                  <a:prstClr val="black"/>
                </a:solidFill>
                <a:latin typeface="Corbel"/>
              </a:rPr>
              <a:t>Цель: актуализация предшествующих знаний и опыта, имеющих отношение к теме</a:t>
            </a:r>
          </a:p>
          <a:p>
            <a:pPr marL="365760" indent="-283464">
              <a:spcBef>
                <a:spcPts val="600"/>
              </a:spcBef>
              <a:buClr>
                <a:srgbClr val="3891A7"/>
              </a:buClr>
              <a:buFont typeface="Wingdings 2"/>
              <a:buChar char=""/>
              <a:defRPr/>
            </a:pPr>
            <a:r>
              <a:rPr lang="ru-RU" sz="3200" dirty="0">
                <a:solidFill>
                  <a:prstClr val="black"/>
                </a:solidFill>
                <a:latin typeface="Corbel"/>
              </a:rPr>
              <a:t>Прочитайте суждения и отметьте те, с которыми вы согласны</a:t>
            </a:r>
          </a:p>
          <a:p>
            <a:pPr marL="365760" indent="-283464">
              <a:spcBef>
                <a:spcPts val="600"/>
              </a:spcBef>
              <a:buClr>
                <a:srgbClr val="3891A7"/>
              </a:buClr>
              <a:buFont typeface="Wingdings 2"/>
              <a:buChar char=""/>
              <a:defRPr/>
            </a:pPr>
            <a:r>
              <a:rPr lang="ru-RU" sz="3200" dirty="0">
                <a:solidFill>
                  <a:prstClr val="black"/>
                </a:solidFill>
                <a:latin typeface="Corbel"/>
              </a:rPr>
              <a:t>Отметьте их еще раз после прочтения текста. Если ваш ответ изменился, объясните, почему это произошло (</a:t>
            </a:r>
            <a:r>
              <a:rPr lang="ru-RU" sz="3200" dirty="0" err="1">
                <a:solidFill>
                  <a:prstClr val="black"/>
                </a:solidFill>
                <a:latin typeface="Corbel"/>
              </a:rPr>
              <a:t>послетекстовая</a:t>
            </a:r>
            <a:r>
              <a:rPr lang="ru-RU" sz="3200" dirty="0">
                <a:solidFill>
                  <a:prstClr val="black"/>
                </a:solidFill>
                <a:latin typeface="Corbel"/>
              </a:rPr>
              <a:t> стратегия)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7176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910107"/>
          </a:xfrm>
        </p:spPr>
        <p:txBody>
          <a:bodyPr>
            <a:normAutofit/>
          </a:bodyPr>
          <a:lstStyle/>
          <a:p>
            <a:r>
              <a:rPr lang="ru-RU" dirty="0"/>
              <a:t>«Рассечение вопроса»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2240924"/>
            <a:ext cx="8596668" cy="3800438"/>
          </a:xfrm>
        </p:spPr>
        <p:txBody>
          <a:bodyPr>
            <a:normAutofit/>
          </a:bodyPr>
          <a:lstStyle/>
          <a:p>
            <a:pPr marL="365760" indent="-283464">
              <a:spcBef>
                <a:spcPts val="600"/>
              </a:spcBef>
              <a:buClr>
                <a:srgbClr val="3891A7"/>
              </a:buClr>
              <a:defRPr/>
            </a:pPr>
            <a:r>
              <a:rPr lang="ru-RU" sz="3200" dirty="0">
                <a:solidFill>
                  <a:prstClr val="black"/>
                </a:solidFill>
                <a:latin typeface="Corbel"/>
              </a:rPr>
              <a:t>Цель: смысловая догадка о возможном содержании текста на основе анализа его заголовка.</a:t>
            </a:r>
          </a:p>
          <a:p>
            <a:pPr marL="365760" indent="-283464">
              <a:spcBef>
                <a:spcPts val="600"/>
              </a:spcBef>
              <a:buClr>
                <a:srgbClr val="3891A7"/>
              </a:buClr>
              <a:buFont typeface="Wingdings 2"/>
              <a:buChar char=""/>
              <a:defRPr/>
            </a:pPr>
            <a:r>
              <a:rPr lang="ru-RU" sz="3200" dirty="0">
                <a:solidFill>
                  <a:prstClr val="black"/>
                </a:solidFill>
                <a:latin typeface="Corbel"/>
              </a:rPr>
              <a:t>Прочитайте заглавие текста и разделите его на смысловые группы.</a:t>
            </a:r>
          </a:p>
          <a:p>
            <a:pPr marL="365760" indent="-283464">
              <a:spcBef>
                <a:spcPts val="600"/>
              </a:spcBef>
              <a:buClr>
                <a:srgbClr val="3891A7"/>
              </a:buClr>
              <a:buFont typeface="Wingdings 2"/>
              <a:buChar char=""/>
              <a:defRPr/>
            </a:pPr>
            <a:r>
              <a:rPr lang="ru-RU" sz="3200" dirty="0">
                <a:solidFill>
                  <a:prstClr val="black"/>
                </a:solidFill>
                <a:latin typeface="Corbel"/>
              </a:rPr>
              <a:t>О чем, как вы думаете, пойдет речь в тексте?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5395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871470"/>
          </a:xfrm>
        </p:spPr>
        <p:txBody>
          <a:bodyPr>
            <a:noAutofit/>
          </a:bodyPr>
          <a:lstStyle/>
          <a:p>
            <a:r>
              <a:rPr lang="ru-RU" dirty="0"/>
              <a:t>Стратегии текстовой деятельности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815921"/>
            <a:ext cx="8596668" cy="4225441"/>
          </a:xfrm>
        </p:spPr>
        <p:txBody>
          <a:bodyPr>
            <a:normAutofit/>
          </a:bodyPr>
          <a:lstStyle/>
          <a:p>
            <a:pPr marL="365760" indent="-283464">
              <a:spcBef>
                <a:spcPts val="600"/>
              </a:spcBef>
              <a:buClr>
                <a:srgbClr val="3891A7"/>
              </a:buClr>
              <a:buFont typeface="Wingdings 2"/>
              <a:buChar char=""/>
              <a:defRPr/>
            </a:pPr>
            <a:r>
              <a:rPr lang="ru-RU" sz="3200" dirty="0">
                <a:solidFill>
                  <a:prstClr val="black"/>
                </a:solidFill>
                <a:latin typeface="Corbel"/>
              </a:rPr>
              <a:t>Чтение в кружок» (попеременное чтение)</a:t>
            </a:r>
          </a:p>
          <a:p>
            <a:pPr marL="365760" indent="-283464">
              <a:spcBef>
                <a:spcPts val="600"/>
              </a:spcBef>
              <a:buClr>
                <a:srgbClr val="3891A7"/>
              </a:buClr>
              <a:buFont typeface="Wingdings 2"/>
              <a:buChar char=""/>
              <a:defRPr/>
            </a:pPr>
            <a:r>
              <a:rPr lang="ru-RU" sz="3200" dirty="0">
                <a:solidFill>
                  <a:prstClr val="black"/>
                </a:solidFill>
                <a:latin typeface="Corbel"/>
              </a:rPr>
              <a:t>«Чтение про себя с вопросами»</a:t>
            </a:r>
          </a:p>
          <a:p>
            <a:pPr marL="365760" indent="-283464">
              <a:spcBef>
                <a:spcPts val="600"/>
              </a:spcBef>
              <a:buClr>
                <a:srgbClr val="3891A7"/>
              </a:buClr>
              <a:buFont typeface="Wingdings 2"/>
              <a:buChar char=""/>
              <a:defRPr/>
            </a:pPr>
            <a:r>
              <a:rPr lang="ru-RU" sz="3200" dirty="0">
                <a:solidFill>
                  <a:prstClr val="black"/>
                </a:solidFill>
                <a:latin typeface="Corbel"/>
              </a:rPr>
              <a:t>«Чтение про себя с остановками»</a:t>
            </a:r>
          </a:p>
          <a:p>
            <a:pPr marL="365760" indent="-283464">
              <a:spcBef>
                <a:spcPts val="600"/>
              </a:spcBef>
              <a:buClr>
                <a:srgbClr val="3891A7"/>
              </a:buClr>
              <a:buFont typeface="Wingdings 2"/>
              <a:buChar char=""/>
              <a:defRPr/>
            </a:pPr>
            <a:r>
              <a:rPr lang="ru-RU" sz="3200" dirty="0">
                <a:solidFill>
                  <a:prstClr val="black"/>
                </a:solidFill>
                <a:latin typeface="Corbel"/>
              </a:rPr>
              <a:t>«Чтение про себя с пометками</a:t>
            </a:r>
            <a:r>
              <a:rPr lang="ru-RU" sz="3200" dirty="0" smtClean="0">
                <a:solidFill>
                  <a:prstClr val="black"/>
                </a:solidFill>
                <a:latin typeface="Corbel"/>
              </a:rPr>
              <a:t>»</a:t>
            </a:r>
            <a:endParaRPr lang="ru-RU" sz="3200" dirty="0">
              <a:solidFill>
                <a:prstClr val="black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610463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148</TotalTime>
  <Words>704</Words>
  <Application>Microsoft Office PowerPoint</Application>
  <PresentationFormat>Широкоэкранный</PresentationFormat>
  <Paragraphs>85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7" baseType="lpstr">
      <vt:lpstr>Arial</vt:lpstr>
      <vt:lpstr>Arial Black</vt:lpstr>
      <vt:lpstr>Comic Sans MS</vt:lpstr>
      <vt:lpstr>Corbel</vt:lpstr>
      <vt:lpstr>Trebuchet MS</vt:lpstr>
      <vt:lpstr>Wingdings</vt:lpstr>
      <vt:lpstr>Wingdings 2</vt:lpstr>
      <vt:lpstr>Wingdings 3</vt:lpstr>
      <vt:lpstr>Грань</vt:lpstr>
      <vt:lpstr>Формирование коммуникативной компетенции через чтение в рамках реализации ФГОС. </vt:lpstr>
      <vt:lpstr>Современная цель обучения иностранному языку - формирование иноязычной коммуникативной компетенции (ИКК), включающей языковую, речевую, социокультурную, компенсаторную и учебно – познавательную.</vt:lpstr>
      <vt:lpstr>Одно из главных условий успешности обучения — создание максимально аутентичной языковой среды на занятии при методически эффективной организации учебного процесса.</vt:lpstr>
      <vt:lpstr>Этапы (стратегии) работы с текстами:</vt:lpstr>
      <vt:lpstr>Стратегии предтекстовой деятельности</vt:lpstr>
      <vt:lpstr>«Глоссарий»</vt:lpstr>
      <vt:lpstr>«Ориентиры предвосхищения»  </vt:lpstr>
      <vt:lpstr>«Рассечение вопроса»</vt:lpstr>
      <vt:lpstr>Стратегии текстовой деятельности</vt:lpstr>
      <vt:lpstr>«Чтение в кружок»</vt:lpstr>
      <vt:lpstr>«Чтение про себя с вопросами»</vt:lpstr>
      <vt:lpstr>Инсерт (INSERT)</vt:lpstr>
      <vt:lpstr>«Чтение про себя с пометками»</vt:lpstr>
      <vt:lpstr>«5-W» — Method</vt:lpstr>
      <vt:lpstr>Стратегии послетекстовой деятельности</vt:lpstr>
      <vt:lpstr>Тайм - аут</vt:lpstr>
      <vt:lpstr>Проверочный лист «Краткий пересказ»</vt:lpstr>
      <vt:lpstr>Вывод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аутентичными текстами на уроках английского языка как средство формирования коммуникативной компетенции учащихся 5-6 классов в рамках реализации ФГОС</dc:title>
  <dc:creator>Ирина Гусева</dc:creator>
  <cp:lastModifiedBy>Татьяна Васильевна Солина</cp:lastModifiedBy>
  <cp:revision>21</cp:revision>
  <dcterms:created xsi:type="dcterms:W3CDTF">2017-08-24T22:17:10Z</dcterms:created>
  <dcterms:modified xsi:type="dcterms:W3CDTF">2019-05-27T07:18:23Z</dcterms:modified>
</cp:coreProperties>
</file>