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6976732" cy="3073759"/>
          </a:xfrm>
        </p:spPr>
        <p:txBody>
          <a:bodyPr>
            <a:noAutofit/>
          </a:bodyPr>
          <a:lstStyle/>
          <a:p>
            <a:r>
              <a:rPr lang="ru-RU" sz="3200" dirty="0" smtClean="0"/>
              <a:t>Формирование коммуникативной компетенции через чтение </a:t>
            </a:r>
            <a:r>
              <a:rPr lang="ru-RU" sz="3200" smtClean="0"/>
              <a:t>в </a:t>
            </a:r>
            <a:r>
              <a:rPr lang="ru-RU" sz="3200" dirty="0" err="1"/>
              <a:t>р</a:t>
            </a:r>
            <a:r>
              <a:rPr lang="ru-RU" sz="3200" smtClean="0"/>
              <a:t>амках </a:t>
            </a:r>
            <a:r>
              <a:rPr lang="ru-RU" sz="3200" dirty="0" smtClean="0"/>
              <a:t>реализации ФГОС.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Преподаватель английского языка ГБПОУ ВО «Ковровский медицинский колледж </a:t>
            </a:r>
            <a:r>
              <a:rPr lang="ru-RU" sz="2400" dirty="0" err="1" smtClean="0">
                <a:solidFill>
                  <a:schemeClr val="tx1"/>
                </a:solidFill>
              </a:rPr>
              <a:t>им.Е.И.Смирнова</a:t>
            </a:r>
            <a:r>
              <a:rPr lang="ru-RU" sz="2400" dirty="0" smtClean="0">
                <a:solidFill>
                  <a:schemeClr val="tx1"/>
                </a:solidFill>
              </a:rPr>
              <a:t>» Солина Татьяна Васильевна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83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90411"/>
          </a:xfrm>
        </p:spPr>
        <p:txBody>
          <a:bodyPr>
            <a:normAutofit/>
          </a:bodyPr>
          <a:lstStyle/>
          <a:p>
            <a:r>
              <a:rPr lang="ru-RU" dirty="0"/>
              <a:t>«Чтение в кружок»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125015"/>
            <a:ext cx="8596668" cy="3916348"/>
          </a:xfr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Цель: проверка понимания читаемого вслух текста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По очереди читаем текст </a:t>
            </a:r>
            <a:r>
              <a:rPr lang="ru-RU" sz="2800" dirty="0" smtClean="0">
                <a:solidFill>
                  <a:prstClr val="black"/>
                </a:solidFill>
                <a:latin typeface="Corbel"/>
              </a:rPr>
              <a:t>по предложениям или по абзацам</a:t>
            </a:r>
            <a:r>
              <a:rPr lang="ru-RU" sz="2800" dirty="0">
                <a:solidFill>
                  <a:prstClr val="black"/>
                </a:solidFill>
                <a:latin typeface="Corbel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Corbel"/>
              </a:rPr>
              <a:t>с переводом на родной язык.</a:t>
            </a:r>
            <a:endParaRPr lang="ru-RU" sz="2800" dirty="0">
              <a:solidFill>
                <a:prstClr val="black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99101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94197"/>
          </a:xfrm>
        </p:spPr>
        <p:txBody>
          <a:bodyPr>
            <a:normAutofit/>
          </a:bodyPr>
          <a:lstStyle/>
          <a:p>
            <a:r>
              <a:rPr lang="ru-RU" dirty="0"/>
              <a:t>«Чтение про себя с вопросами»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841679"/>
            <a:ext cx="8596668" cy="4199683"/>
          </a:xfr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Цель: научить читать вдумчиво, задавая все более усложняющиеся вопросы.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Работа в парах.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Прочитайте про себя первый абзац и задайте вопросы. Напарник отвечает.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Прочитайте про  себя второй абзац. Поменяйтесь ролями</a:t>
            </a:r>
            <a:r>
              <a:rPr lang="ru-RU" sz="2800" dirty="0" smtClean="0">
                <a:solidFill>
                  <a:prstClr val="black"/>
                </a:solidFill>
                <a:latin typeface="Corbel"/>
              </a:rPr>
              <a:t>.</a:t>
            </a:r>
            <a:endParaRPr lang="ru-RU" sz="2800" dirty="0">
              <a:solidFill>
                <a:prstClr val="black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85858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845713"/>
          </a:xfrm>
        </p:spPr>
        <p:txBody>
          <a:bodyPr>
            <a:normAutofit/>
          </a:bodyPr>
          <a:lstStyle/>
          <a:p>
            <a:r>
              <a:rPr lang="ru-RU" dirty="0" err="1"/>
              <a:t>Инсерт</a:t>
            </a:r>
            <a:r>
              <a:rPr lang="en-US" dirty="0"/>
              <a:t> (INSERT)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455313"/>
            <a:ext cx="8596668" cy="4586050"/>
          </a:xfrm>
        </p:spPr>
        <p:txBody>
          <a:bodyPr>
            <a:normAutofit/>
          </a:bodyPr>
          <a:lstStyle/>
          <a:p>
            <a:pPr marL="274320" indent="-274320" algn="ctr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b="1" dirty="0">
                <a:solidFill>
                  <a:prstClr val="black"/>
                </a:solidFill>
              </a:rPr>
              <a:t>Этот приём работает на стадии осмысления          содержания</a:t>
            </a:r>
            <a:endParaRPr lang="en-US" b="1" dirty="0">
              <a:solidFill>
                <a:prstClr val="black"/>
              </a:solidFill>
            </a:endParaRPr>
          </a:p>
          <a:p>
            <a:pPr marL="274320" indent="-274320" algn="ctr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b="1" dirty="0">
                <a:solidFill>
                  <a:srgbClr val="FFFFFF"/>
                </a:solidFill>
                <a:latin typeface="Arial Black" pitchFamily="34" charset="0"/>
              </a:rPr>
              <a:t>          </a:t>
            </a:r>
            <a:r>
              <a:rPr lang="en-US" b="1" dirty="0">
                <a:solidFill>
                  <a:srgbClr val="002060"/>
                </a:solidFill>
                <a:latin typeface="Arial Black" pitchFamily="34" charset="0"/>
              </a:rPr>
              <a:t>I —interactive             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  <a:p>
            <a:pPr marL="274320" indent="-274320" algn="ctr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   </a:t>
            </a:r>
            <a:r>
              <a:rPr lang="en-US" dirty="0">
                <a:solidFill>
                  <a:srgbClr val="002060"/>
                </a:solidFill>
                <a:latin typeface="Arial Black" pitchFamily="34" charset="0"/>
              </a:rPr>
              <a:t>N —noting</a:t>
            </a:r>
          </a:p>
          <a:p>
            <a:pPr marL="274320" indent="-274320" algn="ctr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    </a:t>
            </a:r>
            <a:r>
              <a:rPr lang="en-US" dirty="0">
                <a:solidFill>
                  <a:srgbClr val="002060"/>
                </a:solidFill>
                <a:latin typeface="Arial Black" pitchFamily="34" charset="0"/>
              </a:rPr>
              <a:t>S —</a:t>
            </a:r>
            <a:r>
              <a:rPr lang="en-US" b="1" dirty="0">
                <a:solidFill>
                  <a:srgbClr val="002060"/>
                </a:solidFill>
                <a:latin typeface="Arial Black" pitchFamily="34" charset="0"/>
              </a:rPr>
              <a:t>system</a:t>
            </a:r>
          </a:p>
          <a:p>
            <a:pPr marL="274320" indent="-274320" algn="ctr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b="1" dirty="0">
                <a:solidFill>
                  <a:srgbClr val="002060"/>
                </a:solidFill>
                <a:latin typeface="Arial Black" pitchFamily="34" charset="0"/>
              </a:rPr>
              <a:t>          </a:t>
            </a:r>
            <a:r>
              <a:rPr lang="en-US" b="1" dirty="0">
                <a:solidFill>
                  <a:srgbClr val="002060"/>
                </a:solidFill>
                <a:latin typeface="Arial Black" pitchFamily="34" charset="0"/>
              </a:rPr>
              <a:t>E —   effective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  <a:p>
            <a:pPr marL="274320" indent="-274320" algn="ctr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            </a:t>
            </a:r>
            <a:r>
              <a:rPr lang="en-US" dirty="0">
                <a:solidFill>
                  <a:srgbClr val="002060"/>
                </a:solidFill>
                <a:latin typeface="Arial Black" pitchFamily="34" charset="0"/>
              </a:rPr>
              <a:t>R —reading and</a:t>
            </a:r>
          </a:p>
          <a:p>
            <a:pPr marL="274320" indent="-274320" algn="ctr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en-US" dirty="0">
                <a:solidFill>
                  <a:srgbClr val="002060"/>
                </a:solidFill>
                <a:latin typeface="Arial Black" pitchFamily="34" charset="0"/>
              </a:rPr>
              <a:t>     </a:t>
            </a:r>
            <a:r>
              <a:rPr lang="ru-RU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Arial Black" pitchFamily="34" charset="0"/>
              </a:rPr>
              <a:t>T —thinking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dirty="0">
                <a:solidFill>
                  <a:prstClr val="black"/>
                </a:solidFill>
              </a:rPr>
              <a:t>   Это маркировка  текста значками по мере его чтения.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b="1" dirty="0">
                <a:solidFill>
                  <a:srgbClr val="B13F9A"/>
                </a:solidFill>
              </a:rPr>
              <a:t>             « </a:t>
            </a:r>
            <a:r>
              <a:rPr lang="en-US" b="1" dirty="0">
                <a:solidFill>
                  <a:srgbClr val="B13F9A"/>
                </a:solidFill>
              </a:rPr>
              <a:t>V</a:t>
            </a:r>
            <a:r>
              <a:rPr lang="ru-RU" b="1" dirty="0">
                <a:solidFill>
                  <a:srgbClr val="B13F9A"/>
                </a:solidFill>
              </a:rPr>
              <a:t>»</a:t>
            </a:r>
            <a:r>
              <a:rPr lang="ru-RU" dirty="0">
                <a:solidFill>
                  <a:prstClr val="black"/>
                </a:solidFill>
              </a:rPr>
              <a:t> — уже знал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b="1" dirty="0">
                <a:solidFill>
                  <a:srgbClr val="B13F9A"/>
                </a:solidFill>
              </a:rPr>
              <a:t>             «+»</a:t>
            </a:r>
            <a:r>
              <a:rPr lang="ru-RU" dirty="0">
                <a:solidFill>
                  <a:prstClr val="black"/>
                </a:solidFill>
              </a:rPr>
              <a:t> — новое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b="1" dirty="0">
                <a:solidFill>
                  <a:srgbClr val="B13F9A"/>
                </a:solidFill>
              </a:rPr>
              <a:t>              «-»</a:t>
            </a:r>
            <a:r>
              <a:rPr lang="ru-RU" dirty="0">
                <a:solidFill>
                  <a:prstClr val="black"/>
                </a:solidFill>
              </a:rPr>
              <a:t>  — думал иначе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dirty="0">
                <a:solidFill>
                  <a:prstClr val="black"/>
                </a:solidFill>
              </a:rPr>
              <a:t>              </a:t>
            </a:r>
            <a:r>
              <a:rPr lang="ru-RU" b="1" dirty="0">
                <a:solidFill>
                  <a:srgbClr val="B13F9A"/>
                </a:solidFill>
              </a:rPr>
              <a:t>«</a:t>
            </a:r>
            <a:r>
              <a:rPr lang="en-US" b="1" dirty="0">
                <a:solidFill>
                  <a:srgbClr val="B13F9A"/>
                </a:solidFill>
              </a:rPr>
              <a:t>?</a:t>
            </a:r>
            <a:r>
              <a:rPr lang="ru-RU" b="1" dirty="0">
                <a:solidFill>
                  <a:srgbClr val="B13F9A"/>
                </a:solidFill>
              </a:rPr>
              <a:t>»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— </a:t>
            </a:r>
            <a:r>
              <a:rPr lang="ru-RU" dirty="0">
                <a:solidFill>
                  <a:prstClr val="black"/>
                </a:solidFill>
              </a:rPr>
              <a:t>не понял, есть вопросы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b="1" dirty="0">
                <a:solidFill>
                  <a:prstClr val="black"/>
                </a:solidFill>
              </a:rPr>
              <a:t>     Во время чтения </a:t>
            </a:r>
            <a:r>
              <a:rPr lang="ru-RU" b="1" dirty="0" smtClean="0">
                <a:solidFill>
                  <a:prstClr val="black"/>
                </a:solidFill>
              </a:rPr>
              <a:t>обучающиеся </a:t>
            </a:r>
            <a:r>
              <a:rPr lang="ru-RU" b="1" dirty="0">
                <a:solidFill>
                  <a:prstClr val="black"/>
                </a:solidFill>
              </a:rPr>
              <a:t>делают на полях пометки; 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b="1" dirty="0">
                <a:solidFill>
                  <a:prstClr val="black"/>
                </a:solidFill>
              </a:rPr>
              <a:t>     Заполняют таблицу, в которой значки являются заголовками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ru-RU" b="1" dirty="0">
                <a:solidFill>
                  <a:prstClr val="black"/>
                </a:solidFill>
              </a:rPr>
              <a:t>граф.    </a:t>
            </a:r>
          </a:p>
          <a:p>
            <a:pPr marL="274320" indent="-274320">
              <a:lnSpc>
                <a:spcPct val="80000"/>
              </a:lnSpc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ru-RU" b="1" dirty="0">
                <a:solidFill>
                  <a:prstClr val="black"/>
                </a:solidFill>
              </a:rPr>
              <a:t>     В таблицу </a:t>
            </a:r>
            <a:r>
              <a:rPr lang="ru-RU" b="1" dirty="0" err="1">
                <a:solidFill>
                  <a:prstClr val="black"/>
                </a:solidFill>
              </a:rPr>
              <a:t>тезисно</a:t>
            </a:r>
            <a:r>
              <a:rPr lang="ru-RU" b="1" dirty="0">
                <a:solidFill>
                  <a:prstClr val="black"/>
                </a:solidFill>
              </a:rPr>
              <a:t> заносятся сведения из текста</a:t>
            </a:r>
            <a:r>
              <a:rPr lang="ru-RU" b="1" dirty="0" smtClean="0">
                <a:solidFill>
                  <a:prstClr val="black"/>
                </a:solidFill>
              </a:rPr>
              <a:t>.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56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6275" y="777026"/>
            <a:ext cx="8596668" cy="768439"/>
          </a:xfrm>
        </p:spPr>
        <p:txBody>
          <a:bodyPr>
            <a:normAutofit/>
          </a:bodyPr>
          <a:lstStyle/>
          <a:p>
            <a:r>
              <a:rPr lang="ru-RU" dirty="0"/>
              <a:t>«Чтение про себя с пометками»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545465"/>
            <a:ext cx="8596668" cy="4495897"/>
          </a:xfr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Цель: мониторинг понимания читаемого текста и его критический анализ. Используется для работы со сложными научными текстами.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Читатель делает на полях заметки: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+ понял        - не понял          ? надо обсудить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+ согласен  - не согласен  !!  надо обсудить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+ соответствует тому, что знаю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-  противоречит тому, что я знаю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? не понятно, надо получить дополнительные сведения по этому вопросу</a:t>
            </a:r>
            <a:r>
              <a:rPr lang="ru-RU" sz="2400" dirty="0" smtClean="0">
                <a:solidFill>
                  <a:prstClr val="black"/>
                </a:solidFill>
                <a:latin typeface="Corbel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59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884349"/>
          </a:xfrm>
        </p:spPr>
        <p:txBody>
          <a:bodyPr>
            <a:normAutofit/>
          </a:bodyPr>
          <a:lstStyle/>
          <a:p>
            <a:r>
              <a:rPr lang="en-US" dirty="0"/>
              <a:t>«5-W» — Method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828800"/>
            <a:ext cx="8596668" cy="4212562"/>
          </a:xfrm>
        </p:spPr>
        <p:txBody>
          <a:bodyPr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</a:rPr>
              <a:t>заполняется на стадии осмысления в процессе  работы с информацией</a:t>
            </a:r>
          </a:p>
          <a:p>
            <a:pPr marL="274320" indent="-274320" algn="ctr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endParaRPr lang="en-US" sz="2800" b="1" dirty="0">
              <a:solidFill>
                <a:srgbClr val="002060"/>
              </a:solidFill>
              <a:latin typeface="Comic Sans MS" pitchFamily="66" charset="0"/>
            </a:endParaRPr>
          </a:p>
          <a:p>
            <a:pPr fontAlgn="t"/>
            <a:r>
              <a:rPr lang="en-US" sz="2800" b="1" dirty="0" smtClean="0"/>
              <a:t>who</a:t>
            </a:r>
            <a:r>
              <a:rPr lang="ru-RU" sz="2800" b="1" dirty="0" smtClean="0"/>
              <a:t>      </a:t>
            </a:r>
            <a:r>
              <a:rPr lang="en-US" sz="2800" b="1" dirty="0" smtClean="0"/>
              <a:t>what</a:t>
            </a:r>
            <a:r>
              <a:rPr lang="ru-RU" sz="2800" dirty="0" smtClean="0"/>
              <a:t>      </a:t>
            </a:r>
            <a:r>
              <a:rPr lang="en-US" sz="2800" b="1" dirty="0" smtClean="0"/>
              <a:t>when</a:t>
            </a:r>
            <a:r>
              <a:rPr lang="ru-RU" sz="2800" dirty="0"/>
              <a:t> </a:t>
            </a:r>
            <a:r>
              <a:rPr lang="ru-RU" sz="2800" dirty="0" smtClean="0"/>
              <a:t>        </a:t>
            </a:r>
            <a:r>
              <a:rPr lang="en-US" sz="2800" b="1" dirty="0" smtClean="0"/>
              <a:t>where</a:t>
            </a:r>
            <a:r>
              <a:rPr lang="ru-RU" sz="2800" dirty="0"/>
              <a:t> </a:t>
            </a:r>
            <a:r>
              <a:rPr lang="ru-RU" sz="2800" dirty="0" smtClean="0"/>
              <a:t>          </a:t>
            </a:r>
            <a:r>
              <a:rPr lang="en-US" sz="2800" b="1" dirty="0" smtClean="0"/>
              <a:t>why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3834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38896"/>
          </a:xfrm>
        </p:spPr>
        <p:txBody>
          <a:bodyPr>
            <a:noAutofit/>
          </a:bodyPr>
          <a:lstStyle/>
          <a:p>
            <a:r>
              <a:rPr lang="ru-RU" dirty="0"/>
              <a:t>Стратегии </a:t>
            </a:r>
            <a:r>
              <a:rPr lang="ru-RU" dirty="0" err="1"/>
              <a:t>послетекстовой</a:t>
            </a:r>
            <a:r>
              <a:rPr lang="ru-RU" dirty="0"/>
              <a:t> деятельности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099256"/>
            <a:ext cx="8596668" cy="3942106"/>
          </a:xfrm>
        </p:spPr>
        <p:txBody>
          <a:bodyPr>
            <a:normAutofit/>
          </a:bodyPr>
          <a:lstStyle/>
          <a:p>
            <a:pPr marL="82296">
              <a:spcBef>
                <a:spcPts val="600"/>
              </a:spcBef>
              <a:buClr>
                <a:srgbClr val="3891A7"/>
              </a:buClr>
              <a:defRPr/>
            </a:pPr>
            <a:endParaRPr lang="ru-RU" sz="3200" dirty="0">
              <a:solidFill>
                <a:prstClr val="black"/>
              </a:solidFill>
              <a:latin typeface="Corbel"/>
            </a:endParaRP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«Тайм – аут»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«Проверочный лист</a:t>
            </a:r>
            <a:r>
              <a:rPr lang="ru-RU" sz="3200" dirty="0" smtClean="0">
                <a:solidFill>
                  <a:prstClr val="black"/>
                </a:solidFill>
                <a:latin typeface="Corbel"/>
              </a:rPr>
              <a:t>»</a:t>
            </a:r>
            <a:endParaRPr lang="ru-RU" sz="3200" dirty="0">
              <a:solidFill>
                <a:prstClr val="black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98821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38896"/>
          </a:xfrm>
        </p:spPr>
        <p:txBody>
          <a:bodyPr>
            <a:normAutofit/>
          </a:bodyPr>
          <a:lstStyle/>
          <a:p>
            <a:r>
              <a:rPr lang="ru-RU" dirty="0"/>
              <a:t>Тайм - аут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970468"/>
            <a:ext cx="8596668" cy="4070894"/>
          </a:xfr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Цель: самопроверка и оценка понимания текста путем обсуждения его в парах и группе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Прочитайте самостоятельно про себя 1-й абзац. Дальше работайте в парах.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Задайте друг другу вопросы уточняющего характера. Если у вас нет уверенности в правильности ответа, вынесите свои вопросы на обсуждение всей группы после завершения работы с текстом.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Проделайте ту же работу со всеми </a:t>
            </a:r>
            <a:r>
              <a:rPr lang="ru-RU" sz="2400" dirty="0" smtClean="0">
                <a:solidFill>
                  <a:prstClr val="black"/>
                </a:solidFill>
                <a:latin typeface="Corbel"/>
              </a:rPr>
              <a:t>абзацами</a:t>
            </a:r>
            <a:r>
              <a:rPr lang="en-US" sz="2400" dirty="0" smtClean="0">
                <a:solidFill>
                  <a:prstClr val="black"/>
                </a:solidFill>
                <a:latin typeface="Corbel"/>
              </a:rPr>
              <a:t>.</a:t>
            </a:r>
            <a:endParaRPr lang="ru-RU" sz="2400" dirty="0">
              <a:solidFill>
                <a:prstClr val="black"/>
              </a:solidFill>
              <a:latin typeface="Corbel"/>
            </a:endParaRP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Суммируйте то новое, что вы узнали из </a:t>
            </a:r>
            <a:r>
              <a:rPr lang="ru-RU" sz="2400" dirty="0" smtClean="0">
                <a:solidFill>
                  <a:prstClr val="black"/>
                </a:solidFill>
                <a:latin typeface="Corbel"/>
              </a:rPr>
              <a:t>текста</a:t>
            </a:r>
            <a:r>
              <a:rPr lang="en-US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1889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257837"/>
          </a:xfrm>
        </p:spPr>
        <p:txBody>
          <a:bodyPr>
            <a:noAutofit/>
          </a:bodyPr>
          <a:lstStyle/>
          <a:p>
            <a:r>
              <a:rPr lang="ru-RU" dirty="0"/>
              <a:t>Проверочный лист «Краткий пересказ»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331076"/>
            <a:ext cx="8596668" cy="3710286"/>
          </a:xfr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Названа основная мысль текста (Да/Нет)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Названы основные мысли текста и основные детали (Да/Нет)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Присутствует логико-смысловая структура текста (Да/Нет)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Имеются необходимые средства связи, объединяющие главные мысли текста (Да/Нет)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400" dirty="0">
                <a:solidFill>
                  <a:prstClr val="black"/>
                </a:solidFill>
                <a:latin typeface="Corbel"/>
              </a:rPr>
              <a:t>Содержание изложено собственными словами при сохранении лексических единиц авторского текста (Да/Нет</a:t>
            </a:r>
            <a:r>
              <a:rPr lang="ru-RU" sz="2400" dirty="0" smtClean="0">
                <a:solidFill>
                  <a:prstClr val="black"/>
                </a:solidFill>
                <a:latin typeface="Corbel"/>
              </a:rPr>
              <a:t>)</a:t>
            </a:r>
            <a:endParaRPr lang="ru-RU" sz="2400" dirty="0">
              <a:solidFill>
                <a:prstClr val="black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40018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16169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558345"/>
            <a:ext cx="8596668" cy="4483018"/>
          </a:xfrm>
        </p:spPr>
        <p:txBody>
          <a:bodyPr>
            <a:normAutofit/>
          </a:bodyPr>
          <a:lstStyle/>
          <a:p>
            <a:r>
              <a:rPr lang="ru-RU" sz="4000" dirty="0"/>
              <a:t>И</a:t>
            </a:r>
            <a:r>
              <a:rPr lang="ru-RU" sz="4000" dirty="0" smtClean="0"/>
              <a:t>спользование текстов </a:t>
            </a:r>
            <a:r>
              <a:rPr lang="ru-RU" sz="4000" dirty="0"/>
              <a:t>как компонента учебного процесса, способствует формированию иноязычной коммуникативной компетенции </a:t>
            </a:r>
            <a:r>
              <a:rPr lang="ru-RU" sz="4000" dirty="0" smtClean="0"/>
              <a:t>обучающихся.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51589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С</a:t>
            </a:r>
            <a:r>
              <a:rPr lang="ru-RU" sz="3200" dirty="0" smtClean="0"/>
              <a:t>овременная </a:t>
            </a:r>
            <a:r>
              <a:rPr lang="ru-RU" sz="3200" dirty="0"/>
              <a:t>цель обучения иностранному языку - формирование иноязычной коммуникативной компетенции (ИКК), включающей языковую, речевую, социокультурную, компенсаторную и </a:t>
            </a:r>
            <a:r>
              <a:rPr lang="ru-RU" sz="3200" dirty="0" err="1"/>
              <a:t>учебно</a:t>
            </a:r>
            <a:r>
              <a:rPr lang="ru-RU" sz="3200" dirty="0"/>
              <a:t> </a:t>
            </a:r>
            <a:r>
              <a:rPr lang="ru-RU" sz="3200" dirty="0" smtClean="0"/>
              <a:t>– познавательную.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196" y="4303381"/>
            <a:ext cx="5499279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00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704823"/>
          </a:xfrm>
        </p:spPr>
        <p:txBody>
          <a:bodyPr>
            <a:noAutofit/>
          </a:bodyPr>
          <a:lstStyle/>
          <a:p>
            <a:r>
              <a:rPr lang="ru-RU" dirty="0"/>
              <a:t>О</a:t>
            </a:r>
            <a:r>
              <a:rPr lang="ru-RU" dirty="0" smtClean="0"/>
              <a:t>дно </a:t>
            </a:r>
            <a:r>
              <a:rPr lang="ru-RU" dirty="0"/>
              <a:t>из главных условий успешности обучения — создание максимально аутентичной языковой среды на занятии при методически эффективной организации учебного </a:t>
            </a:r>
            <a:r>
              <a:rPr lang="ru-RU" dirty="0" smtClean="0"/>
              <a:t>процесса.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597758"/>
            <a:ext cx="8596668" cy="144360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75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824507"/>
          </a:xfrm>
        </p:spPr>
        <p:txBody>
          <a:bodyPr/>
          <a:lstStyle/>
          <a:p>
            <a:r>
              <a:rPr lang="ru-RU" dirty="0" smtClean="0"/>
              <a:t>Этапы (стратегии) работы </a:t>
            </a:r>
            <a:r>
              <a:rPr lang="ru-RU" dirty="0"/>
              <a:t>с </a:t>
            </a:r>
            <a:r>
              <a:rPr lang="ru-RU" dirty="0" smtClean="0"/>
              <a:t>текстами: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434107"/>
            <a:ext cx="8596668" cy="3607255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ru-RU" sz="6000" dirty="0" err="1"/>
              <a:t>п</a:t>
            </a:r>
            <a:r>
              <a:rPr lang="ru-RU" sz="6000" dirty="0" err="1" smtClean="0"/>
              <a:t>редтекстовый</a:t>
            </a:r>
            <a:r>
              <a:rPr lang="ru-RU" sz="60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sz="6000" dirty="0"/>
              <a:t>т</a:t>
            </a:r>
            <a:r>
              <a:rPr lang="ru-RU" sz="6000" dirty="0" smtClean="0"/>
              <a:t>екстовый;</a:t>
            </a:r>
          </a:p>
          <a:p>
            <a:pPr marL="285750" indent="-285750">
              <a:buFontTx/>
              <a:buChar char="-"/>
            </a:pPr>
            <a:r>
              <a:rPr lang="ru-RU" sz="6000" dirty="0" err="1"/>
              <a:t>п</a:t>
            </a:r>
            <a:r>
              <a:rPr lang="ru-RU" sz="6000" dirty="0" err="1" smtClean="0"/>
              <a:t>ослетекстовый</a:t>
            </a:r>
            <a:r>
              <a:rPr lang="ru-RU" sz="6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64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618445"/>
          </a:xfrm>
        </p:spPr>
        <p:txBody>
          <a:bodyPr/>
          <a:lstStyle/>
          <a:p>
            <a:r>
              <a:rPr lang="ru-RU" dirty="0" smtClean="0"/>
              <a:t>Стратегии </a:t>
            </a:r>
            <a:r>
              <a:rPr lang="ru-RU" dirty="0" err="1" smtClean="0"/>
              <a:t>предтекстовой</a:t>
            </a:r>
            <a:r>
              <a:rPr lang="ru-RU" dirty="0" smtClean="0"/>
              <a:t> деятельности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318197"/>
            <a:ext cx="8596668" cy="3723165"/>
          </a:xfrm>
        </p:spPr>
        <p:txBody>
          <a:bodyPr>
            <a:noAutofit/>
          </a:bodyPr>
          <a:lstStyle/>
          <a:p>
            <a:pPr marL="368046" indent="-285750">
              <a:spcBef>
                <a:spcPts val="600"/>
              </a:spcBef>
              <a:buClr>
                <a:srgbClr val="3891A7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 smtClean="0">
                <a:solidFill>
                  <a:prstClr val="black"/>
                </a:solidFill>
                <a:latin typeface="Corbel"/>
              </a:rPr>
              <a:t>«</a:t>
            </a:r>
            <a:r>
              <a:rPr lang="ru-RU" sz="2800" dirty="0">
                <a:solidFill>
                  <a:prstClr val="black"/>
                </a:solidFill>
                <a:latin typeface="Corbel"/>
              </a:rPr>
              <a:t>Глоссарий»</a:t>
            </a:r>
          </a:p>
          <a:p>
            <a:pPr marL="368046" indent="-285750">
              <a:spcBef>
                <a:spcPts val="600"/>
              </a:spcBef>
              <a:buClr>
                <a:srgbClr val="3891A7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«Ориентиры предвосхищения содержания текста»</a:t>
            </a:r>
          </a:p>
          <a:p>
            <a:pPr marL="368046" indent="-285750">
              <a:spcBef>
                <a:spcPts val="600"/>
              </a:spcBef>
              <a:buClr>
                <a:srgbClr val="3891A7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«Батарея вопросов»</a:t>
            </a:r>
          </a:p>
          <a:p>
            <a:pPr marL="368046" indent="-285750">
              <a:spcBef>
                <a:spcPts val="600"/>
              </a:spcBef>
              <a:buClr>
                <a:srgbClr val="3891A7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«Предваряющие вопросы»</a:t>
            </a:r>
          </a:p>
          <a:p>
            <a:pPr marL="368046" indent="-285750">
              <a:spcBef>
                <a:spcPts val="600"/>
              </a:spcBef>
              <a:buClr>
                <a:srgbClr val="3891A7"/>
              </a:buClr>
              <a:buFont typeface="Wingdings" panose="05000000000000000000" pitchFamily="2" charset="2"/>
              <a:buChar char="§"/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«Рассечение вопроса</a:t>
            </a:r>
            <a:r>
              <a:rPr lang="ru-RU" sz="2800" dirty="0" smtClean="0">
                <a:solidFill>
                  <a:prstClr val="black"/>
                </a:solidFill>
                <a:latin typeface="Corbel"/>
              </a:rPr>
              <a:t>»</a:t>
            </a:r>
            <a:endParaRPr lang="ru-RU" sz="2800" dirty="0">
              <a:solidFill>
                <a:prstClr val="black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33649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61623"/>
          </a:xfrm>
        </p:spPr>
        <p:txBody>
          <a:bodyPr/>
          <a:lstStyle/>
          <a:p>
            <a:r>
              <a:rPr lang="ru-RU" dirty="0" smtClean="0"/>
              <a:t>«Глоссарий»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803042"/>
            <a:ext cx="8596668" cy="4238320"/>
          </a:xfr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Цель: актуализация словаря, связанного с темой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Посмотрите на список слов и отметьте те, которые могут быть связаны с текстом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2800" dirty="0">
                <a:solidFill>
                  <a:prstClr val="black"/>
                </a:solidFill>
                <a:latin typeface="Corbel"/>
              </a:rPr>
              <a:t>Закончив чтение текста, вернитесь к данным словам (это будет уже </a:t>
            </a:r>
            <a:r>
              <a:rPr lang="ru-RU" sz="2800" dirty="0" err="1">
                <a:solidFill>
                  <a:prstClr val="black"/>
                </a:solidFill>
                <a:latin typeface="Corbel"/>
              </a:rPr>
              <a:t>послетекстовая</a:t>
            </a:r>
            <a:r>
              <a:rPr lang="ru-RU" sz="2800" dirty="0">
                <a:solidFill>
                  <a:prstClr val="black"/>
                </a:solidFill>
                <a:latin typeface="Corbel"/>
              </a:rPr>
              <a:t> стратегия) и посмотрите на значение и употребление слов, использованных в тексте.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414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74501"/>
          </a:xfrm>
        </p:spPr>
        <p:txBody>
          <a:bodyPr>
            <a:normAutofit fontScale="90000"/>
          </a:bodyPr>
          <a:lstStyle/>
          <a:p>
            <a:r>
              <a:rPr lang="ru-RU" sz="4900" dirty="0"/>
              <a:t>«Ориентиры предвосхищения» </a:t>
            </a:r>
            <a:r>
              <a:rPr lang="ru-RU" b="1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rbel"/>
              </a:rPr>
              <a:t/>
            </a:r>
            <a:br>
              <a:rPr lang="ru-RU" b="1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orbel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313645"/>
            <a:ext cx="8596668" cy="4727717"/>
          </a:xfrm>
        </p:spPr>
        <p:txBody>
          <a:bodyPr/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Цель: актуализация предшествующих знаний и опыта, имеющих отношение к теме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Прочитайте суждения и отметьте те, с которыми вы согласны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Отметьте их еще раз после прочтения текста. Если ваш ответ изменился, объясните, почему это произошло (</a:t>
            </a:r>
            <a:r>
              <a:rPr lang="ru-RU" sz="3200" dirty="0" err="1">
                <a:solidFill>
                  <a:prstClr val="black"/>
                </a:solidFill>
                <a:latin typeface="Corbel"/>
              </a:rPr>
              <a:t>послетекстовая</a:t>
            </a:r>
            <a:r>
              <a:rPr lang="ru-RU" sz="3200" dirty="0">
                <a:solidFill>
                  <a:prstClr val="black"/>
                </a:solidFill>
                <a:latin typeface="Corbel"/>
              </a:rPr>
              <a:t> стратегия)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17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10107"/>
          </a:xfrm>
        </p:spPr>
        <p:txBody>
          <a:bodyPr>
            <a:normAutofit/>
          </a:bodyPr>
          <a:lstStyle/>
          <a:p>
            <a:r>
              <a:rPr lang="ru-RU" dirty="0"/>
              <a:t>«Рассечение вопроса»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240924"/>
            <a:ext cx="8596668" cy="3800438"/>
          </a:xfr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Цель: смысловая догадка о возможном содержании текста на основе анализа его заголовка.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Прочитайте заглавие текста и разделите его на смысловые группы.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О чем, как вы думаете, пойдет речь в тексте?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539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871470"/>
          </a:xfrm>
        </p:spPr>
        <p:txBody>
          <a:bodyPr>
            <a:noAutofit/>
          </a:bodyPr>
          <a:lstStyle/>
          <a:p>
            <a:r>
              <a:rPr lang="ru-RU" dirty="0"/>
              <a:t>Стратегии текстовой деятельности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815921"/>
            <a:ext cx="8596668" cy="4225441"/>
          </a:xfr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Чтение в кружок» (попеременное чтение)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«Чтение про себя с вопросами»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«Чтение про себя с остановками»</a:t>
            </a:r>
          </a:p>
          <a:p>
            <a:pPr marL="365760" indent="-283464">
              <a:spcBef>
                <a:spcPts val="600"/>
              </a:spcBef>
              <a:buClr>
                <a:srgbClr val="3891A7"/>
              </a:buClr>
              <a:buFont typeface="Wingdings 2"/>
              <a:buChar char=""/>
              <a:defRPr/>
            </a:pPr>
            <a:r>
              <a:rPr lang="ru-RU" sz="3200" dirty="0">
                <a:solidFill>
                  <a:prstClr val="black"/>
                </a:solidFill>
                <a:latin typeface="Corbel"/>
              </a:rPr>
              <a:t>«Чтение про себя с пометками</a:t>
            </a:r>
            <a:r>
              <a:rPr lang="ru-RU" sz="3200" dirty="0" smtClean="0">
                <a:solidFill>
                  <a:prstClr val="black"/>
                </a:solidFill>
                <a:latin typeface="Corbel"/>
              </a:rPr>
              <a:t>»</a:t>
            </a:r>
            <a:endParaRPr lang="ru-RU" sz="3200" dirty="0">
              <a:solidFill>
                <a:prstClr val="black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61046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</TotalTime>
  <Words>704</Words>
  <Application>Microsoft Office PowerPoint</Application>
  <PresentationFormat>Широкоэкранный</PresentationFormat>
  <Paragraphs>85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Comic Sans MS</vt:lpstr>
      <vt:lpstr>Corbel</vt:lpstr>
      <vt:lpstr>Trebuchet MS</vt:lpstr>
      <vt:lpstr>Wingdings</vt:lpstr>
      <vt:lpstr>Wingdings 2</vt:lpstr>
      <vt:lpstr>Wingdings 3</vt:lpstr>
      <vt:lpstr>Грань</vt:lpstr>
      <vt:lpstr>Формирование коммуникативной компетенции через чтение в рамках реализации ФГОС. </vt:lpstr>
      <vt:lpstr>Современная цель обучения иностранному языку - формирование иноязычной коммуникативной компетенции (ИКК), включающей языковую, речевую, социокультурную, компенсаторную и учебно – познавательную.</vt:lpstr>
      <vt:lpstr>Одно из главных условий успешности обучения — создание максимально аутентичной языковой среды на занятии при методически эффективной организации учебного процесса.</vt:lpstr>
      <vt:lpstr>Этапы (стратегии) работы с текстами:</vt:lpstr>
      <vt:lpstr>Стратегии предтекстовой деятельности</vt:lpstr>
      <vt:lpstr>«Глоссарий»</vt:lpstr>
      <vt:lpstr>«Ориентиры предвосхищения»  </vt:lpstr>
      <vt:lpstr>«Рассечение вопроса»</vt:lpstr>
      <vt:lpstr>Стратегии текстовой деятельности</vt:lpstr>
      <vt:lpstr>«Чтение в кружок»</vt:lpstr>
      <vt:lpstr>«Чтение про себя с вопросами»</vt:lpstr>
      <vt:lpstr>Инсерт (INSERT)</vt:lpstr>
      <vt:lpstr>«Чтение про себя с пометками»</vt:lpstr>
      <vt:lpstr>«5-W» — Method</vt:lpstr>
      <vt:lpstr>Стратегии послетекстовой деятельности</vt:lpstr>
      <vt:lpstr>Тайм - аут</vt:lpstr>
      <vt:lpstr>Проверочный лист «Краткий пересказ»</vt:lpstr>
      <vt:lpstr>Вывод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аутентичными текстами на уроках английского языка как средство формирования коммуникативной компетенции учащихся 5-6 классов в рамках реализации ФГОС</dc:title>
  <dc:creator>Ирина Гусева</dc:creator>
  <cp:lastModifiedBy>Татьяна Васильевна Солина</cp:lastModifiedBy>
  <cp:revision>21</cp:revision>
  <dcterms:created xsi:type="dcterms:W3CDTF">2017-08-24T22:17:10Z</dcterms:created>
  <dcterms:modified xsi:type="dcterms:W3CDTF">2019-05-27T07:18:23Z</dcterms:modified>
</cp:coreProperties>
</file>