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84" r:id="rId2"/>
    <p:sldId id="258" r:id="rId3"/>
    <p:sldId id="260" r:id="rId4"/>
    <p:sldId id="261" r:id="rId5"/>
    <p:sldId id="264" r:id="rId6"/>
    <p:sldId id="265" r:id="rId7"/>
    <p:sldId id="266" r:id="rId8"/>
    <p:sldId id="267" r:id="rId9"/>
    <p:sldId id="268" r:id="rId10"/>
    <p:sldId id="270" r:id="rId11"/>
    <p:sldId id="271" r:id="rId12"/>
    <p:sldId id="272" r:id="rId13"/>
    <p:sldId id="275" r:id="rId14"/>
    <p:sldId id="276" r:id="rId15"/>
    <p:sldId id="277" r:id="rId16"/>
    <p:sldId id="278" r:id="rId17"/>
    <p:sldId id="279" r:id="rId18"/>
    <p:sldId id="280" r:id="rId19"/>
    <p:sldId id="283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7777EEF6-EE00-4443-AA4F-A165082F429F}">
          <p14:sldIdLst>
            <p14:sldId id="284"/>
          </p14:sldIdLst>
        </p14:section>
        <p14:section name="Раздел по умолчанию" id="{F752EAA3-8D26-4876-8F45-559FF50C6C61}">
          <p14:sldIdLst>
            <p14:sldId id="258"/>
            <p14:sldId id="260"/>
            <p14:sldId id="261"/>
            <p14:sldId id="264"/>
            <p14:sldId id="265"/>
            <p14:sldId id="266"/>
            <p14:sldId id="267"/>
            <p14:sldId id="268"/>
            <p14:sldId id="270"/>
            <p14:sldId id="271"/>
            <p14:sldId id="272"/>
            <p14:sldId id="275"/>
            <p14:sldId id="276"/>
            <p14:sldId id="277"/>
            <p14:sldId id="278"/>
            <p14:sldId id="279"/>
            <p14:sldId id="280"/>
            <p14:sldId id="28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7AC087D-E923-473F-8757-119EA55E8634}" type="datetimeFigureOut">
              <a:rPr lang="ru-RU" smtClean="0"/>
              <a:pPr/>
              <a:t>16.03.2021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A5D9838-1CC9-4A77-974D-6E05B34154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C087D-E923-473F-8757-119EA55E8634}" type="datetimeFigureOut">
              <a:rPr lang="ru-RU" smtClean="0"/>
              <a:pPr/>
              <a:t>16.03.2021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D9838-1CC9-4A77-974D-6E05B34154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C087D-E923-473F-8757-119EA55E8634}" type="datetimeFigureOut">
              <a:rPr lang="ru-RU" smtClean="0"/>
              <a:pPr/>
              <a:t>16.03.2021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D9838-1CC9-4A77-974D-6E05B34154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C087D-E923-473F-8757-119EA55E8634}" type="datetimeFigureOut">
              <a:rPr lang="ru-RU" smtClean="0"/>
              <a:pPr/>
              <a:t>16.03.2021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D9838-1CC9-4A77-974D-6E05B341546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C087D-E923-473F-8757-119EA55E8634}" type="datetimeFigureOut">
              <a:rPr lang="ru-RU" smtClean="0"/>
              <a:pPr/>
              <a:t>16.03.2021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D9838-1CC9-4A77-974D-6E05B341546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  <p:transition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C087D-E923-473F-8757-119EA55E8634}" type="datetimeFigureOut">
              <a:rPr lang="ru-RU" smtClean="0"/>
              <a:pPr/>
              <a:t>16.03.2021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D9838-1CC9-4A77-974D-6E05B341546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C087D-E923-473F-8757-119EA55E8634}" type="datetimeFigureOut">
              <a:rPr lang="ru-RU" smtClean="0"/>
              <a:pPr/>
              <a:t>16.03.2021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D9838-1CC9-4A77-974D-6E05B34154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C087D-E923-473F-8757-119EA55E8634}" type="datetimeFigureOut">
              <a:rPr lang="ru-RU" smtClean="0"/>
              <a:pPr/>
              <a:t>16.03.2021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D9838-1CC9-4A77-974D-6E05B341546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C087D-E923-473F-8757-119EA55E8634}" type="datetimeFigureOut">
              <a:rPr lang="ru-RU" smtClean="0"/>
              <a:pPr/>
              <a:t>16.03.2021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D9838-1CC9-4A77-974D-6E05B34154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C7AC087D-E923-473F-8757-119EA55E8634}" type="datetimeFigureOut">
              <a:rPr lang="ru-RU" smtClean="0"/>
              <a:pPr/>
              <a:t>16.03.2021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D9838-1CC9-4A77-974D-6E05B34154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7AC087D-E923-473F-8757-119EA55E8634}" type="datetimeFigureOut">
              <a:rPr lang="ru-RU" smtClean="0"/>
              <a:pPr/>
              <a:t>16.03.2021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A5D9838-1CC9-4A77-974D-6E05B341546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  <p:transition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7AC087D-E923-473F-8757-119EA55E8634}" type="datetimeFigureOut">
              <a:rPr lang="ru-RU" smtClean="0"/>
              <a:pPr/>
              <a:t>16.03.2021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A5D9838-1CC9-4A77-974D-6E05B341546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wheel spokes="8"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jpeg"/><Relationship Id="rId5" Type="http://schemas.openxmlformats.org/officeDocument/2006/relationships/image" Target="../media/image30.jpeg"/><Relationship Id="rId4" Type="http://schemas.openxmlformats.org/officeDocument/2006/relationships/image" Target="../media/image29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/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eg"/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jpeg"/><Relationship Id="rId2" Type="http://schemas.openxmlformats.org/officeDocument/2006/relationships/image" Target="../media/image3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2400" dirty="0">
                <a:solidFill>
                  <a:schemeClr val="tx1"/>
                </a:solidFill>
              </a:rPr>
              <a:t>Преподаватель английского языка ГБПОУ ВО «Ковровский медицинский колледж </a:t>
            </a:r>
            <a:r>
              <a:rPr lang="ru-RU" sz="2400" dirty="0" err="1">
                <a:solidFill>
                  <a:schemeClr val="tx1"/>
                </a:solidFill>
              </a:rPr>
              <a:t>им.Е.И.Смирнова</a:t>
            </a:r>
            <a:r>
              <a:rPr lang="ru-RU" sz="2400" smtClean="0">
                <a:solidFill>
                  <a:schemeClr val="tx1"/>
                </a:solidFill>
              </a:rPr>
              <a:t>»</a:t>
            </a:r>
            <a:br>
              <a:rPr lang="ru-RU" sz="2400" smtClean="0">
                <a:solidFill>
                  <a:schemeClr val="tx1"/>
                </a:solidFill>
              </a:rPr>
            </a:br>
            <a:r>
              <a:rPr lang="ru-RU" sz="2400" smtClean="0">
                <a:solidFill>
                  <a:schemeClr val="tx1"/>
                </a:solidFill>
              </a:rPr>
              <a:t> </a:t>
            </a:r>
            <a:r>
              <a:rPr lang="ru-RU" sz="2400" dirty="0">
                <a:solidFill>
                  <a:schemeClr val="tx1"/>
                </a:solidFill>
              </a:rPr>
              <a:t>Солина Татьяна Васильевна</a:t>
            </a:r>
            <a:br>
              <a:rPr lang="ru-RU" sz="2400" dirty="0">
                <a:solidFill>
                  <a:schemeClr val="tx1"/>
                </a:solidFill>
              </a:rPr>
            </a:b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7771675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                        </a:t>
            </a:r>
          </a:p>
          <a:p>
            <a:pPr>
              <a:buNone/>
            </a:pPr>
            <a:r>
              <a:rPr lang="ru-RU" dirty="0" smtClean="0"/>
              <a:t>                              Йоркширский пудинг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(Yorkshire Pudding)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        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 </a:t>
            </a:r>
            <a:r>
              <a:rPr lang="ru-RU" dirty="0" smtClean="0"/>
              <a:t>«Овсянка, сэр!»</a:t>
            </a:r>
          </a:p>
          <a:p>
            <a:pPr>
              <a:buNone/>
            </a:pPr>
            <a:r>
              <a:rPr lang="ru-RU" dirty="0" smtClean="0"/>
              <a:t>               </a:t>
            </a:r>
            <a:r>
              <a:rPr lang="en-US" dirty="0" smtClean="0"/>
              <a:t>(Porridge)</a:t>
            </a:r>
            <a:r>
              <a:rPr lang="ru-RU" dirty="0" smtClean="0"/>
              <a:t> </a:t>
            </a:r>
            <a:endParaRPr lang="en-US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i="1" dirty="0" smtClean="0"/>
              <a:t>Англия – страна демократичной кулинарии.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ПРОДОЛЖЕНИЕ СЛАЙДА</a:t>
            </a:r>
            <a:endParaRPr lang="ru-RU" dirty="0"/>
          </a:p>
        </p:txBody>
      </p:sp>
      <p:pic>
        <p:nvPicPr>
          <p:cNvPr id="8194" name="Picture 2" descr="C:\Users\123\Downloads\овсянк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3068960"/>
            <a:ext cx="2952328" cy="2016224"/>
          </a:xfrm>
          <a:prstGeom prst="rect">
            <a:avLst/>
          </a:prstGeom>
          <a:noFill/>
        </p:spPr>
      </p:pic>
      <p:pic>
        <p:nvPicPr>
          <p:cNvPr id="8195" name="Picture 3" descr="C:\Users\123\Downloads\пудинг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1484784"/>
            <a:ext cx="2664296" cy="2160240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Послеобеденный чай (5 </a:t>
            </a:r>
            <a:r>
              <a:rPr lang="en-US" dirty="0" smtClean="0"/>
              <a:t>o’clock tea)</a:t>
            </a:r>
            <a:r>
              <a:rPr lang="ru-RU" dirty="0" smtClean="0"/>
              <a:t> – самое главное мероприятие в британской кухне.</a:t>
            </a:r>
          </a:p>
          <a:p>
            <a:pPr>
              <a:buNone/>
            </a:pPr>
            <a:r>
              <a:rPr lang="ru-RU" dirty="0" smtClean="0"/>
              <a:t>  В чайный набор входят пшеничные</a:t>
            </a:r>
          </a:p>
          <a:p>
            <a:pPr>
              <a:buNone/>
            </a:pPr>
            <a:r>
              <a:rPr lang="ru-RU" dirty="0" smtClean="0"/>
              <a:t>  булочки с клубничным джемом </a:t>
            </a:r>
          </a:p>
          <a:p>
            <a:pPr>
              <a:buNone/>
            </a:pPr>
            <a:r>
              <a:rPr lang="ru-RU" dirty="0" smtClean="0"/>
              <a:t>  и глазурью, сливки и чай.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en-US" dirty="0" smtClean="0"/>
              <a:t>“</a:t>
            </a:r>
            <a:r>
              <a:rPr lang="en-US" b="1" i="1" dirty="0" smtClean="0"/>
              <a:t>If you are cold tea will warm you,</a:t>
            </a:r>
          </a:p>
          <a:p>
            <a:pPr>
              <a:buNone/>
            </a:pPr>
            <a:r>
              <a:rPr lang="en-US" b="1" i="1" dirty="0" smtClean="0"/>
              <a:t>  if you are heated it will cool you,</a:t>
            </a:r>
          </a:p>
          <a:p>
            <a:pPr>
              <a:buNone/>
            </a:pPr>
            <a:r>
              <a:rPr lang="en-US" b="1" i="1" dirty="0" smtClean="0"/>
              <a:t>  if you are depressed it will cheer you</a:t>
            </a:r>
          </a:p>
          <a:p>
            <a:pPr>
              <a:buNone/>
            </a:pPr>
            <a:r>
              <a:rPr lang="en-US" b="1" i="1" dirty="0" smtClean="0"/>
              <a:t>  if you are excited it will calm you.”</a:t>
            </a:r>
            <a:endParaRPr lang="ru-RU" b="1" i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ЧАЙНАЯ ЦЕРЕМОНИЯ</a:t>
            </a:r>
            <a:endParaRPr lang="ru-RU" dirty="0"/>
          </a:p>
        </p:txBody>
      </p:sp>
      <p:pic>
        <p:nvPicPr>
          <p:cNvPr id="1026" name="Picture 2" descr="C:\Users\123\Downloads\чай 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2708920"/>
            <a:ext cx="2304256" cy="2088232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 сегодняшний день популярны</a:t>
            </a:r>
          </a:p>
          <a:p>
            <a:pPr>
              <a:buNone/>
            </a:pPr>
            <a:r>
              <a:rPr lang="ru-RU" dirty="0" smtClean="0"/>
              <a:t>  разнообразные виды спорта,</a:t>
            </a:r>
          </a:p>
          <a:p>
            <a:pPr>
              <a:buNone/>
            </a:pPr>
            <a:r>
              <a:rPr lang="ru-RU" dirty="0" smtClean="0"/>
              <a:t>  которые вовлекают</a:t>
            </a:r>
          </a:p>
          <a:p>
            <a:pPr>
              <a:buNone/>
            </a:pPr>
            <a:r>
              <a:rPr lang="ru-RU" dirty="0" smtClean="0"/>
              <a:t>  огромное количество</a:t>
            </a:r>
          </a:p>
          <a:p>
            <a:pPr>
              <a:buNone/>
            </a:pPr>
            <a:r>
              <a:rPr lang="ru-RU" dirty="0" smtClean="0"/>
              <a:t>  участников и зрителей.                    </a:t>
            </a:r>
          </a:p>
          <a:p>
            <a:pPr>
              <a:buNone/>
            </a:pPr>
            <a:r>
              <a:rPr lang="ru-RU" dirty="0" smtClean="0"/>
              <a:t>           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ЗДОРОВЫЙ ОБРАЗ ЖИЗНИ</a:t>
            </a:r>
            <a:endParaRPr lang="ru-RU" dirty="0"/>
          </a:p>
        </p:txBody>
      </p:sp>
      <p:pic>
        <p:nvPicPr>
          <p:cNvPr id="2050" name="Picture 2" descr="C:\Users\123\Downloads\эмблем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4005064"/>
            <a:ext cx="1944216" cy="1428750"/>
          </a:xfrm>
          <a:prstGeom prst="rect">
            <a:avLst/>
          </a:prstGeom>
          <a:noFill/>
        </p:spPr>
      </p:pic>
      <p:pic>
        <p:nvPicPr>
          <p:cNvPr id="2051" name="Picture 3" descr="C:\Users\123\Downloads\стадион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4365104"/>
            <a:ext cx="2376264" cy="1800200"/>
          </a:xfrm>
          <a:prstGeom prst="rect">
            <a:avLst/>
          </a:prstGeom>
          <a:noFill/>
        </p:spPr>
      </p:pic>
      <p:pic>
        <p:nvPicPr>
          <p:cNvPr id="2052" name="Picture 4" descr="C:\Users\123\Downloads\регби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2040" y="2564904"/>
            <a:ext cx="1368152" cy="1500758"/>
          </a:xfrm>
          <a:prstGeom prst="rect">
            <a:avLst/>
          </a:prstGeom>
          <a:noFill/>
        </p:spPr>
      </p:pic>
      <p:pic>
        <p:nvPicPr>
          <p:cNvPr id="2053" name="Picture 5" descr="C:\Users\123\Downloads\бильярд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32240" y="4005064"/>
            <a:ext cx="1872208" cy="2088232"/>
          </a:xfrm>
          <a:prstGeom prst="rect">
            <a:avLst/>
          </a:prstGeom>
          <a:noFill/>
        </p:spPr>
      </p:pic>
      <p:pic>
        <p:nvPicPr>
          <p:cNvPr id="2054" name="Picture 6" descr="C:\Users\123\Downloads\конный спорт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732240" y="1772816"/>
            <a:ext cx="1905000" cy="1872208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219256" cy="4525963"/>
          </a:xfrm>
        </p:spPr>
        <p:txBody>
          <a:bodyPr/>
          <a:lstStyle/>
          <a:p>
            <a:r>
              <a:rPr lang="ru-RU" dirty="0" smtClean="0"/>
              <a:t>Что именно не</a:t>
            </a:r>
          </a:p>
          <a:p>
            <a:pPr>
              <a:buNone/>
            </a:pPr>
            <a:r>
              <a:rPr lang="ru-RU" dirty="0" smtClean="0"/>
              <a:t>любят англичане?</a:t>
            </a:r>
          </a:p>
          <a:p>
            <a:pPr>
              <a:buNone/>
            </a:pPr>
            <a:r>
              <a:rPr lang="ru-RU" dirty="0" smtClean="0"/>
              <a:t>Не уважают, когда</a:t>
            </a:r>
          </a:p>
          <a:p>
            <a:pPr>
              <a:buNone/>
            </a:pPr>
            <a:r>
              <a:rPr lang="ru-RU" dirty="0" smtClean="0"/>
              <a:t>кто-то нарушает свои</a:t>
            </a:r>
          </a:p>
          <a:p>
            <a:pPr>
              <a:buNone/>
            </a:pPr>
            <a:r>
              <a:rPr lang="ru-RU" dirty="0" smtClean="0"/>
              <a:t>обещания.</a:t>
            </a:r>
          </a:p>
          <a:p>
            <a:pPr>
              <a:buNone/>
            </a:pPr>
            <a:r>
              <a:rPr lang="ru-RU" dirty="0" smtClean="0"/>
              <a:t>Обязательства должны</a:t>
            </a:r>
          </a:p>
          <a:p>
            <a:pPr>
              <a:buNone/>
            </a:pPr>
            <a:r>
              <a:rPr lang="ru-RU" dirty="0" smtClean="0"/>
              <a:t>выполняться. И точка!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БУДЬТЕ АККУРАТНЫ В ОБЩЕНИИ С АНГЛИЧАНАМИ</a:t>
            </a:r>
            <a:endParaRPr lang="ru-RU" dirty="0"/>
          </a:p>
        </p:txBody>
      </p:sp>
      <p:pic>
        <p:nvPicPr>
          <p:cNvPr id="5122" name="Picture 2" descr="C:\Users\123\Downloads\настоящий англичанин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1484784"/>
            <a:ext cx="3960440" cy="4536504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Не любят англичане разговоров о деньгах.</a:t>
            </a:r>
          </a:p>
          <a:p>
            <a:pPr>
              <a:buNone/>
            </a:pPr>
            <a:r>
              <a:rPr lang="ru-RU" dirty="0" smtClean="0"/>
              <a:t>Категорически запрещается спрашивать</a:t>
            </a:r>
          </a:p>
          <a:p>
            <a:pPr>
              <a:buNone/>
            </a:pPr>
            <a:r>
              <a:rPr lang="ru-RU" dirty="0" smtClean="0"/>
              <a:t>сколько человек зарабатывает и тратит.</a:t>
            </a:r>
          </a:p>
          <a:p>
            <a:pPr>
              <a:buNone/>
            </a:pPr>
            <a:r>
              <a:rPr lang="ru-RU" dirty="0" smtClean="0"/>
              <a:t>Даже между близкими</a:t>
            </a:r>
          </a:p>
          <a:p>
            <a:pPr>
              <a:buNone/>
            </a:pPr>
            <a:r>
              <a:rPr lang="ru-RU" dirty="0" smtClean="0"/>
              <a:t>людьми эти вопросы – табу.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ПРОДОЛЖЕНИЕ СЛАЙДА</a:t>
            </a:r>
            <a:endParaRPr lang="ru-RU" dirty="0"/>
          </a:p>
        </p:txBody>
      </p:sp>
      <p:pic>
        <p:nvPicPr>
          <p:cNvPr id="6147" name="Picture 3" descr="C:\Users\123\Downloads\деньг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3068960"/>
            <a:ext cx="3168352" cy="3240360"/>
          </a:xfrm>
          <a:prstGeom prst="rect">
            <a:avLst/>
          </a:prstGeom>
          <a:noFill/>
        </p:spPr>
      </p:pic>
      <p:pic>
        <p:nvPicPr>
          <p:cNvPr id="6148" name="Picture 4" descr="C:\Users\123\Downloads\кошелёк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4005064"/>
            <a:ext cx="2880320" cy="2088232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                              Ещё одна особенность</a:t>
            </a:r>
          </a:p>
          <a:p>
            <a:r>
              <a:rPr lang="ru-RU" dirty="0" smtClean="0"/>
              <a:t>                               англичан, связанная с </a:t>
            </a:r>
          </a:p>
          <a:p>
            <a:r>
              <a:rPr lang="ru-RU" dirty="0" smtClean="0"/>
              <a:t>                               деньгами. Брать или</a:t>
            </a:r>
          </a:p>
          <a:p>
            <a:r>
              <a:rPr lang="ru-RU" dirty="0" smtClean="0"/>
              <a:t>                               давать взаймы они очень</a:t>
            </a:r>
          </a:p>
          <a:p>
            <a:r>
              <a:rPr lang="ru-RU" dirty="0" smtClean="0"/>
              <a:t>                               не любят. 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Они считают, что для этих</a:t>
            </a:r>
          </a:p>
          <a:p>
            <a:pPr>
              <a:buNone/>
            </a:pPr>
            <a:r>
              <a:rPr lang="ru-RU" dirty="0" smtClean="0"/>
              <a:t> целей есть банки.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ПРОДОЛЖЕНИЕ СЛАЙДА</a:t>
            </a:r>
            <a:endParaRPr lang="ru-RU" dirty="0"/>
          </a:p>
        </p:txBody>
      </p:sp>
      <p:pic>
        <p:nvPicPr>
          <p:cNvPr id="7170" name="Picture 2" descr="C:\Users\123\Downloads\банк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556792"/>
            <a:ext cx="3312368" cy="2592288"/>
          </a:xfrm>
          <a:prstGeom prst="rect">
            <a:avLst/>
          </a:prstGeom>
          <a:noFill/>
        </p:spPr>
      </p:pic>
      <p:pic>
        <p:nvPicPr>
          <p:cNvPr id="7172" name="Picture 4" descr="C:\Users\123\Downloads\англичанин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4005064"/>
            <a:ext cx="3096344" cy="2304256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Англичане не любят жить сегодняшним днём. Спонтанность, внезапность – это не о них. Год вперёд любой англичанин планирует себе ещё в декабре уходящего.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ПРОДОЛЖЕНИЕ СЛАЙДА</a:t>
            </a:r>
            <a:endParaRPr lang="ru-RU" dirty="0"/>
          </a:p>
        </p:txBody>
      </p:sp>
      <p:pic>
        <p:nvPicPr>
          <p:cNvPr id="8194" name="Picture 2" descr="C:\Users\123\Downloads\английская семья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3501008"/>
            <a:ext cx="3384376" cy="2232248"/>
          </a:xfrm>
          <a:prstGeom prst="rect">
            <a:avLst/>
          </a:prstGeom>
          <a:noFill/>
        </p:spPr>
      </p:pic>
      <p:pic>
        <p:nvPicPr>
          <p:cNvPr id="8196" name="Picture 4" descr="C:\Users\123\Downloads\семья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3501008"/>
            <a:ext cx="3384376" cy="2232248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Но больше всего англичане не</a:t>
            </a:r>
          </a:p>
          <a:p>
            <a:pPr>
              <a:buNone/>
            </a:pPr>
            <a:r>
              <a:rPr lang="ru-RU" dirty="0" smtClean="0"/>
              <a:t>  любят грубых, невоспитанных</a:t>
            </a:r>
          </a:p>
          <a:p>
            <a:pPr>
              <a:buNone/>
            </a:pPr>
            <a:r>
              <a:rPr lang="ru-RU" dirty="0" smtClean="0"/>
              <a:t>  людей.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               </a:t>
            </a:r>
            <a:r>
              <a:rPr lang="ru-RU" b="1" i="1" dirty="0" smtClean="0"/>
              <a:t>Вежливость –</a:t>
            </a:r>
          </a:p>
          <a:p>
            <a:pPr>
              <a:buNone/>
            </a:pPr>
            <a:r>
              <a:rPr lang="ru-RU" b="1" i="1" dirty="0" smtClean="0"/>
              <a:t>                                         вот признак</a:t>
            </a:r>
          </a:p>
          <a:p>
            <a:pPr>
              <a:buNone/>
            </a:pPr>
            <a:r>
              <a:rPr lang="ru-RU" b="1" i="1" dirty="0" smtClean="0"/>
              <a:t>                                                 настоящего</a:t>
            </a:r>
          </a:p>
          <a:p>
            <a:pPr>
              <a:buNone/>
            </a:pPr>
            <a:r>
              <a:rPr lang="ru-RU" b="1" i="1" dirty="0" smtClean="0"/>
              <a:t>                                      джентльмена и леди</a:t>
            </a:r>
            <a:r>
              <a:rPr lang="ru-RU" dirty="0" smtClean="0"/>
              <a:t>!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ПРОДОЛЖЕНИЕ СЛАЙДА</a:t>
            </a:r>
            <a:endParaRPr lang="ru-RU" dirty="0"/>
          </a:p>
        </p:txBody>
      </p:sp>
      <p:pic>
        <p:nvPicPr>
          <p:cNvPr id="9218" name="Picture 2" descr="C:\Users\123\Downloads\настоящий джентельмен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1340768"/>
            <a:ext cx="2160240" cy="2160240"/>
          </a:xfrm>
          <a:prstGeom prst="rect">
            <a:avLst/>
          </a:prstGeom>
          <a:noFill/>
        </p:spPr>
      </p:pic>
      <p:pic>
        <p:nvPicPr>
          <p:cNvPr id="9219" name="Picture 3" descr="C:\Users\123\Downloads\приветливые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3068960"/>
            <a:ext cx="3563888" cy="2808312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Англичане не любят,</a:t>
            </a:r>
          </a:p>
          <a:p>
            <a:pPr>
              <a:buNone/>
            </a:pPr>
            <a:r>
              <a:rPr lang="ru-RU" dirty="0" smtClean="0"/>
              <a:t>  когда их называют</a:t>
            </a:r>
          </a:p>
          <a:p>
            <a:pPr>
              <a:buNone/>
            </a:pPr>
            <a:r>
              <a:rPr lang="ru-RU" dirty="0" smtClean="0"/>
              <a:t>  великобританцами.</a:t>
            </a:r>
          </a:p>
          <a:p>
            <a:pPr>
              <a:buNone/>
            </a:pPr>
            <a:r>
              <a:rPr lang="ru-RU" dirty="0" smtClean="0"/>
              <a:t>  Ещё они не любят,</a:t>
            </a:r>
          </a:p>
          <a:p>
            <a:pPr>
              <a:buNone/>
            </a:pPr>
            <a:r>
              <a:rPr lang="ru-RU" dirty="0" smtClean="0"/>
              <a:t>  когда говорят плохо</a:t>
            </a:r>
          </a:p>
          <a:p>
            <a:pPr>
              <a:buNone/>
            </a:pPr>
            <a:r>
              <a:rPr lang="ru-RU" dirty="0" smtClean="0"/>
              <a:t>  об их Королеве – </a:t>
            </a:r>
          </a:p>
          <a:p>
            <a:pPr>
              <a:buNone/>
            </a:pPr>
            <a:r>
              <a:rPr lang="ru-RU" b="1" i="1" dirty="0" smtClean="0"/>
              <a:t>  «Боже, храни Англию</a:t>
            </a:r>
          </a:p>
          <a:p>
            <a:pPr>
              <a:buNone/>
            </a:pPr>
            <a:r>
              <a:rPr lang="ru-RU" b="1" i="1" dirty="0" smtClean="0"/>
              <a:t>  и её Королеву!»</a:t>
            </a:r>
            <a:endParaRPr lang="ru-RU" b="1" i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ПРОДОЛЖЕНИЕ СЛАЙДА</a:t>
            </a:r>
            <a:endParaRPr lang="ru-RU" dirty="0"/>
          </a:p>
        </p:txBody>
      </p:sp>
      <p:pic>
        <p:nvPicPr>
          <p:cNvPr id="10243" name="Picture 3" descr="C:\Users\123\Downloads\англичане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1628800"/>
            <a:ext cx="3895726" cy="4392488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smtClean="0">
                <a:solidFill>
                  <a:srgbClr val="FF0000"/>
                </a:solidFill>
              </a:rPr>
              <a:t>Thank </a:t>
            </a:r>
            <a:r>
              <a:rPr lang="en-US" sz="5400" dirty="0" smtClean="0">
                <a:solidFill>
                  <a:srgbClr val="FF0000"/>
                </a:solidFill>
              </a:rPr>
              <a:t>You!</a:t>
            </a:r>
            <a:r>
              <a:rPr lang="ru-RU" sz="5400" dirty="0" smtClean="0">
                <a:solidFill>
                  <a:srgbClr val="FF0000"/>
                </a:solidFill>
              </a:rPr>
              <a:t> </a:t>
            </a:r>
            <a:endParaRPr lang="ru-RU" sz="5400" dirty="0">
              <a:solidFill>
                <a:srgbClr val="FF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5887828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Отправляясь в отпуск или командировку за границу, мы в первую очередь отмечаем, что в той стране, куда мы приехали, «иные порядки»: это касается приветствий, одежды, гостеприимства, приёма пищи и т.п. Вот и в Англии очень много «необычных правил жизни», по которым неукоснительно живут почти все англичане.</a:t>
            </a:r>
            <a:endParaRPr lang="ru-RU" sz="2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pPr algn="ctr"/>
            <a:r>
              <a:rPr lang="ru-RU" dirty="0" smtClean="0"/>
              <a:t>КАКИЕ ОНИ -  АНГЛИЧАНЕ ?</a:t>
            </a:r>
            <a:endParaRPr lang="ru-RU" dirty="0"/>
          </a:p>
        </p:txBody>
      </p:sp>
      <p:pic>
        <p:nvPicPr>
          <p:cNvPr id="1026" name="Picture 2" descr="C:\Users\123\Downloads\карт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3429000"/>
            <a:ext cx="2520280" cy="3168352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 каждой английской семьи есть свой дом. Перед каждым домом обязательно</a:t>
            </a:r>
          </a:p>
          <a:p>
            <a:pPr>
              <a:buNone/>
            </a:pPr>
            <a:r>
              <a:rPr lang="ru-RU" dirty="0" smtClean="0"/>
              <a:t>   маленький ухоженный палисадник, которым вправе восхищаться и </a:t>
            </a:r>
          </a:p>
          <a:p>
            <a:pPr>
              <a:buNone/>
            </a:pPr>
            <a:r>
              <a:rPr lang="ru-RU" dirty="0" smtClean="0"/>
              <a:t>  любоваться другие, но не хозяева.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МОЙ ДОМ – МОЯ КРЕПОСТЬ</a:t>
            </a:r>
            <a:endParaRPr lang="ru-RU" dirty="0"/>
          </a:p>
        </p:txBody>
      </p:sp>
      <p:pic>
        <p:nvPicPr>
          <p:cNvPr id="1026" name="Picture 2" descr="C:\Users\123\Downloads\дом 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861048"/>
            <a:ext cx="2193032" cy="1872208"/>
          </a:xfrm>
          <a:prstGeom prst="rect">
            <a:avLst/>
          </a:prstGeom>
          <a:noFill/>
        </p:spPr>
      </p:pic>
      <p:pic>
        <p:nvPicPr>
          <p:cNvPr id="1027" name="Picture 3" descr="C:\Users\123\Downloads\дом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4365104"/>
            <a:ext cx="2232248" cy="2232248"/>
          </a:xfrm>
          <a:prstGeom prst="rect">
            <a:avLst/>
          </a:prstGeom>
          <a:noFill/>
        </p:spPr>
      </p:pic>
      <p:pic>
        <p:nvPicPr>
          <p:cNvPr id="1028" name="Picture 4" descr="C:\Users\123\Downloads\дом 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35896" y="4221088"/>
            <a:ext cx="2190750" cy="1944216"/>
          </a:xfrm>
          <a:prstGeom prst="rect">
            <a:avLst/>
          </a:prstGeom>
          <a:noFill/>
        </p:spPr>
      </p:pic>
      <p:pic>
        <p:nvPicPr>
          <p:cNvPr id="1029" name="Picture 5" descr="C:\Users\123\Downloads\дом 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20272" y="2060848"/>
            <a:ext cx="1905000" cy="1860798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              Если дом для англичанина – это креп        крепость, то пёс – это настоящий</a:t>
            </a:r>
          </a:p>
          <a:p>
            <a:pPr>
              <a:buNone/>
            </a:pPr>
            <a:r>
              <a:rPr lang="ru-RU" dirty="0" smtClean="0"/>
              <a:t>                  король. Факт остаётся фактом: </a:t>
            </a:r>
          </a:p>
          <a:p>
            <a:pPr>
              <a:buNone/>
            </a:pPr>
            <a:r>
              <a:rPr lang="ru-RU" dirty="0" smtClean="0"/>
              <a:t>                  при общении с животными они более открыты, непринуждённы и разговорчивы, чем друг с другом. Вот так!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СОБАКА – ДРУГ ЧЕЛОВЕКА</a:t>
            </a:r>
            <a:endParaRPr lang="ru-RU" dirty="0"/>
          </a:p>
        </p:txBody>
      </p:sp>
      <p:pic>
        <p:nvPicPr>
          <p:cNvPr id="2050" name="Picture 2" descr="C:\Users\123\Downloads\бультерьер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556792"/>
            <a:ext cx="1512168" cy="1584176"/>
          </a:xfrm>
          <a:prstGeom prst="rect">
            <a:avLst/>
          </a:prstGeom>
          <a:noFill/>
        </p:spPr>
      </p:pic>
      <p:pic>
        <p:nvPicPr>
          <p:cNvPr id="2051" name="Picture 3" descr="C:\Users\123\Downloads\британка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4221088"/>
            <a:ext cx="2592288" cy="1944216"/>
          </a:xfrm>
          <a:prstGeom prst="rect">
            <a:avLst/>
          </a:prstGeom>
          <a:noFill/>
        </p:spPr>
      </p:pic>
      <p:pic>
        <p:nvPicPr>
          <p:cNvPr id="2055" name="Picture 7" descr="C:\Users\123\Downloads\собаки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2040" y="4221088"/>
            <a:ext cx="3600400" cy="2492896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Если англичанин хочет с вами пообщаться или поприветствовать вас, он заводит разговор о погоде. В силу своего географического положения погода на Британских островах очень изменчивая. Сами жители говорят: «У нас нет климата, только погода».</a:t>
            </a:r>
            <a:endParaRPr lang="ru-RU" sz="2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«ЧУДЕСНЫЙ ДЕНЬ, НЕ ТАК ЛИ?»</a:t>
            </a:r>
            <a:endParaRPr lang="ru-RU" dirty="0"/>
          </a:p>
        </p:txBody>
      </p:sp>
      <p:pic>
        <p:nvPicPr>
          <p:cNvPr id="2050" name="Picture 2" descr="C:\Users\123\Downloads\снег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212976"/>
            <a:ext cx="1847850" cy="1584176"/>
          </a:xfrm>
          <a:prstGeom prst="rect">
            <a:avLst/>
          </a:prstGeom>
          <a:noFill/>
        </p:spPr>
      </p:pic>
      <p:pic>
        <p:nvPicPr>
          <p:cNvPr id="2051" name="Picture 3" descr="C:\Users\123\Downloads\туман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3573016"/>
            <a:ext cx="2160240" cy="1872208"/>
          </a:xfrm>
          <a:prstGeom prst="rect">
            <a:avLst/>
          </a:prstGeom>
          <a:noFill/>
        </p:spPr>
      </p:pic>
      <p:pic>
        <p:nvPicPr>
          <p:cNvPr id="2052" name="Picture 4" descr="C:\Users\123\Downloads\хороший день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2160" y="3212976"/>
            <a:ext cx="2376264" cy="1428750"/>
          </a:xfrm>
          <a:prstGeom prst="rect">
            <a:avLst/>
          </a:prstGeom>
          <a:noFill/>
        </p:spPr>
      </p:pic>
      <p:pic>
        <p:nvPicPr>
          <p:cNvPr id="2053" name="Picture 5" descr="C:\Users\123\Downloads\дождь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64088" y="4941168"/>
            <a:ext cx="2190750" cy="1584176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Лондон – столица моды.</a:t>
            </a:r>
          </a:p>
          <a:p>
            <a:pPr>
              <a:buNone/>
            </a:pPr>
            <a:r>
              <a:rPr lang="ru-RU" dirty="0" smtClean="0"/>
              <a:t>  Англичане предложили в </a:t>
            </a:r>
          </a:p>
          <a:p>
            <a:pPr>
              <a:buNone/>
            </a:pPr>
            <a:r>
              <a:rPr lang="ru-RU" dirty="0" smtClean="0"/>
              <a:t>  качестве повседневной </a:t>
            </a:r>
          </a:p>
          <a:p>
            <a:pPr>
              <a:buNone/>
            </a:pPr>
            <a:r>
              <a:rPr lang="ru-RU" dirty="0" smtClean="0"/>
              <a:t>  одежды  практичный костюм.</a:t>
            </a:r>
          </a:p>
          <a:p>
            <a:pPr>
              <a:buNone/>
            </a:pPr>
            <a:r>
              <a:rPr lang="ru-RU" dirty="0" smtClean="0"/>
              <a:t>  Англичане умеют носить одежду</a:t>
            </a:r>
          </a:p>
          <a:p>
            <a:pPr>
              <a:buNone/>
            </a:pPr>
            <a:r>
              <a:rPr lang="ru-RU" dirty="0" smtClean="0"/>
              <a:t>  и не надо об этом лишний раз </a:t>
            </a:r>
          </a:p>
          <a:p>
            <a:pPr>
              <a:buNone/>
            </a:pPr>
            <a:r>
              <a:rPr lang="ru-RU" dirty="0" smtClean="0"/>
              <a:t>  говорить.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ОТ КЛАССИКИ ДО АВАНГАРДА</a:t>
            </a:r>
            <a:endParaRPr lang="ru-RU" dirty="0"/>
          </a:p>
        </p:txBody>
      </p:sp>
      <p:pic>
        <p:nvPicPr>
          <p:cNvPr id="3074" name="Picture 2" descr="C:\Users\123\Downloads\одежда 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1628800"/>
            <a:ext cx="1584176" cy="2520280"/>
          </a:xfrm>
          <a:prstGeom prst="rect">
            <a:avLst/>
          </a:prstGeom>
          <a:noFill/>
        </p:spPr>
      </p:pic>
      <p:pic>
        <p:nvPicPr>
          <p:cNvPr id="3077" name="Picture 5" descr="C:\Users\123\Downloads\одежда 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4437112"/>
            <a:ext cx="2016224" cy="2088232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4525963"/>
          </a:xfrm>
        </p:spPr>
        <p:txBody>
          <a:bodyPr/>
          <a:lstStyle/>
          <a:p>
            <a:r>
              <a:rPr lang="ru-RU" dirty="0" smtClean="0"/>
              <a:t>                  Англичане говорят,</a:t>
            </a:r>
          </a:p>
          <a:p>
            <a:r>
              <a:rPr lang="ru-RU" dirty="0" smtClean="0"/>
              <a:t>                  что не бывает плохой</a:t>
            </a:r>
          </a:p>
          <a:p>
            <a:r>
              <a:rPr lang="ru-RU" dirty="0" smtClean="0"/>
              <a:t>                     погоды, бывает </a:t>
            </a:r>
          </a:p>
          <a:p>
            <a:r>
              <a:rPr lang="ru-RU" dirty="0" smtClean="0"/>
              <a:t>                     плохая одежда.</a:t>
            </a:r>
          </a:p>
          <a:p>
            <a:r>
              <a:rPr lang="ru-RU" dirty="0" smtClean="0"/>
              <a:t>                             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У ПРИРОДЫ НЕТ ПЛОХОЙ ПОГОДЫ</a:t>
            </a:r>
            <a:endParaRPr lang="ru-RU" dirty="0"/>
          </a:p>
        </p:txBody>
      </p:sp>
      <p:pic>
        <p:nvPicPr>
          <p:cNvPr id="4098" name="Picture 2" descr="C:\Users\123\Downloads\одежда 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340768"/>
            <a:ext cx="2413000" cy="3816424"/>
          </a:xfrm>
          <a:prstGeom prst="rect">
            <a:avLst/>
          </a:prstGeom>
          <a:noFill/>
        </p:spPr>
      </p:pic>
      <p:pic>
        <p:nvPicPr>
          <p:cNvPr id="4099" name="Picture 3" descr="C:\Users\123\Downloads\одежда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3356992"/>
            <a:ext cx="3552825" cy="3096344"/>
          </a:xfrm>
          <a:prstGeom prst="rect">
            <a:avLst/>
          </a:prstGeom>
          <a:noFill/>
        </p:spPr>
      </p:pic>
      <p:pic>
        <p:nvPicPr>
          <p:cNvPr id="4100" name="Picture 4" descr="C:\Users\123\Downloads\одежда 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32240" y="1340768"/>
            <a:ext cx="2232248" cy="3805808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Великобритания – страна с левосторонним движением. Стоимость проезда на всех видах (даже в метро) зависит от расстояния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ОБЩЕСТВЕННЫЙ ТРАНСПОРТ В ЛОНДОНЕ</a:t>
            </a:r>
            <a:endParaRPr lang="ru-RU" dirty="0"/>
          </a:p>
        </p:txBody>
      </p:sp>
      <p:pic>
        <p:nvPicPr>
          <p:cNvPr id="5122" name="Picture 2" descr="C:\Users\123\Downloads\автобус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2780928"/>
            <a:ext cx="4499571" cy="3912071"/>
          </a:xfrm>
          <a:prstGeom prst="rect">
            <a:avLst/>
          </a:prstGeom>
          <a:noFill/>
        </p:spPr>
      </p:pic>
      <p:pic>
        <p:nvPicPr>
          <p:cNvPr id="5123" name="Picture 3" descr="C:\Users\123\Downloads\метро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2780928"/>
            <a:ext cx="2448272" cy="1584176"/>
          </a:xfrm>
          <a:prstGeom prst="rect">
            <a:avLst/>
          </a:prstGeom>
          <a:noFill/>
        </p:spPr>
      </p:pic>
      <p:pic>
        <p:nvPicPr>
          <p:cNvPr id="5124" name="Picture 4" descr="C:\Users\123\Downloads\такси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91680" y="4437112"/>
            <a:ext cx="2592288" cy="1800200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                                               </a:t>
            </a:r>
          </a:p>
          <a:p>
            <a:pPr>
              <a:buNone/>
            </a:pPr>
            <a:r>
              <a:rPr lang="ru-RU" dirty="0" smtClean="0"/>
              <a:t>                                               Рыба и чипсы</a:t>
            </a:r>
          </a:p>
          <a:p>
            <a:pPr>
              <a:buNone/>
            </a:pPr>
            <a:r>
              <a:rPr lang="ru-RU" dirty="0" smtClean="0"/>
              <a:t>                                               (</a:t>
            </a:r>
            <a:r>
              <a:rPr lang="en-US" dirty="0" smtClean="0"/>
              <a:t>Fish &amp; Chips)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Яичница с беконом</a:t>
            </a:r>
          </a:p>
          <a:p>
            <a:pPr>
              <a:buNone/>
            </a:pPr>
            <a:r>
              <a:rPr lang="ru-RU" dirty="0" smtClean="0"/>
              <a:t> ( </a:t>
            </a:r>
            <a:r>
              <a:rPr lang="en-US" dirty="0" smtClean="0"/>
              <a:t>Bacon &amp; Eggs)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НАЦИОНАЛЬНЫЕ БЛЮДА</a:t>
            </a:r>
            <a:endParaRPr lang="ru-RU" dirty="0"/>
          </a:p>
        </p:txBody>
      </p:sp>
      <p:pic>
        <p:nvPicPr>
          <p:cNvPr id="6146" name="Picture 2" descr="C:\Users\123\Downloads\рыба картофель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772817"/>
            <a:ext cx="4176464" cy="2520280"/>
          </a:xfrm>
          <a:prstGeom prst="rect">
            <a:avLst/>
          </a:prstGeom>
          <a:noFill/>
        </p:spPr>
      </p:pic>
      <p:pic>
        <p:nvPicPr>
          <p:cNvPr id="1026" name="Picture 2" descr="C:\Users\123\Downloads\яичница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3789040"/>
            <a:ext cx="4176464" cy="2232248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382</TotalTime>
  <Words>631</Words>
  <Application>Microsoft Office PowerPoint</Application>
  <PresentationFormat>Экран (4:3)</PresentationFormat>
  <Paragraphs>110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4" baseType="lpstr">
      <vt:lpstr>Lucida Sans Unicode</vt:lpstr>
      <vt:lpstr>Verdana</vt:lpstr>
      <vt:lpstr>Wingdings 2</vt:lpstr>
      <vt:lpstr>Wingdings 3</vt:lpstr>
      <vt:lpstr>Открытая</vt:lpstr>
      <vt:lpstr>Преподаватель английского языка ГБПОУ ВО «Ковровский медицинский колледж им.Е.И.Смирнова»  Солина Татьяна Васильевна </vt:lpstr>
      <vt:lpstr>КАКИЕ ОНИ -  АНГЛИЧАНЕ ?</vt:lpstr>
      <vt:lpstr>МОЙ ДОМ – МОЯ КРЕПОСТЬ</vt:lpstr>
      <vt:lpstr>СОБАКА – ДРУГ ЧЕЛОВЕКА</vt:lpstr>
      <vt:lpstr>«ЧУДЕСНЫЙ ДЕНЬ, НЕ ТАК ЛИ?»</vt:lpstr>
      <vt:lpstr>ОТ КЛАССИКИ ДО АВАНГАРДА</vt:lpstr>
      <vt:lpstr>У ПРИРОДЫ НЕТ ПЛОХОЙ ПОГОДЫ</vt:lpstr>
      <vt:lpstr>ОБЩЕСТВЕННЫЙ ТРАНСПОРТ В ЛОНДОНЕ</vt:lpstr>
      <vt:lpstr>НАЦИОНАЛЬНЫЕ БЛЮДА</vt:lpstr>
      <vt:lpstr>ПРОДОЛЖЕНИЕ СЛАЙДА</vt:lpstr>
      <vt:lpstr>ЧАЙНАЯ ЦЕРЕМОНИЯ</vt:lpstr>
      <vt:lpstr>ЗДОРОВЫЙ ОБРАЗ ЖИЗНИ</vt:lpstr>
      <vt:lpstr>БУДЬТЕ АККУРАТНЫ В ОБЩЕНИИ С АНГЛИЧАНАМИ</vt:lpstr>
      <vt:lpstr>ПРОДОЛЖЕНИЕ СЛАЙДА</vt:lpstr>
      <vt:lpstr>ПРОДОЛЖЕНИЕ СЛАЙДА</vt:lpstr>
      <vt:lpstr>ПРОДОЛЖЕНИЕ СЛАЙДА</vt:lpstr>
      <vt:lpstr>ПРОДОЛЖЕНИЕ СЛАЙДА</vt:lpstr>
      <vt:lpstr>ПРОДОЛЖЕНИЕ СЛАЙДА</vt:lpstr>
      <vt:lpstr>Презентация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123</dc:creator>
  <cp:lastModifiedBy>Татьяна Васильевна Солина</cp:lastModifiedBy>
  <cp:revision>45</cp:revision>
  <dcterms:created xsi:type="dcterms:W3CDTF">2013-03-28T16:01:13Z</dcterms:created>
  <dcterms:modified xsi:type="dcterms:W3CDTF">2021-03-16T10:31:05Z</dcterms:modified>
</cp:coreProperties>
</file>