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77" r:id="rId3"/>
    <p:sldId id="283" r:id="rId4"/>
    <p:sldId id="275" r:id="rId5"/>
    <p:sldId id="278" r:id="rId6"/>
    <p:sldId id="274" r:id="rId7"/>
    <p:sldId id="281" r:id="rId8"/>
    <p:sldId id="282" r:id="rId9"/>
    <p:sldId id="264" r:id="rId10"/>
    <p:sldId id="265" r:id="rId11"/>
    <p:sldId id="280" r:id="rId12"/>
    <p:sldId id="267" r:id="rId13"/>
    <p:sldId id="268" r:id="rId14"/>
    <p:sldId id="276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4B6AE2-3AAE-4A5B-B60A-F8787FCC50B5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B7BB46-6F5D-408C-A533-594719C638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4306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0050" cy="41084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4DF1CD-57E9-4A3C-8D89-45B55725DE04}" type="slidenum">
              <a:rPr lang="ru-RU" alt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5AF72-C034-4221-88FA-7F59F558D50D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985594-512E-469F-9870-A8520941EF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5AF72-C034-4221-88FA-7F59F558D50D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5594-512E-469F-9870-A8520941EF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5AF72-C034-4221-88FA-7F59F558D50D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5594-512E-469F-9870-A8520941EF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CD5AF72-C034-4221-88FA-7F59F558D50D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D985594-512E-469F-9870-A8520941EF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5AF72-C034-4221-88FA-7F59F558D50D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5594-512E-469F-9870-A8520941EF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5AF72-C034-4221-88FA-7F59F558D50D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5594-512E-469F-9870-A8520941EF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5594-512E-469F-9870-A8520941EF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5AF72-C034-4221-88FA-7F59F558D50D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5AF72-C034-4221-88FA-7F59F558D50D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5594-512E-469F-9870-A8520941EF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5AF72-C034-4221-88FA-7F59F558D50D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5594-512E-469F-9870-A8520941EF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CD5AF72-C034-4221-88FA-7F59F558D50D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D985594-512E-469F-9870-A8520941EF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5AF72-C034-4221-88FA-7F59F558D50D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985594-512E-469F-9870-A8520941EF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CD5AF72-C034-4221-88FA-7F59F558D50D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D985594-512E-469F-9870-A8520941EF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985664"/>
          </a:xfrm>
        </p:spPr>
        <p:txBody>
          <a:bodyPr>
            <a:normAutofit/>
          </a:bodyPr>
          <a:lstStyle/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effectLst/>
                <a:latin typeface="Arial"/>
                <a:ea typeface="Calibri"/>
              </a:rPr>
              <a:t>Правовая  ответственность родителей за воспитание и образование своих детей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275430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4748" y="731589"/>
            <a:ext cx="8064896" cy="5020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q"/>
            </a:pPr>
            <a:r>
              <a:rPr lang="ru-RU" sz="2400" dirty="0">
                <a:solidFill>
                  <a:srgbClr val="181910"/>
                </a:solidFill>
                <a:latin typeface="Georgia"/>
                <a:ea typeface="Times New Roman"/>
                <a:cs typeface="Times New Roman"/>
              </a:rPr>
              <a:t>н</a:t>
            </a:r>
            <a:r>
              <a:rPr lang="ru-RU" sz="2400" dirty="0" smtClean="0">
                <a:solidFill>
                  <a:srgbClr val="181910"/>
                </a:solidFill>
                <a:effectLst/>
                <a:latin typeface="Georgia"/>
                <a:ea typeface="Times New Roman"/>
                <a:cs typeface="Times New Roman"/>
              </a:rPr>
              <a:t>есут материальную ответственность, согласно Гражданскому ко­дексу РФ, за ущерб, причиненный образовательному учреждению по вине учащегося</a:t>
            </a:r>
            <a:endParaRPr lang="ru-RU" sz="2400" dirty="0"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q"/>
            </a:pPr>
            <a:r>
              <a:rPr lang="ru-RU" sz="2400" dirty="0">
                <a:solidFill>
                  <a:srgbClr val="181910"/>
                </a:solidFill>
                <a:latin typeface="Georgia"/>
                <a:ea typeface="Times New Roman"/>
                <a:cs typeface="Times New Roman"/>
              </a:rPr>
              <a:t>п</a:t>
            </a:r>
            <a:r>
              <a:rPr lang="ru-RU" sz="2400" dirty="0" smtClean="0">
                <a:solidFill>
                  <a:srgbClr val="181910"/>
                </a:solidFill>
                <a:effectLst/>
                <a:latin typeface="Georgia"/>
                <a:ea typeface="Times New Roman"/>
                <a:cs typeface="Times New Roman"/>
              </a:rPr>
              <a:t>осещают родительские собрания, приходят по приглашению любого учителя для беседы - по мере необходимости</a:t>
            </a:r>
            <a:endParaRPr lang="ru-RU" sz="2400" dirty="0"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q"/>
            </a:pPr>
            <a:r>
              <a:rPr lang="ru-RU" sz="2400" dirty="0">
                <a:solidFill>
                  <a:srgbClr val="181910"/>
                </a:solidFill>
                <a:latin typeface="Georgia"/>
                <a:ea typeface="Times New Roman"/>
                <a:cs typeface="Times New Roman"/>
              </a:rPr>
              <a:t>з</a:t>
            </a:r>
            <a:r>
              <a:rPr lang="ru-RU" sz="2400" dirty="0" smtClean="0">
                <a:solidFill>
                  <a:srgbClr val="181910"/>
                </a:solidFill>
                <a:effectLst/>
                <a:latin typeface="Georgia"/>
                <a:ea typeface="Times New Roman"/>
                <a:cs typeface="Times New Roman"/>
              </a:rPr>
              <a:t>а невыполнение или ненадлежащее выполнение родительских обязанностей, а также за совершение правонарушений в отношении своих детей родители несут административную, уголовную и материальную ответственность</a:t>
            </a:r>
            <a:endParaRPr lang="ru-RU" sz="2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657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57200"/>
            <a:ext cx="8295456" cy="1066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rgbClr val="FF0000"/>
                </a:solidFill>
              </a:rPr>
              <a:t>   </a:t>
            </a:r>
            <a:r>
              <a:rPr lang="ru-RU" sz="4800" b="1" dirty="0" smtClean="0">
                <a:solidFill>
                  <a:srgbClr val="FF0000"/>
                </a:solidFill>
              </a:rPr>
              <a:t>Ответственность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12291" name="Текст 2"/>
          <p:cNvSpPr>
            <a:spLocks noGrp="1"/>
          </p:cNvSpPr>
          <p:nvPr>
            <p:ph type="body" idx="2"/>
          </p:nvPr>
        </p:nvSpPr>
        <p:spPr>
          <a:xfrm>
            <a:off x="714375" y="1500188"/>
            <a:ext cx="8143875" cy="4643437"/>
          </a:xfrm>
        </p:spPr>
        <p:txBody>
          <a:bodyPr>
            <a:normAutofit fontScale="92500"/>
          </a:bodyPr>
          <a:lstStyle/>
          <a:p>
            <a:pPr marL="53975" algn="just" eaLnBrk="1" hangingPunct="1">
              <a:defRPr/>
            </a:pPr>
            <a:r>
              <a:rPr lang="ru-RU" dirty="0" smtClean="0">
                <a:solidFill>
                  <a:schemeClr val="bg1"/>
                </a:solidFill>
              </a:rPr>
              <a:t>За неисполнение или ненадлежащее исполнение обязанностей по воспитанию детей родители могут быть привлечены к различным видам юридической ответственности:</a:t>
            </a:r>
          </a:p>
          <a:p>
            <a:pPr marL="53975" algn="just" eaLnBrk="1" hangingPunct="1">
              <a:buFont typeface="Arial" charset="0"/>
              <a:buChar char="•"/>
              <a:defRPr/>
            </a:pPr>
            <a:r>
              <a:rPr lang="ru-RU" b="1" i="1" u="sng" dirty="0" smtClean="0">
                <a:solidFill>
                  <a:schemeClr val="bg1"/>
                </a:solidFill>
              </a:rPr>
              <a:t> </a:t>
            </a:r>
            <a:r>
              <a:rPr lang="ru-RU" b="1" i="1" u="sng" dirty="0" smtClean="0">
                <a:solidFill>
                  <a:srgbClr val="C00000"/>
                </a:solidFill>
              </a:rPr>
              <a:t>административной</a:t>
            </a:r>
            <a:r>
              <a:rPr lang="ru-RU" b="1" i="1" u="sng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(статья 5.35 Кодекса Российской Федерации об административных правонарушениях «Неисполнение родителями или иными законными представителями несовершеннолетних обязанностей по содержанию и воспитанию несовершеннолетних»); </a:t>
            </a:r>
          </a:p>
          <a:p>
            <a:pPr marL="53975" algn="just" eaLnBrk="1" hangingPunct="1">
              <a:buFont typeface="Arial" charset="0"/>
              <a:buChar char="•"/>
              <a:defRPr/>
            </a:pP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b="1" i="1" u="sng" dirty="0" err="1" smtClean="0">
                <a:solidFill>
                  <a:srgbClr val="C00000"/>
                </a:solidFill>
              </a:rPr>
              <a:t>гражданско</a:t>
            </a:r>
            <a:r>
              <a:rPr lang="ru-RU" b="1" i="1" u="sng" dirty="0" smtClean="0">
                <a:solidFill>
                  <a:srgbClr val="C00000"/>
                </a:solidFill>
              </a:rPr>
              <a:t> – правовой </a:t>
            </a:r>
            <a:r>
              <a:rPr lang="ru-RU" dirty="0" smtClean="0">
                <a:solidFill>
                  <a:schemeClr val="bg1"/>
                </a:solidFill>
              </a:rPr>
              <a:t>(статьи 1073 – 1075 Гражданского кодекса Российской Федерации); </a:t>
            </a:r>
          </a:p>
          <a:p>
            <a:pPr marL="53975" algn="just" eaLnBrk="1" hangingPunct="1">
              <a:buFont typeface="Arial" charset="0"/>
              <a:buChar char="•"/>
              <a:defRPr/>
            </a:pP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b="1" i="1" u="sng" dirty="0" smtClean="0">
                <a:solidFill>
                  <a:srgbClr val="C00000"/>
                </a:solidFill>
              </a:rPr>
              <a:t>семейно – правовой </a:t>
            </a:r>
            <a:r>
              <a:rPr lang="ru-RU" dirty="0" smtClean="0">
                <a:solidFill>
                  <a:schemeClr val="bg1"/>
                </a:solidFill>
              </a:rPr>
              <a:t>(статьи 69 («Лишение родительских прав»),73 («Ограничение родительских прав») Семейного кодекса Российской Федерации); </a:t>
            </a:r>
          </a:p>
          <a:p>
            <a:pPr marL="53975" algn="just" eaLnBrk="1" hangingPunct="1">
              <a:buFont typeface="Arial" charset="0"/>
              <a:buChar char="•"/>
              <a:defRPr/>
            </a:pP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b="1" i="1" u="sng" dirty="0" smtClean="0">
                <a:solidFill>
                  <a:srgbClr val="C00000"/>
                </a:solidFill>
              </a:rPr>
              <a:t>уголовной</a:t>
            </a:r>
            <a:r>
              <a:rPr lang="ru-RU" dirty="0" smtClean="0">
                <a:solidFill>
                  <a:schemeClr val="bg1"/>
                </a:solidFill>
              </a:rPr>
              <a:t> (статья 156 Уголовного кодекса Российской Федерации («Неисполнение обязанностей по воспитанию несовершеннолетнего»)</a:t>
            </a:r>
          </a:p>
          <a:p>
            <a:pPr marL="53975" algn="just" eaLnBrk="1" hangingPunct="1">
              <a:defRPr/>
            </a:pPr>
            <a:endParaRPr lang="ru-RU" dirty="0" smtClean="0"/>
          </a:p>
        </p:txBody>
      </p:sp>
      <p:pic>
        <p:nvPicPr>
          <p:cNvPr id="12292" name="Содержимое 4" descr="ответственность.jpe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000875" y="142875"/>
            <a:ext cx="1785938" cy="1357313"/>
          </a:xfrm>
        </p:spPr>
      </p:pic>
    </p:spTree>
    <p:extLst>
      <p:ext uri="{BB962C8B-B14F-4D97-AF65-F5344CB8AC3E}">
        <p14:creationId xmlns:p14="http://schemas.microsoft.com/office/powerpoint/2010/main" xmlns="" val="511215912"/>
      </p:ext>
    </p:extLst>
  </p:cSld>
  <p:clrMapOvr>
    <a:masterClrMapping/>
  </p:clrMapOvr>
  <p:transition spd="slow" advTm="30000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-536957"/>
            <a:ext cx="8136904" cy="64894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ru-RU" b="1" dirty="0" smtClean="0">
              <a:solidFill>
                <a:srgbClr val="181910"/>
              </a:solidFill>
              <a:effectLst/>
              <a:latin typeface="Georgia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b="1" dirty="0">
              <a:solidFill>
                <a:srgbClr val="181910"/>
              </a:solidFill>
              <a:latin typeface="Georgia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solidFill>
                  <a:srgbClr val="181910"/>
                </a:solidFill>
                <a:effectLst/>
                <a:latin typeface="Georgia"/>
                <a:ea typeface="Times New Roman"/>
                <a:cs typeface="Times New Roman"/>
              </a:rPr>
              <a:t>Комиссии по делам несовершеннолетних</a:t>
            </a:r>
            <a:r>
              <a:rPr lang="ru-RU" sz="2400" dirty="0" smtClean="0">
                <a:solidFill>
                  <a:srgbClr val="181910"/>
                </a:solidFill>
                <a:effectLst/>
                <a:latin typeface="Georgia"/>
                <a:ea typeface="Times New Roman"/>
                <a:cs typeface="Times New Roman"/>
              </a:rPr>
              <a:t> могут применить к родителям </a:t>
            </a:r>
            <a:r>
              <a:rPr lang="ru-RU" sz="2400" b="1" dirty="0" smtClean="0">
                <a:solidFill>
                  <a:srgbClr val="181910"/>
                </a:solidFill>
                <a:effectLst/>
                <a:latin typeface="Georgia"/>
                <a:ea typeface="Times New Roman"/>
                <a:cs typeface="Times New Roman"/>
              </a:rPr>
              <a:t>административные меры </a:t>
            </a:r>
            <a:r>
              <a:rPr lang="ru-RU" sz="2400" dirty="0" smtClean="0">
                <a:solidFill>
                  <a:srgbClr val="181910"/>
                </a:solidFill>
                <a:effectLst/>
                <a:latin typeface="Georgia"/>
                <a:ea typeface="Times New Roman"/>
                <a:cs typeface="Times New Roman"/>
              </a:rPr>
              <a:t>(объявить общественное порицание или предупреждение, возложить обязанность загладить причиненный вред или наложить денежный штраф):</a:t>
            </a:r>
            <a:endParaRPr lang="ru-RU" sz="2400" dirty="0">
              <a:ea typeface="Calibri"/>
              <a:cs typeface="Times New Roman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q"/>
            </a:pPr>
            <a:r>
              <a:rPr lang="ru-RU" dirty="0" smtClean="0">
                <a:solidFill>
                  <a:srgbClr val="181910"/>
                </a:solidFill>
                <a:effectLst/>
                <a:latin typeface="Georgia"/>
                <a:ea typeface="Times New Roman"/>
                <a:cs typeface="Times New Roman"/>
              </a:rPr>
              <a:t> в случае злостного невыполнения родителями обязанностей по воспитанию и обучению детей</a:t>
            </a:r>
            <a:endParaRPr lang="ru-RU" sz="2400" dirty="0">
              <a:ea typeface="Calibri"/>
              <a:cs typeface="Times New Roman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q"/>
            </a:pPr>
            <a:r>
              <a:rPr lang="ru-RU" dirty="0" smtClean="0">
                <a:solidFill>
                  <a:srgbClr val="181910"/>
                </a:solidFill>
                <a:effectLst/>
                <a:latin typeface="Georgia"/>
                <a:ea typeface="Times New Roman"/>
                <a:cs typeface="Times New Roman"/>
              </a:rPr>
              <a:t>  за доведение их до состояния опьянения или потребления наркотических средств без назначения врача</a:t>
            </a:r>
            <a:endParaRPr lang="ru-RU" sz="2400" dirty="0">
              <a:ea typeface="Calibri"/>
              <a:cs typeface="Times New Roman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q"/>
            </a:pPr>
            <a:r>
              <a:rPr lang="ru-RU" dirty="0" smtClean="0">
                <a:solidFill>
                  <a:srgbClr val="181910"/>
                </a:solidFill>
                <a:effectLst/>
                <a:latin typeface="Georgia"/>
                <a:ea typeface="Times New Roman"/>
                <a:cs typeface="Times New Roman"/>
              </a:rPr>
              <a:t>     за совершение подростками в возрасте до 16 лет нарушений правил дорожного движения</a:t>
            </a:r>
            <a:endParaRPr lang="ru-RU" sz="2400" dirty="0">
              <a:ea typeface="Calibri"/>
              <a:cs typeface="Times New Roman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q"/>
            </a:pPr>
            <a:r>
              <a:rPr lang="ru-RU" dirty="0" smtClean="0">
                <a:solidFill>
                  <a:srgbClr val="181910"/>
                </a:solidFill>
                <a:effectLst/>
                <a:latin typeface="Georgia"/>
                <a:ea typeface="Times New Roman"/>
                <a:cs typeface="Times New Roman"/>
              </a:rPr>
              <a:t>     за появление детей в общественных местах в пьяном виде, а равно за распитие ими спиртных напитков или в связи с совершением других правонарушений</a:t>
            </a:r>
            <a:endParaRPr lang="ru-RU" sz="2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9011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-1567752"/>
            <a:ext cx="8208912" cy="8055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2800" dirty="0" smtClean="0">
              <a:solidFill>
                <a:srgbClr val="000000"/>
              </a:solidFill>
              <a:effectLst/>
              <a:latin typeface="Georgia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2800" dirty="0">
              <a:solidFill>
                <a:srgbClr val="000000"/>
              </a:solidFill>
              <a:latin typeface="Georgia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2800" dirty="0" smtClean="0">
              <a:solidFill>
                <a:srgbClr val="000000"/>
              </a:solidFill>
              <a:effectLst/>
              <a:latin typeface="Georgia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Родители несут уголовную ответственность</a:t>
            </a:r>
            <a:endParaRPr lang="ru-RU" sz="2400" dirty="0">
              <a:ea typeface="Calibri"/>
              <a:cs typeface="Times New Roman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q"/>
            </a:pPr>
            <a:r>
              <a:rPr lang="ru-RU" dirty="0" smtClean="0">
                <a:solidFill>
                  <a:srgbClr val="181910"/>
                </a:solidFill>
                <a:effectLst/>
                <a:latin typeface="Georgia"/>
                <a:ea typeface="Times New Roman"/>
                <a:cs typeface="Times New Roman"/>
              </a:rPr>
              <a:t> </a:t>
            </a:r>
            <a:r>
              <a:rPr lang="ru-RU" sz="2000" dirty="0" smtClean="0">
                <a:solidFill>
                  <a:srgbClr val="181910"/>
                </a:solidFill>
                <a:effectLst/>
                <a:latin typeface="Georgia"/>
                <a:ea typeface="Times New Roman"/>
                <a:cs typeface="Times New Roman"/>
              </a:rPr>
              <a:t>за вовлечение несовершеннолетних детей в совершение преступлений путем обещаний, обмана, угроз или иным способом</a:t>
            </a:r>
            <a:endParaRPr lang="ru-RU" sz="2000" dirty="0"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181910"/>
                </a:solidFill>
                <a:effectLst/>
                <a:latin typeface="Georgia"/>
                <a:ea typeface="Times New Roman"/>
                <a:cs typeface="Times New Roman"/>
              </a:rPr>
              <a:t>   за вовлечение несовершеннолетнего в систематическое употребление спиртных напитков и одурманивающих веществ</a:t>
            </a:r>
            <a:r>
              <a:rPr lang="ru-RU" sz="2000" dirty="0">
                <a:ea typeface="Times New Roman"/>
                <a:cs typeface="Times New Roman"/>
              </a:rPr>
              <a:t>,</a:t>
            </a:r>
            <a:r>
              <a:rPr lang="ru-RU" sz="2000" dirty="0" smtClean="0">
                <a:solidFill>
                  <a:srgbClr val="181910"/>
                </a:solidFill>
                <a:effectLst/>
                <a:latin typeface="Georgia"/>
                <a:ea typeface="Times New Roman"/>
                <a:cs typeface="Times New Roman"/>
              </a:rPr>
              <a:t>      в занятие проституцией, бродяжничеством или попрошайничеством</a:t>
            </a:r>
            <a:endParaRPr lang="ru-RU" sz="2000" dirty="0"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181910"/>
                </a:solidFill>
                <a:effectLst/>
                <a:latin typeface="Georgia"/>
                <a:ea typeface="Times New Roman"/>
                <a:cs typeface="Times New Roman"/>
              </a:rPr>
              <a:t>    за неисполнение или ненадлежащее исполнение обязанностей по воспитанию детей, если эти деяния соединены с жестоким обращением</a:t>
            </a:r>
            <a:endParaRPr lang="ru-RU" sz="2000" dirty="0"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181910"/>
                </a:solidFill>
                <a:effectLst/>
                <a:latin typeface="Georgia"/>
                <a:ea typeface="Times New Roman"/>
                <a:cs typeface="Times New Roman"/>
              </a:rPr>
              <a:t> за злостное уклонение от уплаты средств на содержание детей</a:t>
            </a:r>
            <a:endParaRPr lang="ru-RU" sz="2000" dirty="0"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181910"/>
                </a:solidFill>
                <a:effectLst/>
                <a:latin typeface="Georgia"/>
                <a:ea typeface="Times New Roman"/>
                <a:cs typeface="Times New Roman"/>
              </a:rPr>
              <a:t>Родители несут имущественную ответственность по сделкам малолетних детей, а также за вред, причиненный малолетними детьми (до 14 лет).</a:t>
            </a:r>
            <a:endParaRPr lang="ru-RU" sz="20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544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79388" y="836613"/>
            <a:ext cx="8856662" cy="510909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Статья 69. Лишение родительских прав.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                                           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Родители (один из них) могут быть лишены родительских прав, если: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- уклоняются от выполнения обязанностей родителей, в том числе при злостном уклонении от уплаты алиментов;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- отказываются без уважительных причин взять своего ребенка из родильного дома либо из иного лечебного учреждения, воспитательного учреждения, учреждения социальной защиты населения или из других аналогичных учреждений;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- злоупотребляют своими родительскими правами;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- жестоко обращаются с детьми, в том числе осуществляют физическое или психическое насилие над ними, покушаются на их половую неприкосновенность, 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- являются больными хроническим алкоголизмом или наркоманией;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- совершили умышленное преступление против жизни и здоровья своих детей либо против жизни или здоровья супруга.</a:t>
            </a:r>
          </a:p>
        </p:txBody>
      </p:sp>
    </p:spTree>
    <p:extLst>
      <p:ext uri="{BB962C8B-B14F-4D97-AF65-F5344CB8AC3E}">
        <p14:creationId xmlns:p14="http://schemas.microsoft.com/office/powerpoint/2010/main" xmlns="" val="3551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7744" y="2564904"/>
            <a:ext cx="62600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/>
              <a:t>Спасибо за внимание</a:t>
            </a:r>
            <a:r>
              <a:rPr lang="ru-RU" dirty="0" smtClean="0"/>
              <a:t>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9629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ctrTitle"/>
          </p:nvPr>
        </p:nvSpPr>
        <p:spPr>
          <a:xfrm>
            <a:off x="685800" y="857250"/>
            <a:ext cx="8206680" cy="5812110"/>
          </a:xfrm>
        </p:spPr>
        <p:txBody>
          <a:bodyPr/>
          <a:lstStyle/>
          <a:p>
            <a:pPr eaLnBrk="1" hangingPunct="1"/>
            <a:r>
              <a:rPr lang="ru-RU" altLang="ru-RU" b="1" dirty="0" smtClean="0"/>
              <a:t/>
            </a:r>
            <a:br>
              <a:rPr lang="ru-RU" altLang="ru-RU" b="1" dirty="0" smtClean="0"/>
            </a:br>
            <a:r>
              <a:rPr lang="ru-RU" altLang="ru-RU" b="1" dirty="0" smtClean="0"/>
              <a:t/>
            </a:r>
            <a:br>
              <a:rPr lang="ru-RU" altLang="ru-RU" b="1" dirty="0" smtClean="0"/>
            </a:br>
            <a:r>
              <a:rPr lang="ru-RU" altLang="ru-RU" b="1" dirty="0" smtClean="0"/>
              <a:t/>
            </a:r>
            <a:br>
              <a:rPr lang="ru-RU" altLang="ru-RU" b="1" dirty="0" smtClean="0"/>
            </a:br>
            <a:r>
              <a:rPr lang="ru-RU" altLang="ru-RU" sz="3200" b="1" dirty="0" smtClean="0">
                <a:solidFill>
                  <a:schemeClr val="bg1"/>
                </a:solidFill>
              </a:rPr>
              <a:t>Мы сильно заблуждаемся, если думаем, что жизнь ребенка в школьном возрасте вся принадлежит школе; нет, школа имеет только весьма небольшую долю в том естественном развитии ребенка, на которое гораздо </a:t>
            </a:r>
            <a:r>
              <a:rPr lang="ru-RU" altLang="ru-RU" sz="3200" b="1" dirty="0" smtClean="0">
                <a:solidFill>
                  <a:srgbClr val="FF0000"/>
                </a:solidFill>
              </a:rPr>
              <a:t>большое влияние </a:t>
            </a:r>
            <a:r>
              <a:rPr lang="ru-RU" altLang="ru-RU" sz="3200" b="1" dirty="0" smtClean="0">
                <a:solidFill>
                  <a:schemeClr val="bg1"/>
                </a:solidFill>
              </a:rPr>
              <a:t>оказывают </a:t>
            </a:r>
            <a:r>
              <a:rPr lang="ru-RU" altLang="ru-RU" sz="3200" b="1" dirty="0" smtClean="0">
                <a:solidFill>
                  <a:srgbClr val="FF0000"/>
                </a:solidFill>
              </a:rPr>
              <a:t>время, природа и семейная жизнь.</a:t>
            </a:r>
            <a:r>
              <a:rPr lang="ru-RU" altLang="ru-RU" sz="3200" dirty="0" smtClean="0">
                <a:solidFill>
                  <a:srgbClr val="FF0000"/>
                </a:solidFill>
              </a:rPr>
              <a:t/>
            </a:r>
            <a:br>
              <a:rPr lang="ru-RU" altLang="ru-RU" sz="3200" dirty="0" smtClean="0">
                <a:solidFill>
                  <a:srgbClr val="FF0000"/>
                </a:solidFill>
              </a:rPr>
            </a:br>
            <a:r>
              <a:rPr lang="ru-RU" altLang="ru-RU" sz="3200" dirty="0" smtClean="0"/>
              <a:t/>
            </a:r>
            <a:br>
              <a:rPr lang="ru-RU" altLang="ru-RU" sz="3200" dirty="0" smtClean="0"/>
            </a:br>
            <a:r>
              <a:rPr lang="ru-RU" altLang="ru-RU" sz="3200" dirty="0" smtClean="0"/>
              <a:t>                                    </a:t>
            </a:r>
            <a:r>
              <a:rPr lang="ru-RU" altLang="ru-RU" sz="3200" b="1" dirty="0" smtClean="0"/>
              <a:t>К.Д. Ушинский</a:t>
            </a:r>
            <a:r>
              <a:rPr lang="ru-RU" altLang="ru-RU" sz="3200" dirty="0" smtClean="0"/>
              <a:t/>
            </a:r>
            <a:br>
              <a:rPr lang="ru-RU" altLang="ru-RU" sz="3200" dirty="0" smtClean="0"/>
            </a:br>
            <a:r>
              <a:rPr lang="ru-RU" altLang="ru-RU" sz="3200" dirty="0" smtClean="0"/>
              <a:t/>
            </a:r>
            <a:br>
              <a:rPr lang="ru-RU" altLang="ru-RU" sz="3200" dirty="0" smtClean="0"/>
            </a:br>
            <a:endParaRPr lang="ru-RU" altLang="ru-RU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196053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3000" b="1">
                <a:solidFill>
                  <a:srgbClr val="575F6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  <a:cs typeface="Times New Roman" pitchFamily="16" charset="0"/>
              </a:rPr>
              <a:t>МНЕНИЕ ПСИХОЛОГА…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06400" y="1607638"/>
            <a:ext cx="8002588" cy="4873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265113" indent="-265113" algn="just">
              <a:spcBef>
                <a:spcPts val="600"/>
              </a:spcBef>
              <a:buClr>
                <a:srgbClr val="FE8637"/>
              </a:buClr>
              <a:buSzPct val="70000"/>
              <a:buFont typeface="Wingdings" charset="2"/>
              <a:buChar char=""/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/>
            </a:pPr>
            <a:r>
              <a:rPr lang="ru-RU" sz="2800" b="1" dirty="0">
                <a:solidFill>
                  <a:srgbClr val="4C4C4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  <a:cs typeface="Times New Roman" pitchFamily="16" charset="0"/>
              </a:rPr>
              <a:t>Воспитание детей – старейшее из человеческих дел. Зависит от трех переменных: дети, взрослые, отношения между ними.</a:t>
            </a:r>
          </a:p>
          <a:p>
            <a:pPr marL="265113" indent="-265113" algn="ctr">
              <a:spcBef>
                <a:spcPts val="600"/>
              </a:spcBef>
              <a:buClr>
                <a:srgbClr val="FE8637"/>
              </a:buClr>
              <a:buSzPct val="70000"/>
              <a:buFont typeface="Wingdings" charset="2"/>
              <a:buChar char=""/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/>
            </a:pPr>
            <a:r>
              <a:rPr lang="ru-RU" sz="2800" b="1" dirty="0">
                <a:solidFill>
                  <a:srgbClr val="4C4C4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  <a:cs typeface="Times New Roman" pitchFamily="16" charset="0"/>
              </a:rPr>
              <a:t>Центр воспитания школа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  <a:cs typeface="Times New Roman" pitchFamily="16" charset="0"/>
              </a:rPr>
              <a:t>?</a:t>
            </a:r>
            <a:r>
              <a:rPr lang="ru-RU" sz="2800" b="1" dirty="0">
                <a:solidFill>
                  <a:srgbClr val="4C4C4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  <a:cs typeface="Times New Roman" pitchFamily="16" charset="0"/>
              </a:rPr>
              <a:t>! – </a:t>
            </a:r>
            <a:endParaRPr lang="ru-RU" sz="2800" b="1" dirty="0" smtClean="0">
              <a:solidFill>
                <a:srgbClr val="4C4C4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6" charset="0"/>
              <a:cs typeface="Times New Roman" pitchFamily="16" charset="0"/>
            </a:endParaRPr>
          </a:p>
          <a:p>
            <a:pPr marL="265113" indent="-265113" algn="just">
              <a:spcBef>
                <a:spcPts val="600"/>
              </a:spcBef>
              <a:buClr>
                <a:srgbClr val="FE8637"/>
              </a:buClr>
              <a:buSzPct val="70000"/>
              <a:buFont typeface="Wingdings" charset="2"/>
              <a:buChar char=""/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/>
            </a:pPr>
            <a:r>
              <a:rPr lang="ru-RU" sz="2800" b="1" dirty="0" smtClean="0">
                <a:solidFill>
                  <a:srgbClr val="4C4C4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  <a:cs typeface="Times New Roman" pitchFamily="16" charset="0"/>
              </a:rPr>
              <a:t>семья </a:t>
            </a:r>
            <a:r>
              <a:rPr lang="ru-RU" sz="2800" b="1" dirty="0">
                <a:solidFill>
                  <a:srgbClr val="4C4C4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  <a:cs typeface="Times New Roman" pitchFamily="16" charset="0"/>
              </a:rPr>
              <a:t>50%, </a:t>
            </a:r>
            <a:endParaRPr lang="ru-RU" sz="2800" b="1" dirty="0" smtClean="0">
              <a:solidFill>
                <a:srgbClr val="4C4C4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6" charset="0"/>
              <a:cs typeface="Times New Roman" pitchFamily="16" charset="0"/>
            </a:endParaRPr>
          </a:p>
          <a:p>
            <a:pPr marL="265113" indent="-265113" algn="just">
              <a:spcBef>
                <a:spcPts val="600"/>
              </a:spcBef>
              <a:buClr>
                <a:srgbClr val="FE8637"/>
              </a:buClr>
              <a:buSzPct val="70000"/>
              <a:buFont typeface="Wingdings" charset="2"/>
              <a:buChar char=""/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/>
            </a:pPr>
            <a:r>
              <a:rPr lang="ru-RU" sz="2800" b="1" dirty="0" smtClean="0">
                <a:solidFill>
                  <a:srgbClr val="4C4C4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  <a:cs typeface="Times New Roman" pitchFamily="16" charset="0"/>
              </a:rPr>
              <a:t>СМИ </a:t>
            </a:r>
            <a:r>
              <a:rPr lang="ru-RU" sz="2800" b="1" dirty="0">
                <a:solidFill>
                  <a:srgbClr val="4C4C4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  <a:cs typeface="Times New Roman" pitchFamily="16" charset="0"/>
              </a:rPr>
              <a:t>30%, </a:t>
            </a:r>
            <a:endParaRPr lang="ru-RU" sz="2800" b="1" dirty="0" smtClean="0">
              <a:solidFill>
                <a:srgbClr val="4C4C4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6" charset="0"/>
              <a:cs typeface="Times New Roman" pitchFamily="16" charset="0"/>
            </a:endParaRPr>
          </a:p>
          <a:p>
            <a:pPr marL="265113" indent="-265113" algn="just">
              <a:spcBef>
                <a:spcPts val="600"/>
              </a:spcBef>
              <a:buClr>
                <a:srgbClr val="FE8637"/>
              </a:buClr>
              <a:buSzPct val="70000"/>
              <a:buFont typeface="Wingdings" charset="2"/>
              <a:buChar char=""/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/>
            </a:pPr>
            <a:r>
              <a:rPr lang="ru-RU" sz="2800" b="1" dirty="0" smtClean="0">
                <a:solidFill>
                  <a:srgbClr val="4C4C4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  <a:cs typeface="Times New Roman" pitchFamily="16" charset="0"/>
              </a:rPr>
              <a:t>школа </a:t>
            </a:r>
            <a:r>
              <a:rPr lang="ru-RU" sz="2800" b="1" dirty="0">
                <a:solidFill>
                  <a:srgbClr val="4C4C4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  <a:cs typeface="Times New Roman" pitchFamily="16" charset="0"/>
              </a:rPr>
              <a:t>10%, </a:t>
            </a:r>
            <a:endParaRPr lang="ru-RU" sz="2800" b="1" dirty="0" smtClean="0">
              <a:solidFill>
                <a:srgbClr val="4C4C4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6" charset="0"/>
              <a:cs typeface="Times New Roman" pitchFamily="16" charset="0"/>
            </a:endParaRPr>
          </a:p>
          <a:p>
            <a:pPr marL="265113" indent="-265113" algn="just">
              <a:spcBef>
                <a:spcPts val="600"/>
              </a:spcBef>
              <a:buClr>
                <a:srgbClr val="FE8637"/>
              </a:buClr>
              <a:buSzPct val="70000"/>
              <a:buFont typeface="Wingdings" charset="2"/>
              <a:buChar char=""/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/>
            </a:pPr>
            <a:r>
              <a:rPr lang="ru-RU" sz="2800" b="1" dirty="0" smtClean="0">
                <a:solidFill>
                  <a:srgbClr val="4C4C4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  <a:cs typeface="Times New Roman" pitchFamily="16" charset="0"/>
              </a:rPr>
              <a:t>улица </a:t>
            </a:r>
            <a:r>
              <a:rPr lang="ru-RU" sz="2800" b="1" dirty="0">
                <a:solidFill>
                  <a:srgbClr val="4C4C4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  <a:cs typeface="Times New Roman" pitchFamily="16" charset="0"/>
              </a:rPr>
              <a:t>10% (по данным социологических исследований</a:t>
            </a:r>
            <a:r>
              <a:rPr lang="ru-RU" sz="2800" b="1" dirty="0" smtClean="0">
                <a:solidFill>
                  <a:srgbClr val="4C4C4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  <a:cs typeface="Times New Roman" pitchFamily="16" charset="0"/>
              </a:rPr>
              <a:t>).</a:t>
            </a:r>
            <a:endParaRPr lang="ru-RU" sz="2800" b="1" dirty="0">
              <a:solidFill>
                <a:srgbClr val="4C4C4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6" charset="0"/>
              <a:cs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013177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7" name="Рисунок 3" descr="Федеральная президентская программа «Дети России»; Федеральный зако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27" y="3789040"/>
            <a:ext cx="9116526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6" name="Рисунок 2" descr="Правовое воспитание родителей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1712" y="0"/>
            <a:ext cx="9116527" cy="4797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84561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966788"/>
            <a:ext cx="54006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dirty="0"/>
              <a:t>На основании статьи 38 Конституции Российской Федерации, забота о детях, их воспитание – равное право и обязанность родителей, то есть, родители имеют равные права и несут равные обязанности в отношении своих детей. </a:t>
            </a:r>
            <a:r>
              <a:rPr lang="ru-RU" sz="2400" dirty="0" smtClean="0"/>
              <a:t>Равенство </a:t>
            </a:r>
            <a:r>
              <a:rPr lang="ru-RU" sz="2400" dirty="0"/>
              <a:t>прав и обязанностей родителей в отношении детей должно соблюдаться независимо от наличия или отсутствия зарегистрированного брака между родителями.</a:t>
            </a:r>
          </a:p>
          <a:p>
            <a:pPr>
              <a:defRPr/>
            </a:pPr>
            <a:r>
              <a:rPr lang="ru-RU" sz="2400" dirty="0"/>
              <a:t> </a:t>
            </a:r>
          </a:p>
          <a:p>
            <a:pPr>
              <a:defRPr/>
            </a:pPr>
            <a:endParaRPr lang="ru-RU" sz="2000" dirty="0"/>
          </a:p>
        </p:txBody>
      </p:sp>
      <p:pic>
        <p:nvPicPr>
          <p:cNvPr id="3" name="Содержимое 6" descr="V-KA04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072188" y="1500188"/>
            <a:ext cx="2730500" cy="271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9600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79388" y="1584325"/>
            <a:ext cx="8856662" cy="440120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Статья 63. Права и обязанности родителей по воспитанию и образованию детей 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  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                                           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Родители имеют </a:t>
            </a:r>
            <a:r>
              <a:rPr lang="ru-RU" sz="20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право и обязаны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воспитывать своих детей.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Родители несут </a:t>
            </a:r>
            <a:r>
              <a:rPr lang="ru-RU" sz="20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ответственность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за воспитание и развитие своих детей. Они обязаны заботиться о здоровье, физическом, психическом, духовном, нравственном развитии своих детей.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Родители имеют </a:t>
            </a:r>
            <a:r>
              <a:rPr lang="ru-RU" sz="20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преимущественное право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 воспитание своих детей перед всеми другими лицами.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Родители </a:t>
            </a:r>
            <a:r>
              <a:rPr lang="ru-RU" sz="20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обязаны обеспечить получение детьми основного общего образования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Родители с учетом мнения детей имеют право выбора образовательного учреждения и формы обучения до получения детьми основного общего образования.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24013" y="498475"/>
            <a:ext cx="5967412" cy="6477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СЕМЕЙНЫЙ КОДЕКС РОССИЙСКОЙ ФЕДЕРАЦИИ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814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763"/>
            <a:ext cx="8229600" cy="9144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dirty="0" smtClean="0"/>
              <a:t> </a:t>
            </a:r>
            <a:r>
              <a:rPr lang="ru-RU" sz="3600" b="1" dirty="0" smtClean="0">
                <a:solidFill>
                  <a:srgbClr val="FF0000"/>
                </a:solidFill>
              </a:rPr>
              <a:t>Обязанности родителей по воспитанию детей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14339" name="Содержимое 2"/>
          <p:cNvSpPr>
            <a:spLocks noGrp="1"/>
          </p:cNvSpPr>
          <p:nvPr>
            <p:ph sz="half" idx="1"/>
          </p:nvPr>
        </p:nvSpPr>
        <p:spPr>
          <a:xfrm>
            <a:off x="428625" y="1714500"/>
            <a:ext cx="4572000" cy="4525963"/>
          </a:xfrm>
        </p:spPr>
        <p:txBody>
          <a:bodyPr/>
          <a:lstStyle/>
          <a:p>
            <a:pPr eaLnBrk="1" hangingPunct="1"/>
            <a:r>
              <a:rPr lang="ru-RU" sz="1600" dirty="0" smtClean="0">
                <a:solidFill>
                  <a:schemeClr val="bg1"/>
                </a:solidFill>
              </a:rPr>
              <a:t>Создавать благоприятные условия для полноценного обучения ребёнка. </a:t>
            </a:r>
          </a:p>
          <a:p>
            <a:pPr eaLnBrk="1" hangingPunct="1"/>
            <a:r>
              <a:rPr lang="ru-RU" sz="1600" dirty="0" smtClean="0">
                <a:solidFill>
                  <a:schemeClr val="bg1"/>
                </a:solidFill>
              </a:rPr>
              <a:t>Контролировать надлежащее посещение ребёнком образовательного учреждения. </a:t>
            </a:r>
          </a:p>
          <a:p>
            <a:pPr eaLnBrk="1" hangingPunct="1"/>
            <a:r>
              <a:rPr lang="ru-RU" sz="1600" dirty="0" smtClean="0">
                <a:solidFill>
                  <a:schemeClr val="bg1"/>
                </a:solidFill>
              </a:rPr>
              <a:t> Знакомиться с ходом и содержанием образовательного процесса, а также с оценками успеваемости их несовершеннолетних детей.</a:t>
            </a:r>
          </a:p>
          <a:p>
            <a:pPr eaLnBrk="1" hangingPunct="1"/>
            <a:r>
              <a:rPr lang="ru-RU" sz="1600" dirty="0" smtClean="0">
                <a:solidFill>
                  <a:schemeClr val="bg1"/>
                </a:solidFill>
              </a:rPr>
              <a:t>Предпринимать меры по ликвидации их несовершеннолетними детьми имеющихся у них академических задолженностей. </a:t>
            </a:r>
          </a:p>
          <a:p>
            <a:pPr eaLnBrk="1" hangingPunct="1"/>
            <a:r>
              <a:rPr lang="ru-RU" sz="1600" dirty="0" smtClean="0">
                <a:solidFill>
                  <a:schemeClr val="bg1"/>
                </a:solidFill>
              </a:rPr>
              <a:t> Взаимодействовать с образовательным учреждением, в котором обучается их несовершеннолетний ребёнок, в порядке, установленным Уставом соответствующего образовательного учреждения. </a:t>
            </a:r>
          </a:p>
          <a:p>
            <a:pPr eaLnBrk="1" hangingPunct="1"/>
            <a:endParaRPr lang="ru-RU" sz="1600" dirty="0" smtClean="0">
              <a:solidFill>
                <a:schemeClr val="bg1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ru-RU" sz="1600" dirty="0" smtClean="0">
              <a:solidFill>
                <a:schemeClr val="bg1"/>
              </a:solidFill>
            </a:endParaRPr>
          </a:p>
          <a:p>
            <a:pPr eaLnBrk="1" hangingPunct="1"/>
            <a:endParaRPr lang="ru-RU" sz="2000" dirty="0" smtClean="0">
              <a:solidFill>
                <a:schemeClr val="bg1"/>
              </a:solidFill>
            </a:endParaRPr>
          </a:p>
        </p:txBody>
      </p:sp>
      <p:pic>
        <p:nvPicPr>
          <p:cNvPr id="14340" name="Содержимое 5" descr="75260761_0yYi54s3Y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72063" y="1714500"/>
            <a:ext cx="3819525" cy="2500313"/>
          </a:xfrm>
        </p:spPr>
      </p:pic>
    </p:spTree>
    <p:extLst>
      <p:ext uri="{BB962C8B-B14F-4D97-AF65-F5344CB8AC3E}">
        <p14:creationId xmlns:p14="http://schemas.microsoft.com/office/powerpoint/2010/main" xmlns="" val="2121392573"/>
      </p:ext>
    </p:extLst>
  </p:cSld>
  <p:clrMapOvr>
    <a:masterClrMapping/>
  </p:clrMapOvr>
  <p:transition spd="slow" advTm="30000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2"/>
          <p:cNvSpPr>
            <a:spLocks noGrp="1"/>
          </p:cNvSpPr>
          <p:nvPr>
            <p:ph sz="half" idx="1"/>
          </p:nvPr>
        </p:nvSpPr>
        <p:spPr>
          <a:xfrm>
            <a:off x="428625" y="2332038"/>
            <a:ext cx="4038600" cy="4097337"/>
          </a:xfrm>
        </p:spPr>
        <p:txBody>
          <a:bodyPr/>
          <a:lstStyle/>
          <a:p>
            <a:pPr eaLnBrk="1" hangingPunct="1"/>
            <a:r>
              <a:rPr lang="ru-RU" sz="1600" dirty="0" smtClean="0">
                <a:solidFill>
                  <a:schemeClr val="bg1"/>
                </a:solidFill>
              </a:rPr>
              <a:t>Предпринимать иные меры по обеспечению получения их детьми основного общего образования. </a:t>
            </a:r>
          </a:p>
          <a:p>
            <a:pPr eaLnBrk="1" hangingPunct="1"/>
            <a:r>
              <a:rPr lang="ru-RU" sz="1600" dirty="0" smtClean="0">
                <a:solidFill>
                  <a:schemeClr val="bg1"/>
                </a:solidFill>
              </a:rPr>
              <a:t>Не допускать пребывания детей в возрасте до 16 лет в ночное время в компьютерных салонах, дискотеках, а также в иных общественных местах и развлекательных учреждениях без сопровождения взрослых. </a:t>
            </a:r>
          </a:p>
          <a:p>
            <a:pPr eaLnBrk="1" hangingPunct="1"/>
            <a:r>
              <a:rPr lang="ru-RU" sz="1600" dirty="0" smtClean="0">
                <a:solidFill>
                  <a:schemeClr val="bg1"/>
                </a:solidFill>
              </a:rPr>
              <a:t>Не допускать совершения детьми хулиганских действий, употребления ими пива или спиртосодержащих напитков, а также наркотических или психотропных веществ. </a:t>
            </a:r>
          </a:p>
          <a:p>
            <a:pPr eaLnBrk="1" hangingPunct="1"/>
            <a:endParaRPr lang="ru-RU" sz="1600" dirty="0" smtClean="0"/>
          </a:p>
        </p:txBody>
      </p:sp>
      <p:sp>
        <p:nvSpPr>
          <p:cNvPr id="15363" name="Содержимое 3"/>
          <p:cNvSpPr>
            <a:spLocks noGrp="1"/>
          </p:cNvSpPr>
          <p:nvPr>
            <p:ph sz="half" idx="2"/>
          </p:nvPr>
        </p:nvSpPr>
        <p:spPr>
          <a:xfrm>
            <a:off x="4714875" y="2332038"/>
            <a:ext cx="4038600" cy="4025900"/>
          </a:xfrm>
        </p:spPr>
        <p:txBody>
          <a:bodyPr/>
          <a:lstStyle/>
          <a:p>
            <a:pPr eaLnBrk="1" hangingPunct="1"/>
            <a:r>
              <a:rPr lang="ru-RU" sz="1600" dirty="0" smtClean="0">
                <a:solidFill>
                  <a:schemeClr val="bg1"/>
                </a:solidFill>
              </a:rPr>
              <a:t>Заботиться о здоровье детей, физическом, психическом и нравственном развитии, предпринимать меры по реализации потребностей детей в питании, одежде, предметах досуга, отдыхе и лечении. </a:t>
            </a:r>
          </a:p>
          <a:p>
            <a:pPr eaLnBrk="1" hangingPunct="1"/>
            <a:r>
              <a:rPr lang="ru-RU" sz="1600" dirty="0" smtClean="0">
                <a:solidFill>
                  <a:schemeClr val="bg1"/>
                </a:solidFill>
              </a:rPr>
              <a:t>Не допускать жестокого обращения с детьми, наносящее вред психическому или физическому здоровью, оскорбление личности, эксплуатацию, грубое обращение, унижающее человеческое достоинство</a:t>
            </a:r>
            <a:r>
              <a:rPr lang="ru-RU" sz="1600" dirty="0" smtClean="0"/>
              <a:t>.</a:t>
            </a:r>
          </a:p>
          <a:p>
            <a:pPr eaLnBrk="1" hangingPunct="1"/>
            <a:endParaRPr lang="ru-RU" sz="1600" dirty="0" smtClean="0"/>
          </a:p>
          <a:p>
            <a:pPr eaLnBrk="1" hangingPunct="1"/>
            <a:endParaRPr lang="ru-RU" sz="1600" dirty="0" smtClean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512763"/>
            <a:ext cx="8229600" cy="9144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dirty="0" smtClean="0"/>
              <a:t> </a:t>
            </a:r>
            <a:endParaRPr lang="ru-RU" sz="3200" b="1" dirty="0">
              <a:solidFill>
                <a:srgbClr val="FF0000"/>
              </a:solidFill>
            </a:endParaRPr>
          </a:p>
        </p:txBody>
      </p:sp>
      <p:pic>
        <p:nvPicPr>
          <p:cNvPr id="15365" name="Рисунок 7" descr="dvs045384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63" y="0"/>
            <a:ext cx="3357562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021755338"/>
      </p:ext>
    </p:extLst>
  </p:cSld>
  <p:clrMapOvr>
    <a:masterClrMapping/>
  </p:clrMapOvr>
  <p:transition spd="slow" advTm="30000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-601077"/>
            <a:ext cx="7704856" cy="6887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ru-RU" b="1" dirty="0" smtClean="0">
              <a:solidFill>
                <a:srgbClr val="181910"/>
              </a:solidFill>
              <a:effectLst/>
              <a:latin typeface="Georgia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b="1" dirty="0">
              <a:solidFill>
                <a:srgbClr val="181910"/>
              </a:solidFill>
              <a:latin typeface="Georgia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b="1" dirty="0" smtClean="0">
              <a:solidFill>
                <a:srgbClr val="181910"/>
              </a:solidFill>
              <a:effectLst/>
              <a:latin typeface="Georgia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rgbClr val="181910"/>
                </a:solidFill>
                <a:effectLst/>
                <a:latin typeface="Georgia"/>
                <a:ea typeface="Times New Roman"/>
                <a:cs typeface="Times New Roman"/>
              </a:rPr>
              <a:t>Родители:</a:t>
            </a:r>
            <a:endParaRPr lang="ru-RU" sz="3200" dirty="0"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q"/>
            </a:pPr>
            <a:r>
              <a:rPr lang="ru-RU" sz="2000" dirty="0">
                <a:solidFill>
                  <a:srgbClr val="181910"/>
                </a:solidFill>
                <a:latin typeface="Georgia"/>
                <a:ea typeface="Times New Roman"/>
                <a:cs typeface="Times New Roman"/>
              </a:rPr>
              <a:t>с</a:t>
            </a:r>
            <a:r>
              <a:rPr lang="ru-RU" sz="2000" dirty="0" smtClean="0">
                <a:solidFill>
                  <a:srgbClr val="181910"/>
                </a:solidFill>
                <a:effectLst/>
                <a:latin typeface="Georgia"/>
                <a:ea typeface="Times New Roman"/>
                <a:cs typeface="Times New Roman"/>
              </a:rPr>
              <a:t>оздают благоприятные условия для выполнения домашних заданий и самообразования ребенок</a:t>
            </a:r>
            <a:endParaRPr lang="ru-RU" sz="2000" dirty="0"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q"/>
            </a:pPr>
            <a:r>
              <a:rPr lang="ru-RU" sz="2000" dirty="0">
                <a:solidFill>
                  <a:srgbClr val="181910"/>
                </a:solidFill>
                <a:latin typeface="Georgia"/>
                <a:ea typeface="Times New Roman"/>
                <a:cs typeface="Times New Roman"/>
              </a:rPr>
              <a:t>н</a:t>
            </a:r>
            <a:r>
              <a:rPr lang="ru-RU" sz="2000" dirty="0" smtClean="0">
                <a:solidFill>
                  <a:srgbClr val="181910"/>
                </a:solidFill>
                <a:effectLst/>
                <a:latin typeface="Georgia"/>
                <a:ea typeface="Times New Roman"/>
                <a:cs typeface="Times New Roman"/>
              </a:rPr>
              <a:t>есут ответственность за обеспечение ребенка необходимыми сред­ствами обучения и воспитания, в том числе , спортивной формой, формой для трудового обучения, сменной обувью и т.д.</a:t>
            </a:r>
            <a:endParaRPr lang="ru-RU" sz="2000" dirty="0">
              <a:ea typeface="Calibri"/>
              <a:cs typeface="Times New Roman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q"/>
            </a:pPr>
            <a:r>
              <a:rPr lang="ru-RU" sz="2000" dirty="0">
                <a:solidFill>
                  <a:srgbClr val="181910"/>
                </a:solidFill>
                <a:latin typeface="Georgia"/>
                <a:ea typeface="Times New Roman"/>
                <a:cs typeface="Times New Roman"/>
              </a:rPr>
              <a:t>с</a:t>
            </a:r>
            <a:r>
              <a:rPr lang="ru-RU" sz="2000" dirty="0" smtClean="0">
                <a:solidFill>
                  <a:srgbClr val="181910"/>
                </a:solidFill>
                <a:effectLst/>
                <a:latin typeface="Georgia"/>
                <a:ea typeface="Times New Roman"/>
                <a:cs typeface="Times New Roman"/>
              </a:rPr>
              <a:t>овместно с образовательным учреждением контролируют обуче­ние ребенка, поведение его в школе и вне ее, в общественных местах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q"/>
            </a:pPr>
            <a:r>
              <a:rPr lang="ru-RU" sz="2000" dirty="0">
                <a:solidFill>
                  <a:srgbClr val="181910"/>
                </a:solidFill>
                <a:latin typeface="Georgia"/>
                <a:ea typeface="Times New Roman"/>
                <a:cs typeface="Times New Roman"/>
              </a:rPr>
              <a:t>н</a:t>
            </a:r>
            <a:r>
              <a:rPr lang="ru-RU" sz="2000" dirty="0" smtClean="0">
                <a:solidFill>
                  <a:srgbClr val="181910"/>
                </a:solidFill>
                <a:effectLst/>
                <a:latin typeface="Georgia"/>
                <a:ea typeface="Times New Roman"/>
                <a:cs typeface="Times New Roman"/>
              </a:rPr>
              <a:t>есут ответственность, за поведение детей, занятость их во внеурочное время</a:t>
            </a:r>
            <a:endParaRPr lang="ru-RU" sz="2000" dirty="0">
              <a:ea typeface="Calibri"/>
              <a:cs typeface="Times New Roman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endParaRPr lang="ru-RU" sz="20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020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211</TotalTime>
  <Words>625</Words>
  <Application>Microsoft Office PowerPoint</Application>
  <PresentationFormat>Экран (4:3)</PresentationFormat>
  <Paragraphs>78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Бумажная</vt:lpstr>
      <vt:lpstr>Правовая  ответственность родителей за воспитание и образование своих детей</vt:lpstr>
      <vt:lpstr>   Мы сильно заблуждаемся, если думаем, что жизнь ребенка в школьном возрасте вся принадлежит школе; нет, школа имеет только весьма небольшую долю в том естественном развитии ребенка, на которое гораздо большое влияние оказывают время, природа и семейная жизнь.                                      К.Д. Ушинский  </vt:lpstr>
      <vt:lpstr>Слайд 3</vt:lpstr>
      <vt:lpstr>Слайд 4</vt:lpstr>
      <vt:lpstr>Слайд 5</vt:lpstr>
      <vt:lpstr>Слайд 6</vt:lpstr>
      <vt:lpstr> Обязанности родителей по воспитанию детей</vt:lpstr>
      <vt:lpstr> </vt:lpstr>
      <vt:lpstr>Слайд 9</vt:lpstr>
      <vt:lpstr>Слайд 10</vt:lpstr>
      <vt:lpstr>   Ответственность</vt:lpstr>
      <vt:lpstr>Слайд 12</vt:lpstr>
      <vt:lpstr>Слайд 13</vt:lpstr>
      <vt:lpstr>Слайд 14</vt:lpstr>
      <vt:lpstr>Слайд 15</vt:lpstr>
    </vt:vector>
  </TitlesOfParts>
  <Company>интернат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Юридическая ответственность родителей за воспитание и образование своих детей</dc:title>
  <dc:creator>нс</dc:creator>
  <cp:lastModifiedBy>Admin</cp:lastModifiedBy>
  <cp:revision>20</cp:revision>
  <dcterms:created xsi:type="dcterms:W3CDTF">2012-11-20T10:51:05Z</dcterms:created>
  <dcterms:modified xsi:type="dcterms:W3CDTF">2018-10-22T06:52:22Z</dcterms:modified>
</cp:coreProperties>
</file>