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82" r:id="rId4"/>
    <p:sldId id="272" r:id="rId5"/>
    <p:sldId id="283" r:id="rId6"/>
    <p:sldId id="257" r:id="rId7"/>
    <p:sldId id="258" r:id="rId8"/>
    <p:sldId id="259" r:id="rId9"/>
    <p:sldId id="260" r:id="rId10"/>
    <p:sldId id="261" r:id="rId11"/>
    <p:sldId id="262" r:id="rId12"/>
    <p:sldId id="267" r:id="rId13"/>
    <p:sldId id="273" r:id="rId14"/>
    <p:sldId id="274" r:id="rId15"/>
    <p:sldId id="275" r:id="rId16"/>
    <p:sldId id="263" r:id="rId17"/>
    <p:sldId id="276" r:id="rId18"/>
    <p:sldId id="277" r:id="rId19"/>
    <p:sldId id="278" r:id="rId20"/>
    <p:sldId id="279" r:id="rId21"/>
    <p:sldId id="280" r:id="rId22"/>
    <p:sldId id="281" r:id="rId23"/>
    <p:sldId id="264" r:id="rId24"/>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FF99FF"/>
    <a:srgbClr val="FF66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2202"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111669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101005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9788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40100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90538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50464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399351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220231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216174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240960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A63064-0B48-4BFD-AF39-FC53CC384039}" type="datetimeFigureOut">
              <a:rPr lang="ru-RU" smtClean="0"/>
              <a:pPr/>
              <a:t>23.01.2021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EEF688-3224-46CA-9563-4BDD83C20707}" type="slidenum">
              <a:rPr lang="ru-RU" smtClean="0"/>
              <a:pPr/>
              <a:t>‹#›</a:t>
            </a:fld>
            <a:endParaRPr lang="ru-RU"/>
          </a:p>
        </p:txBody>
      </p:sp>
    </p:spTree>
    <p:extLst>
      <p:ext uri="{BB962C8B-B14F-4D97-AF65-F5344CB8AC3E}">
        <p14:creationId xmlns:p14="http://schemas.microsoft.com/office/powerpoint/2010/main" val="16054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0A63064-0B48-4BFD-AF39-FC53CC384039}" type="datetimeFigureOut">
              <a:rPr lang="ru-RU" smtClean="0"/>
              <a:pPr/>
              <a:t>23.01.2021</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1EEF688-3224-46CA-9563-4BDD83C20707}" type="slidenum">
              <a:rPr lang="ru-RU" smtClean="0"/>
              <a:pPr/>
              <a:t>‹#›</a:t>
            </a:fld>
            <a:endParaRPr lang="ru-RU"/>
          </a:p>
        </p:txBody>
      </p:sp>
    </p:spTree>
    <p:extLst>
      <p:ext uri="{BB962C8B-B14F-4D97-AF65-F5344CB8AC3E}">
        <p14:creationId xmlns:p14="http://schemas.microsoft.com/office/powerpoint/2010/main" val="147672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1007" y="1835696"/>
            <a:ext cx="5832648" cy="6740307"/>
          </a:xfrm>
          <a:prstGeom prst="rect">
            <a:avLst/>
          </a:prstGeom>
        </p:spPr>
        <p:txBody>
          <a:bodyPr wrap="square">
            <a:spAutoFit/>
          </a:bodyPr>
          <a:lstStyle/>
          <a:p>
            <a:pPr algn="ctr"/>
            <a:r>
              <a:rPr lang="ru-RU" i="1" dirty="0">
                <a:solidFill>
                  <a:srgbClr val="00B050"/>
                </a:solidFill>
              </a:rPr>
              <a:t> </a:t>
            </a:r>
            <a:r>
              <a:rPr lang="ru-RU" i="1" dirty="0" smtClean="0">
                <a:solidFill>
                  <a:srgbClr val="008000"/>
                </a:solidFill>
              </a:rPr>
              <a:t>Дидактическое  пособие</a:t>
            </a:r>
          </a:p>
          <a:p>
            <a:pPr algn="ctr"/>
            <a:endParaRPr lang="ru-RU" i="1" dirty="0">
              <a:solidFill>
                <a:srgbClr val="00B050"/>
              </a:solidFill>
            </a:endParaRPr>
          </a:p>
          <a:p>
            <a:pPr algn="ctr"/>
            <a:endParaRPr lang="ru-RU" i="1" dirty="0">
              <a:solidFill>
                <a:srgbClr val="00B050"/>
              </a:solidFill>
            </a:endParaRPr>
          </a:p>
          <a:p>
            <a:pPr algn="ctr"/>
            <a:r>
              <a:rPr lang="ru-RU" sz="3600" i="1" dirty="0" smtClean="0">
                <a:solidFill>
                  <a:srgbClr val="FF0000"/>
                </a:solidFill>
              </a:rPr>
              <a:t>«Веселое ведерко»</a:t>
            </a:r>
            <a:endParaRPr lang="ru-RU" sz="3600" i="1" dirty="0">
              <a:solidFill>
                <a:srgbClr val="FF0000"/>
              </a:solidFill>
            </a:endParaRPr>
          </a:p>
          <a:p>
            <a:endParaRPr lang="ru-RU" i="1" dirty="0">
              <a:solidFill>
                <a:srgbClr val="000099"/>
              </a:solidFill>
            </a:endParaRPr>
          </a:p>
          <a:p>
            <a:endParaRPr lang="ru-RU" dirty="0">
              <a:solidFill>
                <a:srgbClr val="000099"/>
              </a:solidFill>
            </a:endParaRPr>
          </a:p>
          <a:p>
            <a:endParaRPr lang="ru-RU" dirty="0">
              <a:solidFill>
                <a:srgbClr val="000099"/>
              </a:solidFill>
            </a:endParaRPr>
          </a:p>
          <a:p>
            <a:endParaRPr lang="ru-RU" dirty="0">
              <a:solidFill>
                <a:srgbClr val="000099"/>
              </a:solidFill>
            </a:endParaRPr>
          </a:p>
          <a:p>
            <a:endParaRPr lang="ru-RU" dirty="0">
              <a:solidFill>
                <a:srgbClr val="000099"/>
              </a:solidFill>
            </a:endParaRPr>
          </a:p>
          <a:p>
            <a:endParaRPr lang="ru-RU" dirty="0">
              <a:solidFill>
                <a:srgbClr val="000099"/>
              </a:solidFill>
            </a:endParaRPr>
          </a:p>
          <a:p>
            <a:endParaRPr lang="ru-RU" dirty="0">
              <a:solidFill>
                <a:srgbClr val="000099"/>
              </a:solidFill>
            </a:endParaRPr>
          </a:p>
          <a:p>
            <a:endParaRPr lang="ru-RU" dirty="0">
              <a:solidFill>
                <a:srgbClr val="000099"/>
              </a:solidFill>
            </a:endParaRPr>
          </a:p>
          <a:p>
            <a:endParaRPr lang="ru-RU" dirty="0">
              <a:solidFill>
                <a:srgbClr val="000099"/>
              </a:solidFill>
            </a:endParaRPr>
          </a:p>
          <a:p>
            <a:endParaRPr lang="ru-RU" dirty="0" smtClean="0">
              <a:solidFill>
                <a:srgbClr val="000099"/>
              </a:solidFill>
            </a:endParaRPr>
          </a:p>
          <a:p>
            <a:endParaRPr lang="ru-RU" dirty="0">
              <a:solidFill>
                <a:srgbClr val="000099"/>
              </a:solidFill>
            </a:endParaRPr>
          </a:p>
          <a:p>
            <a:endParaRPr lang="ru-RU" dirty="0" smtClean="0">
              <a:solidFill>
                <a:srgbClr val="000099"/>
              </a:solidFill>
            </a:endParaRPr>
          </a:p>
          <a:p>
            <a:endParaRPr lang="ru-RU" dirty="0">
              <a:solidFill>
                <a:srgbClr val="000099"/>
              </a:solidFill>
            </a:endParaRPr>
          </a:p>
          <a:p>
            <a:endParaRPr lang="ru-RU" dirty="0">
              <a:solidFill>
                <a:srgbClr val="000099"/>
              </a:solidFill>
            </a:endParaRPr>
          </a:p>
          <a:p>
            <a:pPr algn="r"/>
            <a:r>
              <a:rPr lang="ru-RU" dirty="0">
                <a:solidFill>
                  <a:srgbClr val="008000"/>
                </a:solidFill>
              </a:rPr>
              <a:t>Подготовила: </a:t>
            </a:r>
            <a:endParaRPr lang="ru-RU" dirty="0" smtClean="0">
              <a:solidFill>
                <a:srgbClr val="008000"/>
              </a:solidFill>
            </a:endParaRPr>
          </a:p>
          <a:p>
            <a:pPr algn="r"/>
            <a:r>
              <a:rPr lang="ru-RU" dirty="0" smtClean="0">
                <a:solidFill>
                  <a:srgbClr val="008000"/>
                </a:solidFill>
              </a:rPr>
              <a:t>воспитатель </a:t>
            </a:r>
            <a:endParaRPr lang="ru-RU" dirty="0">
              <a:solidFill>
                <a:srgbClr val="008000"/>
              </a:solidFill>
            </a:endParaRPr>
          </a:p>
          <a:p>
            <a:pPr algn="r"/>
            <a:r>
              <a:rPr lang="ru-RU" dirty="0" smtClean="0">
                <a:solidFill>
                  <a:srgbClr val="008000"/>
                </a:solidFill>
              </a:rPr>
              <a:t>Галицкая Л. А.</a:t>
            </a:r>
            <a:endParaRPr lang="ru-RU" dirty="0">
              <a:solidFill>
                <a:srgbClr val="008000"/>
              </a:solidFill>
            </a:endParaRPr>
          </a:p>
          <a:p>
            <a:endParaRPr lang="ru-RU" dirty="0">
              <a:solidFill>
                <a:srgbClr val="008000"/>
              </a:solidFill>
            </a:endParaRPr>
          </a:p>
          <a:p>
            <a:endParaRPr lang="ru-RU" dirty="0"/>
          </a:p>
        </p:txBody>
      </p:sp>
      <p:sp>
        <p:nvSpPr>
          <p:cNvPr id="3" name="TextBox 2"/>
          <p:cNvSpPr txBox="1"/>
          <p:nvPr/>
        </p:nvSpPr>
        <p:spPr>
          <a:xfrm>
            <a:off x="1340768" y="251520"/>
            <a:ext cx="4176464" cy="369332"/>
          </a:xfrm>
          <a:prstGeom prst="rect">
            <a:avLst/>
          </a:prstGeom>
          <a:noFill/>
        </p:spPr>
        <p:txBody>
          <a:bodyPr wrap="square" rtlCol="0">
            <a:spAutoFit/>
          </a:bodyPr>
          <a:lstStyle/>
          <a:p>
            <a:pPr algn="ctr"/>
            <a:endParaRPr lang="ru-RU" dirty="0">
              <a:solidFill>
                <a:srgbClr val="008000"/>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712" y="3518526"/>
            <a:ext cx="21336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4904" y="5292080"/>
            <a:ext cx="2232248" cy="160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1088" y="3405003"/>
            <a:ext cx="1800200" cy="164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124744" y="755576"/>
            <a:ext cx="5040560" cy="738664"/>
          </a:xfrm>
          <a:prstGeom prst="rect">
            <a:avLst/>
          </a:prstGeom>
        </p:spPr>
        <p:txBody>
          <a:bodyPr wrap="square">
            <a:spAutoFit/>
          </a:bodyPr>
          <a:lstStyle/>
          <a:p>
            <a:pPr algn="ctr"/>
            <a:r>
              <a:rPr lang="ru-RU" sz="1400" dirty="0" smtClean="0">
                <a:solidFill>
                  <a:srgbClr val="0033CC"/>
                </a:solidFill>
                <a:latin typeface="Georgia" pitchFamily="18" charset="0"/>
              </a:rPr>
              <a:t>муниципальное казенное дошкольное образовательное  учреждение  детский сад «Солнышко» </a:t>
            </a:r>
          </a:p>
          <a:p>
            <a:pPr algn="ctr"/>
            <a:r>
              <a:rPr lang="ru-RU" sz="1400" dirty="0" err="1" smtClean="0">
                <a:solidFill>
                  <a:srgbClr val="0033CC"/>
                </a:solidFill>
                <a:latin typeface="Georgia" pitchFamily="18" charset="0"/>
              </a:rPr>
              <a:t>Старополтавского</a:t>
            </a:r>
            <a:r>
              <a:rPr lang="ru-RU" sz="1400" dirty="0" smtClean="0">
                <a:solidFill>
                  <a:srgbClr val="0033CC"/>
                </a:solidFill>
                <a:latin typeface="Georgia" pitchFamily="18" charset="0"/>
              </a:rPr>
              <a:t> района Волгоградской области</a:t>
            </a:r>
            <a:endParaRPr lang="ru-RU" sz="1400" dirty="0">
              <a:solidFill>
                <a:srgbClr val="0033CC"/>
              </a:solidFill>
            </a:endParaRPr>
          </a:p>
        </p:txBody>
      </p:sp>
    </p:spTree>
    <p:extLst>
      <p:ext uri="{BB962C8B-B14F-4D97-AF65-F5344CB8AC3E}">
        <p14:creationId xmlns:p14="http://schemas.microsoft.com/office/powerpoint/2010/main" val="6044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4228" y="4571205"/>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4571206"/>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5064" y="6631612"/>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40" y="6660232"/>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8942" y="2397126"/>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40" y="2397126"/>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213" y="327650"/>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 y="323528"/>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41268" y="890844"/>
            <a:ext cx="1730564" cy="1200329"/>
          </a:xfrm>
          <a:prstGeom prst="rect">
            <a:avLst/>
          </a:prstGeom>
        </p:spPr>
        <p:txBody>
          <a:bodyPr wrap="square">
            <a:spAutoFit/>
          </a:bodyPr>
          <a:lstStyle/>
          <a:p>
            <a:r>
              <a:rPr lang="ru-RU" sz="1200" dirty="0" smtClean="0"/>
              <a:t>С хозяином дружит,</a:t>
            </a:r>
          </a:p>
          <a:p>
            <a:r>
              <a:rPr lang="ru-RU" sz="1200" dirty="0" smtClean="0"/>
              <a:t>Дом сторожит,</a:t>
            </a:r>
          </a:p>
          <a:p>
            <a:r>
              <a:rPr lang="ru-RU" sz="1200" dirty="0" smtClean="0"/>
              <a:t>Живет под крылечком,</a:t>
            </a:r>
          </a:p>
          <a:p>
            <a:r>
              <a:rPr lang="ru-RU" sz="1200" dirty="0" smtClean="0"/>
              <a:t>Хвост колечком.</a:t>
            </a:r>
          </a:p>
          <a:p>
            <a:endParaRPr lang="ru-RU" sz="1200" dirty="0"/>
          </a:p>
          <a:p>
            <a:r>
              <a:rPr lang="ru-RU" sz="1200" dirty="0" smtClean="0"/>
              <a:t>                     1.</a:t>
            </a:r>
          </a:p>
        </p:txBody>
      </p:sp>
      <p:sp>
        <p:nvSpPr>
          <p:cNvPr id="3" name="Прямоугольник 2"/>
          <p:cNvSpPr/>
          <p:nvPr/>
        </p:nvSpPr>
        <p:spPr>
          <a:xfrm>
            <a:off x="3957468" y="886722"/>
            <a:ext cx="1864442" cy="1200329"/>
          </a:xfrm>
          <a:prstGeom prst="rect">
            <a:avLst/>
          </a:prstGeom>
        </p:spPr>
        <p:txBody>
          <a:bodyPr wrap="square">
            <a:spAutoFit/>
          </a:bodyPr>
          <a:lstStyle/>
          <a:p>
            <a:r>
              <a:rPr lang="ru-RU" sz="1200" dirty="0" smtClean="0"/>
              <a:t>Достает своей макушкой</a:t>
            </a:r>
          </a:p>
          <a:p>
            <a:r>
              <a:rPr lang="ru-RU" sz="1200" dirty="0" smtClean="0"/>
              <a:t>У деревьев до верхушки,</a:t>
            </a:r>
          </a:p>
          <a:p>
            <a:r>
              <a:rPr lang="ru-RU" sz="1200" dirty="0" smtClean="0"/>
              <a:t>Шея, как высокий шкаф,</a:t>
            </a:r>
          </a:p>
          <a:p>
            <a:r>
              <a:rPr lang="ru-RU" sz="1200" dirty="0" smtClean="0"/>
              <a:t>Добрый, в пятнышках …</a:t>
            </a:r>
          </a:p>
          <a:p>
            <a:endParaRPr lang="ru-RU" sz="1200" dirty="0"/>
          </a:p>
          <a:p>
            <a:r>
              <a:rPr lang="ru-RU" sz="1200" dirty="0" smtClean="0"/>
              <a:t>                      2.</a:t>
            </a:r>
          </a:p>
        </p:txBody>
      </p:sp>
      <p:sp>
        <p:nvSpPr>
          <p:cNvPr id="4" name="Прямоугольник 3"/>
          <p:cNvSpPr/>
          <p:nvPr/>
        </p:nvSpPr>
        <p:spPr>
          <a:xfrm>
            <a:off x="919199" y="3006487"/>
            <a:ext cx="2002532" cy="1477328"/>
          </a:xfrm>
          <a:prstGeom prst="rect">
            <a:avLst/>
          </a:prstGeom>
        </p:spPr>
        <p:txBody>
          <a:bodyPr wrap="square">
            <a:spAutoFit/>
          </a:bodyPr>
          <a:lstStyle/>
          <a:p>
            <a:r>
              <a:rPr lang="ru-RU" sz="1200" dirty="0" smtClean="0"/>
              <a:t>Не боюсь я слова "брысь", - </a:t>
            </a:r>
          </a:p>
          <a:p>
            <a:r>
              <a:rPr lang="ru-RU" sz="1200" dirty="0" smtClean="0"/>
              <a:t>я лесная кошка …</a:t>
            </a:r>
          </a:p>
          <a:p>
            <a:endParaRPr lang="ru-RU" sz="1200" dirty="0"/>
          </a:p>
          <a:p>
            <a:endParaRPr lang="ru-RU" sz="1200" dirty="0" smtClean="0"/>
          </a:p>
          <a:p>
            <a:endParaRPr lang="ru-RU" sz="1200" dirty="0"/>
          </a:p>
          <a:p>
            <a:r>
              <a:rPr lang="ru-RU" sz="1200" dirty="0" smtClean="0"/>
              <a:t>                        3.</a:t>
            </a:r>
          </a:p>
          <a:p>
            <a:endParaRPr lang="ru-RU" dirty="0"/>
          </a:p>
        </p:txBody>
      </p:sp>
      <p:sp>
        <p:nvSpPr>
          <p:cNvPr id="5" name="Прямоугольник 4"/>
          <p:cNvSpPr/>
          <p:nvPr/>
        </p:nvSpPr>
        <p:spPr>
          <a:xfrm>
            <a:off x="3997587" y="2993715"/>
            <a:ext cx="2002532" cy="1200329"/>
          </a:xfrm>
          <a:prstGeom prst="rect">
            <a:avLst/>
          </a:prstGeom>
        </p:spPr>
        <p:txBody>
          <a:bodyPr wrap="square">
            <a:spAutoFit/>
          </a:bodyPr>
          <a:lstStyle/>
          <a:p>
            <a:r>
              <a:rPr lang="ru-RU" sz="1200" dirty="0" smtClean="0"/>
              <a:t>Живет он там, где холода,</a:t>
            </a:r>
          </a:p>
          <a:p>
            <a:r>
              <a:rPr lang="ru-RU" sz="1200" dirty="0" smtClean="0"/>
              <a:t>И ловит рыбу из-под льда.</a:t>
            </a:r>
          </a:p>
          <a:p>
            <a:r>
              <a:rPr lang="ru-RU" sz="1200" dirty="0" smtClean="0"/>
              <a:t>Он в шубе белой щеголяет,</a:t>
            </a:r>
          </a:p>
          <a:p>
            <a:r>
              <a:rPr lang="ru-RU" sz="1200" dirty="0" smtClean="0"/>
              <a:t>Умеет плавать и ныряет.</a:t>
            </a:r>
          </a:p>
          <a:p>
            <a:endParaRPr lang="ru-RU" sz="1200" dirty="0"/>
          </a:p>
          <a:p>
            <a:r>
              <a:rPr lang="ru-RU" sz="1200" dirty="0" smtClean="0"/>
              <a:t>                         4.</a:t>
            </a:r>
          </a:p>
        </p:txBody>
      </p:sp>
      <p:sp>
        <p:nvSpPr>
          <p:cNvPr id="6" name="Прямоугольник 5"/>
          <p:cNvSpPr/>
          <p:nvPr/>
        </p:nvSpPr>
        <p:spPr>
          <a:xfrm>
            <a:off x="919199" y="4991551"/>
            <a:ext cx="2242968" cy="1384995"/>
          </a:xfrm>
          <a:prstGeom prst="rect">
            <a:avLst/>
          </a:prstGeom>
        </p:spPr>
        <p:txBody>
          <a:bodyPr wrap="square">
            <a:spAutoFit/>
          </a:bodyPr>
          <a:lstStyle/>
          <a:p>
            <a:r>
              <a:rPr lang="ru-RU" sz="1200" dirty="0" smtClean="0"/>
              <a:t>Он колючий, словно ёлка,</a:t>
            </a:r>
          </a:p>
          <a:p>
            <a:r>
              <a:rPr lang="ru-RU" sz="1200" dirty="0" smtClean="0"/>
              <a:t>Весь в заботах, точно пчёлка.</a:t>
            </a:r>
          </a:p>
          <a:p>
            <a:r>
              <a:rPr lang="ru-RU" sz="1200" dirty="0" smtClean="0"/>
              <a:t>Яблочки, грибки на спинке</a:t>
            </a:r>
          </a:p>
          <a:p>
            <a:r>
              <a:rPr lang="ru-RU" sz="1200" dirty="0" smtClean="0"/>
              <a:t>Носит быстро по тропинке.</a:t>
            </a:r>
          </a:p>
          <a:p>
            <a:r>
              <a:rPr lang="ru-RU" sz="1200" dirty="0" smtClean="0"/>
              <a:t>Вся одёжка без застёжек...</a:t>
            </a:r>
          </a:p>
          <a:p>
            <a:r>
              <a:rPr lang="ru-RU" sz="1200" dirty="0" smtClean="0"/>
              <a:t>Кто, скажите это? ...</a:t>
            </a:r>
          </a:p>
          <a:p>
            <a:r>
              <a:rPr lang="ru-RU" sz="1200" dirty="0"/>
              <a:t> </a:t>
            </a:r>
            <a:r>
              <a:rPr lang="ru-RU" sz="1200" dirty="0" smtClean="0"/>
              <a:t>                    5.</a:t>
            </a:r>
          </a:p>
        </p:txBody>
      </p:sp>
      <p:sp>
        <p:nvSpPr>
          <p:cNvPr id="7" name="Прямоугольник 6"/>
          <p:cNvSpPr/>
          <p:nvPr/>
        </p:nvSpPr>
        <p:spPr>
          <a:xfrm>
            <a:off x="4078989" y="5134399"/>
            <a:ext cx="1839728" cy="1200329"/>
          </a:xfrm>
          <a:prstGeom prst="rect">
            <a:avLst/>
          </a:prstGeom>
        </p:spPr>
        <p:txBody>
          <a:bodyPr wrap="square">
            <a:spAutoFit/>
          </a:bodyPr>
          <a:lstStyle/>
          <a:p>
            <a:r>
              <a:rPr lang="ru-RU" sz="1200" dirty="0" smtClean="0"/>
              <a:t>Кто умеет умываться</a:t>
            </a:r>
          </a:p>
          <a:p>
            <a:r>
              <a:rPr lang="ru-RU" sz="1200" dirty="0" smtClean="0"/>
              <a:t>Без водички - языком?</a:t>
            </a:r>
          </a:p>
          <a:p>
            <a:r>
              <a:rPr lang="ru-RU" sz="1200" dirty="0" smtClean="0"/>
              <a:t>И мяукать, и ласкаться,</a:t>
            </a:r>
          </a:p>
          <a:p>
            <a:r>
              <a:rPr lang="ru-RU" sz="1200" dirty="0" smtClean="0"/>
              <a:t>И гоняться за клубком?</a:t>
            </a:r>
          </a:p>
          <a:p>
            <a:endParaRPr lang="ru-RU" sz="1200" dirty="0"/>
          </a:p>
          <a:p>
            <a:r>
              <a:rPr lang="ru-RU" sz="1200" dirty="0" smtClean="0"/>
              <a:t>                       6.</a:t>
            </a:r>
          </a:p>
        </p:txBody>
      </p:sp>
      <p:sp>
        <p:nvSpPr>
          <p:cNvPr id="8" name="Прямоугольник 7"/>
          <p:cNvSpPr/>
          <p:nvPr/>
        </p:nvSpPr>
        <p:spPr>
          <a:xfrm>
            <a:off x="988244" y="7194806"/>
            <a:ext cx="1864442" cy="1200329"/>
          </a:xfrm>
          <a:prstGeom prst="rect">
            <a:avLst/>
          </a:prstGeom>
        </p:spPr>
        <p:txBody>
          <a:bodyPr wrap="square">
            <a:spAutoFit/>
          </a:bodyPr>
          <a:lstStyle/>
          <a:p>
            <a:r>
              <a:rPr lang="ru-RU" sz="1200" dirty="0" smtClean="0"/>
              <a:t>Тихо к берегу подплыл,</a:t>
            </a:r>
          </a:p>
          <a:p>
            <a:r>
              <a:rPr lang="ru-RU" sz="1200" dirty="0" smtClean="0"/>
              <a:t>Притаился он, застыл.</a:t>
            </a:r>
          </a:p>
          <a:p>
            <a:r>
              <a:rPr lang="ru-RU" sz="1200" dirty="0" smtClean="0"/>
              <a:t>Кто бы в пасть не угодил,</a:t>
            </a:r>
          </a:p>
          <a:p>
            <a:r>
              <a:rPr lang="ru-RU" sz="1200" dirty="0" smtClean="0"/>
              <a:t>Вмиг проглотит …</a:t>
            </a:r>
          </a:p>
          <a:p>
            <a:endParaRPr lang="ru-RU" sz="1200" dirty="0"/>
          </a:p>
          <a:p>
            <a:r>
              <a:rPr lang="ru-RU" sz="1200" dirty="0" smtClean="0"/>
              <a:t>                       7.</a:t>
            </a:r>
          </a:p>
        </p:txBody>
      </p:sp>
      <p:sp>
        <p:nvSpPr>
          <p:cNvPr id="9" name="Прямоугольник 8"/>
          <p:cNvSpPr/>
          <p:nvPr/>
        </p:nvSpPr>
        <p:spPr>
          <a:xfrm>
            <a:off x="3816608" y="7211531"/>
            <a:ext cx="2364489" cy="1200329"/>
          </a:xfrm>
          <a:prstGeom prst="rect">
            <a:avLst/>
          </a:prstGeom>
        </p:spPr>
        <p:txBody>
          <a:bodyPr wrap="square">
            <a:spAutoFit/>
          </a:bodyPr>
          <a:lstStyle/>
          <a:p>
            <a:r>
              <a:rPr lang="ru-RU" sz="1200" dirty="0" smtClean="0"/>
              <a:t>Она повсюду носит дом,</a:t>
            </a:r>
          </a:p>
          <a:p>
            <a:r>
              <a:rPr lang="ru-RU" sz="1200" dirty="0" smtClean="0"/>
              <a:t>И чувствует комфортность в нем.</a:t>
            </a:r>
          </a:p>
          <a:p>
            <a:r>
              <a:rPr lang="ru-RU" sz="1200" dirty="0" smtClean="0"/>
              <a:t>Ей не нужны штаны с рубахой,</a:t>
            </a:r>
          </a:p>
          <a:p>
            <a:r>
              <a:rPr lang="ru-RU" sz="1200" dirty="0" smtClean="0"/>
              <a:t>Кто это детки? ...</a:t>
            </a:r>
          </a:p>
          <a:p>
            <a:endParaRPr lang="ru-RU" sz="1200" dirty="0"/>
          </a:p>
          <a:p>
            <a:r>
              <a:rPr lang="ru-RU" sz="1200" dirty="0" smtClean="0"/>
              <a:t>                           8.</a:t>
            </a:r>
          </a:p>
        </p:txBody>
      </p:sp>
    </p:spTree>
    <p:extLst>
      <p:ext uri="{BB962C8B-B14F-4D97-AF65-F5344CB8AC3E}">
        <p14:creationId xmlns:p14="http://schemas.microsoft.com/office/powerpoint/2010/main" val="2585008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280" y="2958301"/>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072" y="2856770"/>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733" y="590796"/>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195" y="486718"/>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8720" y="641082"/>
            <a:ext cx="1800200" cy="1754326"/>
          </a:xfrm>
          <a:prstGeom prst="rect">
            <a:avLst/>
          </a:prstGeom>
          <a:noFill/>
        </p:spPr>
        <p:txBody>
          <a:bodyPr wrap="square" rtlCol="0">
            <a:spAutoFit/>
          </a:bodyPr>
          <a:lstStyle/>
          <a:p>
            <a:pPr algn="ctr"/>
            <a:r>
              <a:rPr lang="ru-RU" sz="1200" u="sng" dirty="0" smtClean="0"/>
              <a:t>Природные явления.</a:t>
            </a:r>
          </a:p>
          <a:p>
            <a:pPr marL="228600" indent="-228600" algn="ctr">
              <a:buFont typeface="+mj-lt"/>
              <a:buAutoNum type="arabicPeriod"/>
            </a:pPr>
            <a:r>
              <a:rPr lang="ru-RU" sz="1200" dirty="0" smtClean="0"/>
              <a:t>Радуга</a:t>
            </a:r>
          </a:p>
          <a:p>
            <a:pPr marL="228600" indent="-228600" algn="ctr">
              <a:buFont typeface="+mj-lt"/>
              <a:buAutoNum type="arabicPeriod"/>
            </a:pPr>
            <a:r>
              <a:rPr lang="ru-RU" sz="1200" dirty="0" smtClean="0"/>
              <a:t>Дождь</a:t>
            </a:r>
          </a:p>
          <a:p>
            <a:pPr marL="228600" indent="-228600" algn="ctr">
              <a:buFont typeface="+mj-lt"/>
              <a:buAutoNum type="arabicPeriod"/>
            </a:pPr>
            <a:r>
              <a:rPr lang="ru-RU" sz="1200" dirty="0" smtClean="0"/>
              <a:t>Ветер</a:t>
            </a:r>
          </a:p>
          <a:p>
            <a:pPr marL="228600" indent="-228600" algn="ctr">
              <a:buFont typeface="+mj-lt"/>
              <a:buAutoNum type="arabicPeriod"/>
            </a:pPr>
            <a:r>
              <a:rPr lang="ru-RU" sz="1200" dirty="0" smtClean="0"/>
              <a:t>Облака</a:t>
            </a:r>
          </a:p>
          <a:p>
            <a:pPr marL="228600" indent="-228600" algn="ctr">
              <a:buFont typeface="+mj-lt"/>
              <a:buAutoNum type="arabicPeriod"/>
            </a:pPr>
            <a:r>
              <a:rPr lang="ru-RU" sz="1200" dirty="0" smtClean="0"/>
              <a:t>Метель</a:t>
            </a:r>
          </a:p>
          <a:p>
            <a:pPr marL="228600" indent="-228600" algn="ctr">
              <a:buFont typeface="+mj-lt"/>
              <a:buAutoNum type="arabicPeriod"/>
            </a:pPr>
            <a:r>
              <a:rPr lang="ru-RU" sz="1200" dirty="0" smtClean="0"/>
              <a:t>Снежинки</a:t>
            </a:r>
          </a:p>
          <a:p>
            <a:pPr marL="228600" indent="-228600" algn="ctr">
              <a:buFont typeface="+mj-lt"/>
              <a:buAutoNum type="arabicPeriod"/>
            </a:pPr>
            <a:r>
              <a:rPr lang="ru-RU" sz="1200" dirty="0" smtClean="0"/>
              <a:t>Шторм</a:t>
            </a:r>
          </a:p>
          <a:p>
            <a:pPr marL="228600" indent="-228600" algn="ctr">
              <a:buFont typeface="+mj-lt"/>
              <a:buAutoNum type="arabicPeriod"/>
            </a:pPr>
            <a:r>
              <a:rPr lang="ru-RU" sz="1200" dirty="0"/>
              <a:t>И</a:t>
            </a:r>
            <a:r>
              <a:rPr lang="ru-RU" sz="1200" dirty="0" smtClean="0"/>
              <a:t>ней</a:t>
            </a:r>
          </a:p>
        </p:txBody>
      </p:sp>
      <p:sp>
        <p:nvSpPr>
          <p:cNvPr id="3" name="TextBox 2"/>
          <p:cNvSpPr txBox="1"/>
          <p:nvPr/>
        </p:nvSpPr>
        <p:spPr>
          <a:xfrm>
            <a:off x="4077072" y="641082"/>
            <a:ext cx="1885289" cy="1754326"/>
          </a:xfrm>
          <a:prstGeom prst="rect">
            <a:avLst/>
          </a:prstGeom>
          <a:noFill/>
        </p:spPr>
        <p:txBody>
          <a:bodyPr wrap="square" rtlCol="0">
            <a:spAutoFit/>
          </a:bodyPr>
          <a:lstStyle/>
          <a:p>
            <a:pPr algn="ctr"/>
            <a:r>
              <a:rPr lang="ru-RU" sz="1200" u="sng" dirty="0" smtClean="0"/>
              <a:t>Человек.</a:t>
            </a:r>
          </a:p>
          <a:p>
            <a:pPr marL="228600" indent="-228600" algn="ctr">
              <a:buFont typeface="+mj-lt"/>
              <a:buAutoNum type="arabicPeriod"/>
            </a:pPr>
            <a:r>
              <a:rPr lang="ru-RU" sz="1200" dirty="0" smtClean="0"/>
              <a:t>Имя.</a:t>
            </a:r>
          </a:p>
          <a:p>
            <a:pPr marL="228600" indent="-228600" algn="ctr">
              <a:buFont typeface="+mj-lt"/>
              <a:buAutoNum type="arabicPeriod"/>
            </a:pPr>
            <a:r>
              <a:rPr lang="ru-RU" sz="1200" dirty="0" smtClean="0"/>
              <a:t>Язык</a:t>
            </a:r>
          </a:p>
          <a:p>
            <a:pPr marL="228600" indent="-228600" algn="ctr">
              <a:buFont typeface="+mj-lt"/>
              <a:buAutoNum type="arabicPeriod"/>
            </a:pPr>
            <a:r>
              <a:rPr lang="ru-RU" sz="1200" dirty="0" smtClean="0"/>
              <a:t>Сердце</a:t>
            </a:r>
          </a:p>
          <a:p>
            <a:pPr marL="228600" indent="-228600" algn="ctr">
              <a:buFont typeface="+mj-lt"/>
              <a:buAutoNum type="arabicPeriod"/>
            </a:pPr>
            <a:r>
              <a:rPr lang="ru-RU" sz="1200" dirty="0" smtClean="0"/>
              <a:t>Глаза</a:t>
            </a:r>
          </a:p>
          <a:p>
            <a:pPr marL="228600" indent="-228600" algn="ctr">
              <a:buFont typeface="+mj-lt"/>
              <a:buAutoNum type="arabicPeriod"/>
            </a:pPr>
            <a:r>
              <a:rPr lang="ru-RU" sz="1200" dirty="0" smtClean="0"/>
              <a:t>Рот и зубы</a:t>
            </a:r>
          </a:p>
          <a:p>
            <a:pPr marL="228600" indent="-228600" algn="ctr">
              <a:buFont typeface="+mj-lt"/>
              <a:buAutoNum type="arabicPeriod"/>
            </a:pPr>
            <a:r>
              <a:rPr lang="ru-RU" sz="1200" dirty="0" smtClean="0"/>
              <a:t>Уши</a:t>
            </a:r>
          </a:p>
          <a:p>
            <a:pPr marL="228600" indent="-228600" algn="ctr">
              <a:buFont typeface="+mj-lt"/>
              <a:buAutoNum type="arabicPeriod"/>
            </a:pPr>
            <a:r>
              <a:rPr lang="ru-RU" sz="1200" dirty="0" smtClean="0"/>
              <a:t>Ручки</a:t>
            </a:r>
          </a:p>
          <a:p>
            <a:pPr marL="228600" indent="-228600" algn="ctr">
              <a:buFont typeface="+mj-lt"/>
              <a:buAutoNum type="arabicPeriod"/>
            </a:pPr>
            <a:r>
              <a:rPr lang="ru-RU" sz="1200" dirty="0" smtClean="0"/>
              <a:t>Ножки</a:t>
            </a:r>
            <a:endParaRPr lang="ru-RU" sz="1200" dirty="0"/>
          </a:p>
        </p:txBody>
      </p:sp>
      <p:sp>
        <p:nvSpPr>
          <p:cNvPr id="4" name="TextBox 3"/>
          <p:cNvSpPr txBox="1"/>
          <p:nvPr/>
        </p:nvSpPr>
        <p:spPr>
          <a:xfrm>
            <a:off x="921676" y="2958301"/>
            <a:ext cx="1440160" cy="1754326"/>
          </a:xfrm>
          <a:prstGeom prst="rect">
            <a:avLst/>
          </a:prstGeom>
          <a:noFill/>
        </p:spPr>
        <p:txBody>
          <a:bodyPr wrap="square" rtlCol="0">
            <a:spAutoFit/>
          </a:bodyPr>
          <a:lstStyle/>
          <a:p>
            <a:pPr algn="ctr"/>
            <a:r>
              <a:rPr lang="ru-RU" sz="1200" u="sng" dirty="0" smtClean="0"/>
              <a:t>Растения.</a:t>
            </a:r>
          </a:p>
          <a:p>
            <a:pPr marL="228600" indent="-228600" algn="ctr">
              <a:buFont typeface="+mj-lt"/>
              <a:buAutoNum type="arabicPeriod"/>
            </a:pPr>
            <a:r>
              <a:rPr lang="ru-RU" sz="1200" dirty="0" smtClean="0"/>
              <a:t>Горох</a:t>
            </a:r>
          </a:p>
          <a:p>
            <a:pPr marL="228600" indent="-228600" algn="ctr">
              <a:buFont typeface="+mj-lt"/>
              <a:buAutoNum type="arabicPeriod"/>
            </a:pPr>
            <a:r>
              <a:rPr lang="ru-RU" sz="1200" dirty="0" smtClean="0"/>
              <a:t>Фасоль</a:t>
            </a:r>
          </a:p>
          <a:p>
            <a:pPr marL="228600" indent="-228600" algn="ctr">
              <a:buFont typeface="+mj-lt"/>
              <a:buAutoNum type="arabicPeriod"/>
            </a:pPr>
            <a:r>
              <a:rPr lang="ru-RU" sz="1200" dirty="0" smtClean="0"/>
              <a:t>Ромашка</a:t>
            </a:r>
          </a:p>
          <a:p>
            <a:pPr marL="228600" indent="-228600" algn="ctr">
              <a:buFont typeface="+mj-lt"/>
              <a:buAutoNum type="arabicPeriod"/>
            </a:pPr>
            <a:r>
              <a:rPr lang="ru-RU" sz="1200" dirty="0" smtClean="0"/>
              <a:t>Одуванчик</a:t>
            </a:r>
          </a:p>
          <a:p>
            <a:pPr marL="228600" indent="-228600" algn="ctr">
              <a:buFont typeface="+mj-lt"/>
              <a:buAutoNum type="arabicPeriod"/>
            </a:pPr>
            <a:r>
              <a:rPr lang="ru-RU" sz="1200" dirty="0" smtClean="0"/>
              <a:t>Подорожник</a:t>
            </a:r>
          </a:p>
          <a:p>
            <a:pPr marL="228600" indent="-228600" algn="ctr">
              <a:buFont typeface="+mj-lt"/>
              <a:buAutoNum type="arabicPeriod"/>
            </a:pPr>
            <a:r>
              <a:rPr lang="ru-RU" sz="1200" dirty="0" smtClean="0"/>
              <a:t>Подсолнух</a:t>
            </a:r>
          </a:p>
          <a:p>
            <a:pPr marL="228600" indent="-228600" algn="ctr">
              <a:buFont typeface="+mj-lt"/>
              <a:buAutoNum type="arabicPeriod"/>
            </a:pPr>
            <a:r>
              <a:rPr lang="ru-RU" sz="1200" dirty="0" smtClean="0"/>
              <a:t>Лук</a:t>
            </a:r>
          </a:p>
          <a:p>
            <a:pPr marL="228600" indent="-228600" algn="ctr">
              <a:buFont typeface="+mj-lt"/>
              <a:buAutoNum type="arabicPeriod"/>
            </a:pPr>
            <a:r>
              <a:rPr lang="ru-RU" sz="1200" dirty="0"/>
              <a:t>К</a:t>
            </a:r>
            <a:r>
              <a:rPr lang="ru-RU" sz="1200" dirty="0" smtClean="0"/>
              <a:t>рапива</a:t>
            </a:r>
            <a:endParaRPr lang="ru-RU" sz="1200" dirty="0"/>
          </a:p>
        </p:txBody>
      </p:sp>
      <p:sp>
        <p:nvSpPr>
          <p:cNvPr id="5" name="TextBox 4"/>
          <p:cNvSpPr txBox="1"/>
          <p:nvPr/>
        </p:nvSpPr>
        <p:spPr>
          <a:xfrm>
            <a:off x="4077072" y="3059831"/>
            <a:ext cx="1872208" cy="1754326"/>
          </a:xfrm>
          <a:prstGeom prst="rect">
            <a:avLst/>
          </a:prstGeom>
          <a:noFill/>
        </p:spPr>
        <p:txBody>
          <a:bodyPr wrap="square" rtlCol="0">
            <a:spAutoFit/>
          </a:bodyPr>
          <a:lstStyle/>
          <a:p>
            <a:pPr algn="ctr"/>
            <a:r>
              <a:rPr lang="ru-RU" sz="1200" u="sng" dirty="0" smtClean="0"/>
              <a:t>Животные</a:t>
            </a:r>
          </a:p>
          <a:p>
            <a:pPr marL="228600" indent="-228600" algn="ctr">
              <a:buFont typeface="+mj-lt"/>
              <a:buAutoNum type="arabicPeriod"/>
            </a:pPr>
            <a:r>
              <a:rPr lang="ru-RU" sz="1200" dirty="0" smtClean="0"/>
              <a:t>Собака</a:t>
            </a:r>
          </a:p>
          <a:p>
            <a:pPr marL="228600" indent="-228600" algn="ctr">
              <a:buFont typeface="+mj-lt"/>
              <a:buAutoNum type="arabicPeriod"/>
            </a:pPr>
            <a:r>
              <a:rPr lang="ru-RU" sz="1200" dirty="0" smtClean="0"/>
              <a:t>Жираф</a:t>
            </a:r>
          </a:p>
          <a:p>
            <a:pPr marL="228600" indent="-228600" algn="ctr">
              <a:buFont typeface="+mj-lt"/>
              <a:buAutoNum type="arabicPeriod"/>
            </a:pPr>
            <a:r>
              <a:rPr lang="ru-RU" sz="1200" dirty="0" smtClean="0"/>
              <a:t>Рысь</a:t>
            </a:r>
          </a:p>
          <a:p>
            <a:pPr marL="228600" indent="-228600" algn="ctr">
              <a:buFont typeface="+mj-lt"/>
              <a:buAutoNum type="arabicPeriod"/>
            </a:pPr>
            <a:r>
              <a:rPr lang="ru-RU" sz="1200" dirty="0" smtClean="0"/>
              <a:t>Белый медведь</a:t>
            </a:r>
          </a:p>
          <a:p>
            <a:pPr marL="228600" indent="-228600" algn="ctr">
              <a:buFont typeface="+mj-lt"/>
              <a:buAutoNum type="arabicPeriod"/>
            </a:pPr>
            <a:r>
              <a:rPr lang="ru-RU" sz="1200" dirty="0" smtClean="0"/>
              <a:t>Ёжик</a:t>
            </a:r>
          </a:p>
          <a:p>
            <a:pPr marL="228600" indent="-228600" algn="ctr">
              <a:buFont typeface="+mj-lt"/>
              <a:buAutoNum type="arabicPeriod"/>
            </a:pPr>
            <a:r>
              <a:rPr lang="ru-RU" sz="1200" dirty="0" smtClean="0"/>
              <a:t>Котенок</a:t>
            </a:r>
          </a:p>
          <a:p>
            <a:pPr marL="228600" indent="-228600" algn="ctr">
              <a:buFont typeface="+mj-lt"/>
              <a:buAutoNum type="arabicPeriod"/>
            </a:pPr>
            <a:r>
              <a:rPr lang="ru-RU" sz="1200" dirty="0" smtClean="0"/>
              <a:t>Крокодил</a:t>
            </a:r>
          </a:p>
          <a:p>
            <a:pPr marL="228600" indent="-228600" algn="ctr">
              <a:buFont typeface="+mj-lt"/>
              <a:buAutoNum type="arabicPeriod"/>
            </a:pPr>
            <a:r>
              <a:rPr lang="ru-RU" sz="1200" dirty="0" smtClean="0"/>
              <a:t>Черепаха</a:t>
            </a:r>
            <a:endParaRPr lang="ru-RU" sz="1200" dirty="0"/>
          </a:p>
        </p:txBody>
      </p:sp>
    </p:spTree>
    <p:extLst>
      <p:ext uri="{BB962C8B-B14F-4D97-AF65-F5344CB8AC3E}">
        <p14:creationId xmlns:p14="http://schemas.microsoft.com/office/powerpoint/2010/main" val="401196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3663" y="179512"/>
            <a:ext cx="5472608" cy="1107996"/>
          </a:xfrm>
          <a:prstGeom prst="rect">
            <a:avLst/>
          </a:prstGeom>
        </p:spPr>
        <p:txBody>
          <a:bodyPr wrap="square">
            <a:spAutoFit/>
          </a:bodyPr>
          <a:lstStyle/>
          <a:p>
            <a:r>
              <a:rPr lang="ru-RU" dirty="0" smtClean="0"/>
              <a:t>                               </a:t>
            </a:r>
            <a:r>
              <a:rPr lang="ru-RU" i="1" dirty="0" smtClean="0">
                <a:solidFill>
                  <a:srgbClr val="000099"/>
                </a:solidFill>
              </a:rPr>
              <a:t>Кукольный театр:</a:t>
            </a:r>
            <a:endParaRPr lang="ru-RU" sz="2400" i="1" dirty="0" smtClean="0">
              <a:solidFill>
                <a:srgbClr val="000099"/>
              </a:solidFill>
            </a:endParaRPr>
          </a:p>
          <a:p>
            <a:r>
              <a:rPr lang="ru-RU" sz="2400" i="1" dirty="0">
                <a:solidFill>
                  <a:srgbClr val="000099"/>
                </a:solidFill>
              </a:rPr>
              <a:t> </a:t>
            </a:r>
            <a:r>
              <a:rPr lang="ru-RU" sz="2400" i="1" dirty="0" smtClean="0">
                <a:solidFill>
                  <a:srgbClr val="000099"/>
                </a:solidFill>
              </a:rPr>
              <a:t>                         «Теремок».</a:t>
            </a:r>
          </a:p>
          <a:p>
            <a:endParaRPr lang="ru-RU" sz="2400" dirty="0"/>
          </a:p>
        </p:txBody>
      </p:sp>
      <p:sp>
        <p:nvSpPr>
          <p:cNvPr id="4" name="Прямоугольник 3"/>
          <p:cNvSpPr/>
          <p:nvPr/>
        </p:nvSpPr>
        <p:spPr>
          <a:xfrm>
            <a:off x="476672" y="1043608"/>
            <a:ext cx="6142992" cy="3323987"/>
          </a:xfrm>
          <a:prstGeom prst="rect">
            <a:avLst/>
          </a:prstGeom>
        </p:spPr>
        <p:txBody>
          <a:bodyPr wrap="square">
            <a:spAutoFit/>
          </a:bodyPr>
          <a:lstStyle/>
          <a:p>
            <a:r>
              <a:rPr lang="ru-RU" sz="1400" dirty="0"/>
              <a:t>Кукольный театр - одно из самых любимых зрелищ детей. Он привлекает детей своей яркостью, красочностью, динамикой. В кукольном театре дети видят знакомые и близкие игрушки: мишку, зайку, собачку, кукол и др. - только они ожили, задвигались, заговорили и стали еще привлекательнее и интереснее. Необычайность зрелища захватывает детей, переносит их совершенно особый, увлекательный мир, где все необыкновенно все возможно.</a:t>
            </a:r>
          </a:p>
          <a:p>
            <a:endParaRPr lang="ru-RU" sz="1400" dirty="0"/>
          </a:p>
          <a:p>
            <a:r>
              <a:rPr lang="ru-RU" sz="1400" dirty="0"/>
              <a:t>Кукольный театр доставляет детям удовольствие и приносит много радости. Однако нельзя рассматривать спектакль кукол как развлечение: его воспитательное значение намного шире. Младший школьный возраст это период, когда у ребенка начинают формироваться вкусы, интересы, определенное отношение к окружающему, поэтому очень важно уже детям этого возраста показывать пример дружбы, праведности, отзывчивости, находчивости, храбрости и т.д.</a:t>
            </a:r>
          </a:p>
        </p:txBody>
      </p:sp>
      <p:sp>
        <p:nvSpPr>
          <p:cNvPr id="5" name="Прямоугольник 4"/>
          <p:cNvSpPr/>
          <p:nvPr/>
        </p:nvSpPr>
        <p:spPr>
          <a:xfrm>
            <a:off x="476672" y="4367595"/>
            <a:ext cx="6142992" cy="3970318"/>
          </a:xfrm>
          <a:prstGeom prst="rect">
            <a:avLst/>
          </a:prstGeom>
        </p:spPr>
        <p:txBody>
          <a:bodyPr wrap="square">
            <a:spAutoFit/>
          </a:bodyPr>
          <a:lstStyle/>
          <a:p>
            <a:r>
              <a:rPr lang="ru-RU" sz="1400" b="1" dirty="0" smtClean="0"/>
              <a:t>Цель:</a:t>
            </a:r>
            <a:r>
              <a:rPr lang="ru-RU" sz="1400" dirty="0" smtClean="0"/>
              <a:t> ввести </a:t>
            </a:r>
            <a:r>
              <a:rPr lang="ru-RU" sz="1400" dirty="0"/>
              <a:t>детей в мир театра, дать первоначальное </a:t>
            </a:r>
            <a:r>
              <a:rPr lang="ru-RU" sz="1400" dirty="0" smtClean="0"/>
              <a:t> представление </a:t>
            </a:r>
            <a:r>
              <a:rPr lang="ru-RU" sz="1400" dirty="0"/>
              <a:t>о “превращении и перевоплощении</a:t>
            </a:r>
            <a:r>
              <a:rPr lang="ru-RU" sz="1400" dirty="0" smtClean="0"/>
              <a:t>”, </a:t>
            </a:r>
            <a:r>
              <a:rPr lang="ru-RU" sz="1400" dirty="0"/>
              <a:t>как главном явлении театрального искусства, иными словами открыть для детей тайну театра</a:t>
            </a:r>
            <a:r>
              <a:rPr lang="ru-RU" sz="1400" dirty="0" smtClean="0"/>
              <a:t>.</a:t>
            </a:r>
            <a:endParaRPr lang="ru-RU" sz="1400" dirty="0"/>
          </a:p>
          <a:p>
            <a:r>
              <a:rPr lang="ru-RU" sz="1400" b="1" dirty="0"/>
              <a:t>Задачи</a:t>
            </a:r>
            <a:r>
              <a:rPr lang="ru-RU" sz="1400" b="1" dirty="0" smtClean="0"/>
              <a:t>:</a:t>
            </a:r>
            <a:endParaRPr lang="ru-RU" sz="1400" dirty="0"/>
          </a:p>
          <a:p>
            <a:r>
              <a:rPr lang="ru-RU" sz="1400" u="sng" dirty="0"/>
              <a:t>Образовательные</a:t>
            </a:r>
            <a:r>
              <a:rPr lang="ru-RU" sz="1400" u="sng" dirty="0" smtClean="0"/>
              <a:t>:</a:t>
            </a:r>
            <a:endParaRPr lang="ru-RU" sz="1400" dirty="0"/>
          </a:p>
          <a:p>
            <a:r>
              <a:rPr lang="ru-RU" sz="1400" dirty="0"/>
              <a:t>-пробуждать интерес к чтению, чувствовать поэзию народных сказок, песен, любить и понимать искусство </a:t>
            </a:r>
            <a:r>
              <a:rPr lang="ru-RU" sz="1400" dirty="0" smtClean="0"/>
              <a:t>;</a:t>
            </a:r>
            <a:endParaRPr lang="ru-RU" sz="1400" dirty="0"/>
          </a:p>
          <a:p>
            <a:r>
              <a:rPr lang="ru-RU" sz="1400" dirty="0"/>
              <a:t>-добиваться, чтобы навыки, полученные в театрализованных играх, дети смогли использовать в повседневной жизни</a:t>
            </a:r>
            <a:r>
              <a:rPr lang="ru-RU" sz="1400" dirty="0" smtClean="0"/>
              <a:t>.</a:t>
            </a:r>
            <a:endParaRPr lang="ru-RU" sz="1400" dirty="0"/>
          </a:p>
          <a:p>
            <a:r>
              <a:rPr lang="ru-RU" sz="1400" u="sng" dirty="0"/>
              <a:t>Развивающие:                                                                                                                                           </a:t>
            </a:r>
            <a:r>
              <a:rPr lang="ru-RU" sz="1400" dirty="0"/>
              <a:t>-развивать индивидуальные творческие способности  детей</a:t>
            </a:r>
            <a:r>
              <a:rPr lang="ru-RU" sz="1400" dirty="0" smtClean="0"/>
              <a:t>;</a:t>
            </a:r>
            <a:endParaRPr lang="ru-RU" sz="1400" dirty="0"/>
          </a:p>
          <a:p>
            <a:r>
              <a:rPr lang="ru-RU" sz="1400" dirty="0"/>
              <a:t>-развивать воображение, пространственное мышление детей</a:t>
            </a:r>
            <a:r>
              <a:rPr lang="ru-RU" sz="1400" dirty="0" smtClean="0"/>
              <a:t>;</a:t>
            </a:r>
            <a:endParaRPr lang="ru-RU" sz="1400" dirty="0"/>
          </a:p>
          <a:p>
            <a:r>
              <a:rPr lang="ru-RU" sz="1400" dirty="0"/>
              <a:t>-способствовать развитию мелкой моторики</a:t>
            </a:r>
            <a:r>
              <a:rPr lang="ru-RU" sz="1400" dirty="0" smtClean="0"/>
              <a:t>.</a:t>
            </a:r>
            <a:endParaRPr lang="ru-RU" sz="1400" dirty="0"/>
          </a:p>
          <a:p>
            <a:r>
              <a:rPr lang="ru-RU" sz="1400" u="sng" dirty="0"/>
              <a:t>Воспитательные</a:t>
            </a:r>
            <a:r>
              <a:rPr lang="ru-RU" sz="1400" u="sng" dirty="0" smtClean="0"/>
              <a:t>:</a:t>
            </a:r>
            <a:endParaRPr lang="ru-RU" sz="1400" dirty="0"/>
          </a:p>
          <a:p>
            <a:r>
              <a:rPr lang="ru-RU" sz="1400" dirty="0"/>
              <a:t>-воспитывать уважительное отношение к трудовой деятельности человека</a:t>
            </a:r>
            <a:r>
              <a:rPr lang="ru-RU" sz="1400" dirty="0" smtClean="0"/>
              <a:t>;</a:t>
            </a:r>
            <a:endParaRPr lang="ru-RU" sz="1400" dirty="0"/>
          </a:p>
          <a:p>
            <a:r>
              <a:rPr lang="ru-RU" sz="1400" dirty="0"/>
              <a:t>-развивать художественно-эстетический вкус и творческий подход к выполнению заданий различной сложности</a:t>
            </a:r>
            <a:r>
              <a:rPr lang="ru-RU" sz="1400" dirty="0" smtClean="0"/>
              <a:t>;</a:t>
            </a:r>
            <a:endParaRPr lang="ru-RU" sz="1400" dirty="0"/>
          </a:p>
          <a:p>
            <a:r>
              <a:rPr lang="ru-RU" sz="1400" dirty="0"/>
              <a:t>-воспитывать коммуникативные навыки.</a:t>
            </a:r>
          </a:p>
        </p:txBody>
      </p:sp>
    </p:spTree>
    <p:extLst>
      <p:ext uri="{BB962C8B-B14F-4D97-AF65-F5344CB8AC3E}">
        <p14:creationId xmlns:p14="http://schemas.microsoft.com/office/powerpoint/2010/main" val="86134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0928" y="3504037"/>
            <a:ext cx="3792537"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88640" y="179512"/>
            <a:ext cx="6237312" cy="9140964"/>
          </a:xfrm>
          <a:prstGeom prst="rect">
            <a:avLst/>
          </a:prstGeom>
        </p:spPr>
        <p:txBody>
          <a:bodyPr wrap="square">
            <a:spAutoFit/>
          </a:bodyPr>
          <a:lstStyle/>
          <a:p>
            <a:r>
              <a:rPr lang="ru-RU" sz="1400" u="sng" dirty="0"/>
              <a:t>Материалы и оборудование: </a:t>
            </a:r>
            <a:r>
              <a:rPr lang="ru-RU" sz="1400" dirty="0" smtClean="0"/>
              <a:t>персонажи  </a:t>
            </a:r>
            <a:r>
              <a:rPr lang="ru-RU" sz="1400" dirty="0"/>
              <a:t>для настольного театра по сказке "Теремок"; декорации к сказке: дом, деревья, дорожка.</a:t>
            </a:r>
          </a:p>
          <a:p>
            <a:endParaRPr lang="ru-RU" sz="1400" dirty="0"/>
          </a:p>
          <a:p>
            <a:r>
              <a:rPr lang="ru-RU" sz="1400" dirty="0"/>
              <a:t>                                                      Ход </a:t>
            </a:r>
            <a:r>
              <a:rPr lang="ru-RU" sz="1400" dirty="0" smtClean="0"/>
              <a:t>деятельности</a:t>
            </a:r>
            <a:r>
              <a:rPr lang="ru-RU" sz="1400" dirty="0"/>
              <a:t>.</a:t>
            </a:r>
          </a:p>
          <a:p>
            <a:endParaRPr lang="ru-RU" sz="1400" dirty="0"/>
          </a:p>
          <a:p>
            <a:r>
              <a:rPr lang="ru-RU" sz="1400" dirty="0"/>
              <a:t>В  группу  входит сказочница и дети, участвующие в показе сказки</a:t>
            </a:r>
            <a:r>
              <a:rPr lang="ru-RU" sz="1400" dirty="0" smtClean="0"/>
              <a:t>.</a:t>
            </a:r>
            <a:endParaRPr lang="ru-RU" sz="1400" dirty="0"/>
          </a:p>
          <a:p>
            <a:r>
              <a:rPr lang="ru-RU" sz="1400" dirty="0"/>
              <a:t> </a:t>
            </a:r>
            <a:r>
              <a:rPr lang="ru-RU" sz="1400" b="1" dirty="0"/>
              <a:t>Сказочница: </a:t>
            </a:r>
            <a:r>
              <a:rPr lang="ru-RU" sz="1400" dirty="0"/>
              <a:t>Здравствуйте девочки и мальчики! Я к вам пришла, чтобы рассказать сказку. Я их знаю очень много, потому что я Сказочница. Вы любите сказки? Вы знаете сказку «Теремок</a:t>
            </a:r>
            <a:r>
              <a:rPr lang="ru-RU" sz="1400" dirty="0" smtClean="0"/>
              <a:t>»? Хотите </a:t>
            </a:r>
            <a:r>
              <a:rPr lang="ru-RU" sz="1400" dirty="0"/>
              <a:t>её не только послушать, но и посмотреть?</a:t>
            </a:r>
          </a:p>
          <a:p>
            <a:endParaRPr lang="ru-RU" sz="1400" dirty="0"/>
          </a:p>
          <a:p>
            <a:r>
              <a:rPr lang="ru-RU" sz="1400" dirty="0"/>
              <a:t> (Ответы детей).        </a:t>
            </a:r>
          </a:p>
          <a:p>
            <a:endParaRPr lang="ru-RU" sz="1400" dirty="0"/>
          </a:p>
          <a:p>
            <a:r>
              <a:rPr lang="ru-RU" sz="1400" dirty="0"/>
              <a:t> </a:t>
            </a:r>
            <a:r>
              <a:rPr lang="ru-RU" sz="1400" b="1" dirty="0"/>
              <a:t>Сказочница:  </a:t>
            </a:r>
            <a:r>
              <a:rPr lang="ru-RU" sz="1400" dirty="0"/>
              <a:t>Сегодня я пришла к вам не одна, со мной пришли мои помощники- маленькие сказочники. Вместе мы покажем вам   представление.</a:t>
            </a:r>
          </a:p>
          <a:p>
            <a:endParaRPr lang="ru-RU" sz="1400" dirty="0"/>
          </a:p>
          <a:p>
            <a:r>
              <a:rPr lang="ru-RU" sz="1400" dirty="0"/>
              <a:t> Мы теперь глаза закроем</a:t>
            </a:r>
            <a:r>
              <a:rPr lang="ru-RU" sz="1400" dirty="0" smtClean="0"/>
              <a:t>,</a:t>
            </a:r>
            <a:endParaRPr lang="ru-RU" sz="1400" dirty="0"/>
          </a:p>
          <a:p>
            <a:r>
              <a:rPr lang="ru-RU" sz="1400" dirty="0"/>
              <a:t>Сказку в гости </a:t>
            </a:r>
            <a:r>
              <a:rPr lang="ru-RU" sz="1400" dirty="0" smtClean="0"/>
              <a:t>позовем</a:t>
            </a:r>
            <a:endParaRPr lang="ru-RU" sz="1400" dirty="0"/>
          </a:p>
          <a:p>
            <a:r>
              <a:rPr lang="ru-RU" sz="1400" dirty="0"/>
              <a:t>Скажем дружно: «Раз, два, </a:t>
            </a:r>
            <a:r>
              <a:rPr lang="ru-RU" sz="1400" dirty="0" smtClean="0"/>
              <a:t>три</a:t>
            </a:r>
            <a:endParaRPr lang="ru-RU" sz="1400" dirty="0"/>
          </a:p>
          <a:p>
            <a:r>
              <a:rPr lang="ru-RU" sz="1400" dirty="0"/>
              <a:t>Сказка, в гости приходи</a:t>
            </a:r>
            <a:r>
              <a:rPr lang="ru-RU" sz="1400" dirty="0" smtClean="0"/>
              <a:t>!»</a:t>
            </a:r>
            <a:endParaRPr lang="ru-RU" sz="1400" dirty="0"/>
          </a:p>
          <a:p>
            <a:r>
              <a:rPr lang="ru-RU" sz="1400" dirty="0"/>
              <a:t>Вы тихонечко </a:t>
            </a:r>
            <a:r>
              <a:rPr lang="ru-RU" sz="1400" dirty="0" smtClean="0"/>
              <a:t>сидите</a:t>
            </a:r>
            <a:endParaRPr lang="ru-RU" sz="1400" dirty="0"/>
          </a:p>
          <a:p>
            <a:r>
              <a:rPr lang="ru-RU" sz="1400" dirty="0"/>
              <a:t>И внимательно смотрите</a:t>
            </a:r>
            <a:r>
              <a:rPr lang="ru-RU" sz="1400" dirty="0" smtClean="0"/>
              <a:t>.</a:t>
            </a:r>
            <a:endParaRPr lang="ru-RU" sz="1400" dirty="0"/>
          </a:p>
          <a:p>
            <a:endParaRPr lang="ru-RU" sz="1400" b="1" dirty="0" smtClean="0"/>
          </a:p>
          <a:p>
            <a:r>
              <a:rPr lang="ru-RU" sz="1400" b="1" dirty="0" smtClean="0"/>
              <a:t>Сказочница</a:t>
            </a:r>
            <a:r>
              <a:rPr lang="ru-RU" sz="1400" b="1" dirty="0"/>
              <a:t>:  </a:t>
            </a:r>
            <a:endParaRPr lang="ru-RU" sz="1400" dirty="0"/>
          </a:p>
          <a:p>
            <a:r>
              <a:rPr lang="ru-RU" sz="1400" dirty="0"/>
              <a:t>За лесочком на опушке</a:t>
            </a:r>
            <a:r>
              <a:rPr lang="ru-RU" sz="1400" dirty="0" smtClean="0"/>
              <a:t>,</a:t>
            </a:r>
            <a:endParaRPr lang="ru-RU" sz="1400" dirty="0"/>
          </a:p>
          <a:p>
            <a:r>
              <a:rPr lang="ru-RU" sz="1400" dirty="0"/>
              <a:t>Чья-то спряталась избушка</a:t>
            </a:r>
            <a:r>
              <a:rPr lang="ru-RU" sz="1400" dirty="0" smtClean="0"/>
              <a:t>.</a:t>
            </a:r>
            <a:endParaRPr lang="ru-RU" sz="1400" dirty="0"/>
          </a:p>
          <a:p>
            <a:r>
              <a:rPr lang="ru-RU" sz="1400" dirty="0"/>
              <a:t>Не избушка-теремок</a:t>
            </a:r>
            <a:r>
              <a:rPr lang="ru-RU" sz="1400" dirty="0" smtClean="0"/>
              <a:t>,</a:t>
            </a:r>
            <a:endParaRPr lang="ru-RU" sz="1400" dirty="0"/>
          </a:p>
          <a:p>
            <a:r>
              <a:rPr lang="ru-RU" sz="1400" dirty="0"/>
              <a:t>Он не низок, не высок</a:t>
            </a:r>
            <a:r>
              <a:rPr lang="ru-RU" sz="1400" dirty="0" smtClean="0"/>
              <a:t>.</a:t>
            </a:r>
            <a:endParaRPr lang="ru-RU" sz="1400" dirty="0"/>
          </a:p>
          <a:p>
            <a:r>
              <a:rPr lang="ru-RU" sz="1400" dirty="0"/>
              <a:t>Терем, терем покажись</a:t>
            </a:r>
            <a:r>
              <a:rPr lang="ru-RU" sz="1400" dirty="0" smtClean="0"/>
              <a:t>,</a:t>
            </a:r>
            <a:endParaRPr lang="ru-RU" sz="1400" dirty="0"/>
          </a:p>
          <a:p>
            <a:r>
              <a:rPr lang="ru-RU" sz="1400" dirty="0"/>
              <a:t>К лесу задом, к нам лицом</a:t>
            </a:r>
            <a:r>
              <a:rPr lang="ru-RU" sz="1400" dirty="0" smtClean="0"/>
              <a:t>,</a:t>
            </a:r>
            <a:endParaRPr lang="ru-RU" sz="1400" dirty="0"/>
          </a:p>
          <a:p>
            <a:r>
              <a:rPr lang="ru-RU" sz="1400" dirty="0"/>
              <a:t>И окошком, и крыльцом</a:t>
            </a:r>
            <a:r>
              <a:rPr lang="ru-RU" sz="1400" dirty="0" smtClean="0"/>
              <a:t>.</a:t>
            </a:r>
            <a:endParaRPr lang="ru-RU" sz="1400" dirty="0"/>
          </a:p>
          <a:p>
            <a:r>
              <a:rPr lang="ru-RU" sz="1400" dirty="0"/>
              <a:t> </a:t>
            </a:r>
            <a:r>
              <a:rPr lang="ru-RU" sz="1400" b="1" dirty="0"/>
              <a:t>Сказочница: </a:t>
            </a:r>
            <a:r>
              <a:rPr lang="ru-RU" sz="1400" dirty="0"/>
              <a:t>Что это?</a:t>
            </a:r>
          </a:p>
          <a:p>
            <a:endParaRPr lang="ru-RU" sz="1400" dirty="0"/>
          </a:p>
          <a:p>
            <a:r>
              <a:rPr lang="ru-RU" sz="1400" b="1" dirty="0"/>
              <a:t>Дети: </a:t>
            </a:r>
            <a:r>
              <a:rPr lang="ru-RU" sz="1400" dirty="0"/>
              <a:t>Теремок.</a:t>
            </a:r>
          </a:p>
          <a:p>
            <a:endParaRPr lang="ru-RU" sz="1400" dirty="0"/>
          </a:p>
          <a:p>
            <a:r>
              <a:rPr lang="ru-RU" sz="1400" b="1" dirty="0"/>
              <a:t>Сказочница:  </a:t>
            </a:r>
            <a:r>
              <a:rPr lang="ru-RU" sz="1400" dirty="0"/>
              <a:t>Вот по полю мышка бежит. Подбежала к теремочку и стучит. </a:t>
            </a:r>
            <a:r>
              <a:rPr lang="ru-RU" sz="1400" b="1" dirty="0"/>
              <a:t>Мышка: </a:t>
            </a:r>
            <a:r>
              <a:rPr lang="ru-RU" sz="1400" dirty="0"/>
              <a:t>Тук-тук! Терем-теремок! Кто в теремочке живет? (Ребёнок выполняет действия)</a:t>
            </a:r>
          </a:p>
          <a:p>
            <a:endParaRPr lang="ru-RU" sz="1400" dirty="0"/>
          </a:p>
          <a:p>
            <a:r>
              <a:rPr lang="ru-RU" sz="1400" b="1" dirty="0"/>
              <a:t>Сказочница: </a:t>
            </a:r>
            <a:r>
              <a:rPr lang="ru-RU" sz="1400" dirty="0"/>
              <a:t>Никто не отзывается, Вошла мышка в теремок и стала в нем жить. Прискакала к терему лягушка – квакушка и стучит.</a:t>
            </a:r>
          </a:p>
          <a:p>
            <a:endParaRPr lang="ru-RU" sz="1400" dirty="0"/>
          </a:p>
        </p:txBody>
      </p:sp>
    </p:spTree>
    <p:extLst>
      <p:ext uri="{BB962C8B-B14F-4D97-AF65-F5344CB8AC3E}">
        <p14:creationId xmlns:p14="http://schemas.microsoft.com/office/powerpoint/2010/main" val="2767807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574" y="251520"/>
            <a:ext cx="6408712" cy="6555641"/>
          </a:xfrm>
          <a:prstGeom prst="rect">
            <a:avLst/>
          </a:prstGeom>
        </p:spPr>
        <p:txBody>
          <a:bodyPr wrap="square">
            <a:spAutoFit/>
          </a:bodyPr>
          <a:lstStyle/>
          <a:p>
            <a:r>
              <a:rPr lang="ru-RU" sz="1400" b="1" dirty="0"/>
              <a:t>Лягушка </a:t>
            </a:r>
            <a:r>
              <a:rPr lang="ru-RU" sz="1400" dirty="0"/>
              <a:t>: Тук-тук! Терем-теремок! Кто в тереме живет? (Ребёнок выполняет действия</a:t>
            </a:r>
            <a:r>
              <a:rPr lang="ru-RU" sz="1400" dirty="0" smtClean="0"/>
              <a:t>)</a:t>
            </a:r>
            <a:endParaRPr lang="ru-RU" sz="1400" dirty="0"/>
          </a:p>
          <a:p>
            <a:r>
              <a:rPr lang="ru-RU" sz="1400" b="1" dirty="0"/>
              <a:t>Мышка: </a:t>
            </a:r>
            <a:r>
              <a:rPr lang="ru-RU" sz="1400" dirty="0"/>
              <a:t>Я мышка – норушка! А ты кто</a:t>
            </a:r>
            <a:r>
              <a:rPr lang="ru-RU" sz="1400" dirty="0" smtClean="0"/>
              <a:t>?</a:t>
            </a:r>
            <a:endParaRPr lang="ru-RU" sz="1400" dirty="0"/>
          </a:p>
          <a:p>
            <a:r>
              <a:rPr lang="ru-RU" sz="1400" b="1" dirty="0"/>
              <a:t>Лягушка:  </a:t>
            </a:r>
            <a:r>
              <a:rPr lang="ru-RU" sz="1400" dirty="0"/>
              <a:t>А я лягушка – квакушка. Пусти меня к себе жить</a:t>
            </a:r>
            <a:r>
              <a:rPr lang="ru-RU" sz="1400" dirty="0" smtClean="0"/>
              <a:t>?</a:t>
            </a:r>
            <a:endParaRPr lang="ru-RU" sz="1400" dirty="0"/>
          </a:p>
          <a:p>
            <a:r>
              <a:rPr lang="ru-RU" sz="1400" dirty="0"/>
              <a:t> </a:t>
            </a:r>
            <a:r>
              <a:rPr lang="ru-RU" sz="1400" b="1" dirty="0"/>
              <a:t>Мышка:</a:t>
            </a:r>
            <a:r>
              <a:rPr lang="ru-RU" sz="1400" dirty="0"/>
              <a:t>  Заходи</a:t>
            </a:r>
            <a:r>
              <a:rPr lang="ru-RU" sz="1400" dirty="0" smtClean="0"/>
              <a:t>!</a:t>
            </a:r>
            <a:endParaRPr lang="ru-RU" sz="1400" dirty="0"/>
          </a:p>
          <a:p>
            <a:r>
              <a:rPr lang="ru-RU" sz="1400" dirty="0"/>
              <a:t> </a:t>
            </a:r>
            <a:r>
              <a:rPr lang="ru-RU" sz="1400" b="1" dirty="0"/>
              <a:t>Сказочница:</a:t>
            </a:r>
            <a:r>
              <a:rPr lang="ru-RU" sz="1400" dirty="0"/>
              <a:t> Лягушка прыгнула в теремок. Стали они жить вместе. Бежит мимо зайчик – </a:t>
            </a:r>
            <a:r>
              <a:rPr lang="ru-RU" sz="1400" dirty="0" err="1"/>
              <a:t>побегайчик</a:t>
            </a:r>
            <a:r>
              <a:rPr lang="ru-RU" sz="1400" dirty="0"/>
              <a:t>. Остановился и стучит</a:t>
            </a:r>
            <a:r>
              <a:rPr lang="ru-RU" sz="1400" dirty="0" smtClean="0"/>
              <a:t>.</a:t>
            </a:r>
            <a:endParaRPr lang="ru-RU" sz="1400" dirty="0"/>
          </a:p>
          <a:p>
            <a:r>
              <a:rPr lang="ru-RU" sz="1400" b="1" dirty="0"/>
              <a:t>Зайчик:</a:t>
            </a:r>
            <a:r>
              <a:rPr lang="ru-RU" sz="1400" dirty="0"/>
              <a:t> Тук-тук! Терем – теремок! Кто в теремочке живет</a:t>
            </a:r>
            <a:r>
              <a:rPr lang="ru-RU" sz="1400" dirty="0" smtClean="0"/>
              <a:t>?</a:t>
            </a:r>
            <a:endParaRPr lang="ru-RU" sz="1400" dirty="0"/>
          </a:p>
          <a:p>
            <a:r>
              <a:rPr lang="ru-RU" sz="1400" b="1" dirty="0"/>
              <a:t>Мышка:</a:t>
            </a:r>
            <a:r>
              <a:rPr lang="ru-RU" sz="1400" dirty="0"/>
              <a:t> Я мышка – норушка</a:t>
            </a:r>
            <a:r>
              <a:rPr lang="ru-RU" sz="1400" dirty="0" smtClean="0"/>
              <a:t>!</a:t>
            </a:r>
            <a:endParaRPr lang="ru-RU" sz="1400" dirty="0"/>
          </a:p>
          <a:p>
            <a:r>
              <a:rPr lang="ru-RU" sz="1400" b="1" dirty="0"/>
              <a:t>Лягушка:</a:t>
            </a:r>
            <a:r>
              <a:rPr lang="ru-RU" sz="1400" dirty="0"/>
              <a:t> Я лягушка – квакушка</a:t>
            </a:r>
            <a:r>
              <a:rPr lang="ru-RU" sz="1400" dirty="0" smtClean="0"/>
              <a:t>!</a:t>
            </a:r>
            <a:endParaRPr lang="ru-RU" sz="1400" dirty="0"/>
          </a:p>
          <a:p>
            <a:r>
              <a:rPr lang="ru-RU" sz="1400" dirty="0"/>
              <a:t> </a:t>
            </a:r>
            <a:r>
              <a:rPr lang="ru-RU" sz="1400" b="1" dirty="0"/>
              <a:t>Вместе:: </a:t>
            </a:r>
            <a:r>
              <a:rPr lang="ru-RU" sz="1400" dirty="0"/>
              <a:t>А ты кто</a:t>
            </a:r>
            <a:r>
              <a:rPr lang="ru-RU" sz="1400" dirty="0" smtClean="0"/>
              <a:t>?</a:t>
            </a:r>
            <a:endParaRPr lang="ru-RU" sz="1400" dirty="0"/>
          </a:p>
          <a:p>
            <a:r>
              <a:rPr lang="ru-RU" sz="1400" b="1" dirty="0"/>
              <a:t>Зайчик:</a:t>
            </a:r>
            <a:r>
              <a:rPr lang="ru-RU" sz="1400" dirty="0"/>
              <a:t> А я зайчик – </a:t>
            </a:r>
            <a:r>
              <a:rPr lang="ru-RU" sz="1400" dirty="0" err="1"/>
              <a:t>побегайчик</a:t>
            </a:r>
            <a:r>
              <a:rPr lang="ru-RU" sz="1400" dirty="0"/>
              <a:t>. Пустите меня к себе жить</a:t>
            </a:r>
            <a:r>
              <a:rPr lang="ru-RU" sz="1400" dirty="0" smtClean="0"/>
              <a:t>.</a:t>
            </a:r>
            <a:endParaRPr lang="ru-RU" sz="1400" dirty="0"/>
          </a:p>
          <a:p>
            <a:r>
              <a:rPr lang="ru-RU" sz="1400" b="1" dirty="0"/>
              <a:t>Вместе : </a:t>
            </a:r>
            <a:r>
              <a:rPr lang="ru-RU" sz="1400" dirty="0"/>
              <a:t>Заходи</a:t>
            </a:r>
            <a:r>
              <a:rPr lang="ru-RU" sz="1400" dirty="0" smtClean="0"/>
              <a:t>!</a:t>
            </a:r>
            <a:endParaRPr lang="ru-RU" sz="1400" dirty="0"/>
          </a:p>
          <a:p>
            <a:r>
              <a:rPr lang="ru-RU" sz="1400" b="1" dirty="0"/>
              <a:t>Сказочница:</a:t>
            </a:r>
            <a:r>
              <a:rPr lang="ru-RU" sz="1400" dirty="0"/>
              <a:t> Заяц скок в теремок! Стали они жить вместе. Идет лисичка – сестричка. Постучала в окошко и спрашивает</a:t>
            </a:r>
            <a:r>
              <a:rPr lang="ru-RU" sz="1400" dirty="0" smtClean="0"/>
              <a:t>.</a:t>
            </a:r>
            <a:endParaRPr lang="ru-RU" sz="1400" dirty="0"/>
          </a:p>
          <a:p>
            <a:r>
              <a:rPr lang="ru-RU" sz="1400" b="1" dirty="0"/>
              <a:t>Лисичка</a:t>
            </a:r>
            <a:r>
              <a:rPr lang="ru-RU" sz="1400" dirty="0"/>
              <a:t>: Терем –теремок! Кто в тереме живет</a:t>
            </a:r>
            <a:r>
              <a:rPr lang="ru-RU" sz="1400" dirty="0" smtClean="0"/>
              <a:t>?</a:t>
            </a:r>
            <a:endParaRPr lang="ru-RU" sz="1400" dirty="0"/>
          </a:p>
          <a:p>
            <a:r>
              <a:rPr lang="ru-RU" sz="1400" b="1" dirty="0"/>
              <a:t>Дети по очереди:</a:t>
            </a:r>
            <a:r>
              <a:rPr lang="ru-RU" sz="1400" dirty="0"/>
              <a:t> Я мышка – норушка</a:t>
            </a:r>
            <a:r>
              <a:rPr lang="ru-RU" sz="1400" dirty="0" smtClean="0"/>
              <a:t>!</a:t>
            </a:r>
            <a:endParaRPr lang="ru-RU" sz="1400" dirty="0"/>
          </a:p>
          <a:p>
            <a:r>
              <a:rPr lang="ru-RU" sz="1400" dirty="0"/>
              <a:t>Я лягушка – квакушка</a:t>
            </a:r>
            <a:r>
              <a:rPr lang="ru-RU" sz="1400" dirty="0" smtClean="0"/>
              <a:t>!</a:t>
            </a:r>
            <a:endParaRPr lang="ru-RU" sz="1400" dirty="0"/>
          </a:p>
          <a:p>
            <a:r>
              <a:rPr lang="ru-RU" sz="1400" dirty="0"/>
              <a:t>Я зайчик – </a:t>
            </a:r>
            <a:r>
              <a:rPr lang="ru-RU" sz="1400" dirty="0" err="1"/>
              <a:t>побегайчик</a:t>
            </a:r>
            <a:r>
              <a:rPr lang="ru-RU" sz="1400" dirty="0" smtClean="0"/>
              <a:t>!</a:t>
            </a:r>
            <a:endParaRPr lang="ru-RU" sz="1400" dirty="0"/>
          </a:p>
          <a:p>
            <a:r>
              <a:rPr lang="ru-RU" sz="1400" b="1" dirty="0"/>
              <a:t>Все вместе: </a:t>
            </a:r>
            <a:r>
              <a:rPr lang="ru-RU" sz="1400" dirty="0"/>
              <a:t>А ты кто</a:t>
            </a:r>
            <a:r>
              <a:rPr lang="ru-RU" sz="1400" dirty="0" smtClean="0"/>
              <a:t>?</a:t>
            </a:r>
            <a:endParaRPr lang="ru-RU" sz="1400" dirty="0"/>
          </a:p>
          <a:p>
            <a:r>
              <a:rPr lang="ru-RU" sz="1400" b="1" dirty="0"/>
              <a:t>Лисичка: </a:t>
            </a:r>
            <a:r>
              <a:rPr lang="ru-RU" sz="1400" dirty="0"/>
              <a:t>А я лисичка – сестричка! Пустите меня к себе жить</a:t>
            </a:r>
            <a:r>
              <a:rPr lang="ru-RU" sz="1400" dirty="0" smtClean="0"/>
              <a:t>?</a:t>
            </a:r>
            <a:endParaRPr lang="ru-RU" sz="1400" dirty="0"/>
          </a:p>
          <a:p>
            <a:r>
              <a:rPr lang="ru-RU" sz="1400" b="1" dirty="0"/>
              <a:t>Все вместе: </a:t>
            </a:r>
            <a:r>
              <a:rPr lang="ru-RU" sz="1400" dirty="0"/>
              <a:t>Заходи</a:t>
            </a:r>
            <a:r>
              <a:rPr lang="ru-RU" sz="1400" dirty="0" smtClean="0"/>
              <a:t>!</a:t>
            </a:r>
            <a:endParaRPr lang="ru-RU" sz="1400" dirty="0"/>
          </a:p>
          <a:p>
            <a:r>
              <a:rPr lang="ru-RU" sz="1400" b="1" dirty="0"/>
              <a:t>Сказочница:</a:t>
            </a:r>
            <a:r>
              <a:rPr lang="ru-RU" sz="1400" dirty="0"/>
              <a:t> Забралась лисичка в теремок. Стали они жить вместе. Прибегает волчок – серый бочок к теремочку и стучит</a:t>
            </a:r>
            <a:r>
              <a:rPr lang="ru-RU" sz="1400" dirty="0" smtClean="0"/>
              <a:t>.</a:t>
            </a:r>
            <a:endParaRPr lang="ru-RU" sz="1400" dirty="0"/>
          </a:p>
          <a:p>
            <a:r>
              <a:rPr lang="ru-RU" sz="1400" b="1" dirty="0" err="1"/>
              <a:t>Волчок:</a:t>
            </a:r>
            <a:r>
              <a:rPr lang="ru-RU" sz="1400" dirty="0" err="1"/>
              <a:t>Тук</a:t>
            </a:r>
            <a:r>
              <a:rPr lang="ru-RU" sz="1400" dirty="0"/>
              <a:t> – тук! Кто в тереме живет? </a:t>
            </a:r>
            <a:r>
              <a:rPr lang="ru-RU" sz="1400" dirty="0" smtClean="0"/>
              <a:t>»</a:t>
            </a:r>
            <a:endParaRPr lang="ru-RU" sz="1400" dirty="0"/>
          </a:p>
          <a:p>
            <a:r>
              <a:rPr lang="ru-RU" sz="1400" dirty="0"/>
              <a:t>- Я мышка – норушка</a:t>
            </a:r>
            <a:r>
              <a:rPr lang="ru-RU" sz="1400" dirty="0" smtClean="0"/>
              <a:t>!</a:t>
            </a:r>
            <a:endParaRPr lang="ru-RU" sz="1400" dirty="0"/>
          </a:p>
          <a:p>
            <a:r>
              <a:rPr lang="ru-RU" sz="1400" dirty="0"/>
              <a:t>- Я лягушка – квакушка</a:t>
            </a:r>
            <a:r>
              <a:rPr lang="ru-RU" sz="1400" dirty="0" smtClean="0"/>
              <a:t>!</a:t>
            </a:r>
            <a:endParaRPr lang="ru-RU" sz="1400" dirty="0"/>
          </a:p>
          <a:p>
            <a:r>
              <a:rPr lang="ru-RU" sz="1400" dirty="0"/>
              <a:t>- Я зайчик – </a:t>
            </a:r>
            <a:r>
              <a:rPr lang="ru-RU" sz="1400" dirty="0" err="1"/>
              <a:t>побегайчик</a:t>
            </a:r>
            <a:r>
              <a:rPr lang="ru-RU" sz="1400" dirty="0" smtClean="0"/>
              <a:t>!</a:t>
            </a:r>
            <a:endParaRPr lang="ru-RU" sz="1400" dirty="0"/>
          </a:p>
          <a:p>
            <a:r>
              <a:rPr lang="ru-RU" sz="1400" dirty="0"/>
              <a:t>- Я лисичка – сестричка</a:t>
            </a:r>
            <a:r>
              <a:rPr lang="ru-RU" sz="1400" dirty="0" smtClean="0"/>
              <a:t>!</a:t>
            </a:r>
            <a:endParaRPr lang="ru-RU" sz="1400" dirty="0"/>
          </a:p>
          <a:p>
            <a:r>
              <a:rPr lang="ru-RU" sz="1400" b="1" dirty="0"/>
              <a:t>Все вместе: </a:t>
            </a:r>
            <a:r>
              <a:rPr lang="ru-RU" sz="1400" dirty="0"/>
              <a:t>А ты кто</a:t>
            </a:r>
            <a:r>
              <a:rPr lang="ru-RU" sz="1400" dirty="0" smtClean="0"/>
              <a:t>?</a:t>
            </a:r>
            <a:endParaRPr lang="ru-RU" sz="1400" dirty="0"/>
          </a:p>
        </p:txBody>
      </p:sp>
      <p:sp>
        <p:nvSpPr>
          <p:cNvPr id="4" name="Прямоугольник 3"/>
          <p:cNvSpPr/>
          <p:nvPr/>
        </p:nvSpPr>
        <p:spPr>
          <a:xfrm>
            <a:off x="274559" y="6681787"/>
            <a:ext cx="5832648" cy="2462213"/>
          </a:xfrm>
          <a:prstGeom prst="rect">
            <a:avLst/>
          </a:prstGeom>
        </p:spPr>
        <p:txBody>
          <a:bodyPr wrap="square">
            <a:spAutoFit/>
          </a:bodyPr>
          <a:lstStyle/>
          <a:p>
            <a:pPr lvl="0"/>
            <a:r>
              <a:rPr lang="ru-RU" sz="1400" b="1" dirty="0">
                <a:solidFill>
                  <a:prstClr val="black"/>
                </a:solidFill>
              </a:rPr>
              <a:t>Волчок:</a:t>
            </a:r>
            <a:r>
              <a:rPr lang="ru-RU" sz="1400" dirty="0">
                <a:solidFill>
                  <a:prstClr val="black"/>
                </a:solidFill>
              </a:rPr>
              <a:t>: А я волчок – серый бочок! Пустите меня к себе жить?</a:t>
            </a:r>
          </a:p>
          <a:p>
            <a:pPr lvl="0"/>
            <a:r>
              <a:rPr lang="ru-RU" sz="1400" b="1" dirty="0">
                <a:solidFill>
                  <a:prstClr val="black"/>
                </a:solidFill>
              </a:rPr>
              <a:t>Все вместе: </a:t>
            </a:r>
            <a:r>
              <a:rPr lang="ru-RU" sz="1400" dirty="0">
                <a:solidFill>
                  <a:prstClr val="black"/>
                </a:solidFill>
              </a:rPr>
              <a:t>Заходи!</a:t>
            </a:r>
          </a:p>
          <a:p>
            <a:pPr lvl="0"/>
            <a:r>
              <a:rPr lang="ru-RU" sz="1400" b="1" dirty="0">
                <a:solidFill>
                  <a:prstClr val="black"/>
                </a:solidFill>
              </a:rPr>
              <a:t>Сказочница </a:t>
            </a:r>
            <a:r>
              <a:rPr lang="ru-RU" sz="1400" dirty="0">
                <a:solidFill>
                  <a:prstClr val="black"/>
                </a:solidFill>
              </a:rPr>
              <a:t>: Волк и влез в </a:t>
            </a:r>
            <a:r>
              <a:rPr lang="ru-RU" sz="1400" dirty="0" err="1">
                <a:solidFill>
                  <a:prstClr val="black"/>
                </a:solidFill>
              </a:rPr>
              <a:t>теремок.Вот</a:t>
            </a:r>
            <a:r>
              <a:rPr lang="ru-RU" sz="1400" dirty="0">
                <a:solidFill>
                  <a:prstClr val="black"/>
                </a:solidFill>
              </a:rPr>
              <a:t> они все в теремке живут, весело и дружно. Вдруг идет мимо медведь косолапый. Увидел медведь теремок, остановился и заревел во всю мочь.</a:t>
            </a:r>
          </a:p>
          <a:p>
            <a:pPr lvl="0"/>
            <a:r>
              <a:rPr lang="ru-RU" sz="1400" b="1" dirty="0">
                <a:solidFill>
                  <a:prstClr val="black"/>
                </a:solidFill>
              </a:rPr>
              <a:t>Медведь </a:t>
            </a:r>
            <a:r>
              <a:rPr lang="ru-RU" sz="1400" dirty="0">
                <a:solidFill>
                  <a:prstClr val="black"/>
                </a:solidFill>
              </a:rPr>
              <a:t>: У-у-у! Терем – теремок! Кто в тереме живет?</a:t>
            </a:r>
          </a:p>
          <a:p>
            <a:pPr lvl="0"/>
            <a:r>
              <a:rPr lang="ru-RU" sz="1400" dirty="0">
                <a:solidFill>
                  <a:prstClr val="black"/>
                </a:solidFill>
              </a:rPr>
              <a:t>- Я мышка – норушка!</a:t>
            </a:r>
          </a:p>
          <a:p>
            <a:pPr lvl="0"/>
            <a:r>
              <a:rPr lang="ru-RU" sz="1400" dirty="0">
                <a:solidFill>
                  <a:prstClr val="black"/>
                </a:solidFill>
              </a:rPr>
              <a:t>- Я лягушка – квакушка!</a:t>
            </a:r>
          </a:p>
          <a:p>
            <a:pPr lvl="0"/>
            <a:r>
              <a:rPr lang="ru-RU" sz="1400" dirty="0">
                <a:solidFill>
                  <a:prstClr val="black"/>
                </a:solidFill>
              </a:rPr>
              <a:t>- Я зайчик – </a:t>
            </a:r>
            <a:r>
              <a:rPr lang="ru-RU" sz="1400" dirty="0" err="1">
                <a:solidFill>
                  <a:prstClr val="black"/>
                </a:solidFill>
              </a:rPr>
              <a:t>побегайчик</a:t>
            </a:r>
            <a:r>
              <a:rPr lang="ru-RU" sz="1400" dirty="0">
                <a:solidFill>
                  <a:prstClr val="black"/>
                </a:solidFill>
              </a:rPr>
              <a:t>!</a:t>
            </a:r>
          </a:p>
          <a:p>
            <a:pPr lvl="0"/>
            <a:r>
              <a:rPr lang="ru-RU" sz="1400" dirty="0">
                <a:solidFill>
                  <a:prstClr val="black"/>
                </a:solidFill>
              </a:rPr>
              <a:t>- Я лисичка – сестричка!</a:t>
            </a:r>
          </a:p>
          <a:p>
            <a:pPr lvl="0"/>
            <a:r>
              <a:rPr lang="ru-RU" sz="1400" dirty="0">
                <a:solidFill>
                  <a:prstClr val="black"/>
                </a:solidFill>
              </a:rPr>
              <a:t>- Я волчок – серый бочок!</a:t>
            </a:r>
          </a:p>
        </p:txBody>
      </p:sp>
    </p:spTree>
    <p:extLst>
      <p:ext uri="{BB962C8B-B14F-4D97-AF65-F5344CB8AC3E}">
        <p14:creationId xmlns:p14="http://schemas.microsoft.com/office/powerpoint/2010/main" val="298261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396" y="179512"/>
            <a:ext cx="6192688" cy="3323987"/>
          </a:xfrm>
          <a:prstGeom prst="rect">
            <a:avLst/>
          </a:prstGeom>
        </p:spPr>
        <p:txBody>
          <a:bodyPr wrap="square">
            <a:spAutoFit/>
          </a:bodyPr>
          <a:lstStyle/>
          <a:p>
            <a:r>
              <a:rPr lang="ru-RU" sz="1400" b="1" dirty="0" smtClean="0"/>
              <a:t>Все</a:t>
            </a:r>
            <a:r>
              <a:rPr lang="ru-RU" sz="1400" b="1" dirty="0"/>
              <a:t>: </a:t>
            </a:r>
            <a:r>
              <a:rPr lang="ru-RU" sz="1400" dirty="0"/>
              <a:t>А ты кто?</a:t>
            </a:r>
          </a:p>
          <a:p>
            <a:r>
              <a:rPr lang="ru-RU" sz="1400" b="1" dirty="0"/>
              <a:t>Медведь: </a:t>
            </a:r>
            <a:r>
              <a:rPr lang="ru-RU" sz="1400" dirty="0"/>
              <a:t>А я медведь – косолапый. Пустите меня к себе жить?</a:t>
            </a:r>
          </a:p>
          <a:p>
            <a:r>
              <a:rPr lang="ru-RU" sz="1400" b="1" dirty="0"/>
              <a:t>Сказочница</a:t>
            </a:r>
            <a:r>
              <a:rPr lang="ru-RU" sz="1400" dirty="0"/>
              <a:t> :Лез, лез, - никак не мог влезть.</a:t>
            </a:r>
          </a:p>
          <a:p>
            <a:r>
              <a:rPr lang="ru-RU" sz="1400" b="1" dirty="0"/>
              <a:t>Медведь</a:t>
            </a:r>
            <a:r>
              <a:rPr lang="ru-RU" sz="1400" dirty="0"/>
              <a:t>: Я лучше у вас на крыше буду жить.</a:t>
            </a:r>
          </a:p>
          <a:p>
            <a:r>
              <a:rPr lang="ru-RU" sz="1400" b="1" dirty="0"/>
              <a:t>Лисичка:</a:t>
            </a:r>
            <a:r>
              <a:rPr lang="ru-RU" sz="1400" dirty="0"/>
              <a:t> Да ты нас раздавишь!</a:t>
            </a:r>
          </a:p>
          <a:p>
            <a:r>
              <a:rPr lang="ru-RU" sz="1400" b="1" dirty="0"/>
              <a:t>Медведь: </a:t>
            </a:r>
            <a:r>
              <a:rPr lang="ru-RU" sz="1400" dirty="0"/>
              <a:t>Нет! Не раздавлю!</a:t>
            </a:r>
          </a:p>
          <a:p>
            <a:r>
              <a:rPr lang="ru-RU" sz="1400" b="1" dirty="0"/>
              <a:t>Сказочница:</a:t>
            </a:r>
            <a:r>
              <a:rPr lang="ru-RU" sz="1400" dirty="0"/>
              <a:t> Полез медведь на крышу, трах – тарарах! Затрещал теремок, упал на бок и весь развалился. Еле – еле успели из него выскочить зверушки, все целы и невредимы.</a:t>
            </a:r>
          </a:p>
          <a:p>
            <a:r>
              <a:rPr lang="ru-RU" sz="1400" dirty="0"/>
              <a:t>Дружно жили, не тужили,</a:t>
            </a:r>
          </a:p>
          <a:p>
            <a:r>
              <a:rPr lang="ru-RU" sz="1400" dirty="0"/>
              <a:t>Печку в домике топили.</a:t>
            </a:r>
          </a:p>
          <a:p>
            <a:r>
              <a:rPr lang="ru-RU" sz="1400" dirty="0"/>
              <a:t>Мишка домик развалил,</a:t>
            </a:r>
          </a:p>
          <a:p>
            <a:r>
              <a:rPr lang="ru-RU" sz="1400" dirty="0"/>
              <a:t>Чуть друзей не раздавил.</a:t>
            </a:r>
          </a:p>
          <a:p>
            <a:r>
              <a:rPr lang="ru-RU" sz="1400" dirty="0"/>
              <a:t>Что же делать? Как нам быть?</a:t>
            </a:r>
          </a:p>
          <a:p>
            <a:r>
              <a:rPr lang="ru-RU" sz="1400" b="1" dirty="0"/>
              <a:t>Дети:</a:t>
            </a:r>
            <a:r>
              <a:rPr lang="ru-RU" sz="1400" dirty="0"/>
              <a:t> Новый построить теремок</a:t>
            </a:r>
            <a:r>
              <a:rPr lang="ru-RU" sz="1400" dirty="0" smtClean="0"/>
              <a:t>.</a:t>
            </a:r>
            <a:endParaRPr lang="ru-RU" sz="1400" dirty="0"/>
          </a:p>
        </p:txBody>
      </p:sp>
      <p:sp>
        <p:nvSpPr>
          <p:cNvPr id="3" name="Прямоугольник 2"/>
          <p:cNvSpPr/>
          <p:nvPr/>
        </p:nvSpPr>
        <p:spPr>
          <a:xfrm>
            <a:off x="298396" y="3503499"/>
            <a:ext cx="4666828" cy="4832092"/>
          </a:xfrm>
          <a:prstGeom prst="rect">
            <a:avLst/>
          </a:prstGeom>
        </p:spPr>
        <p:txBody>
          <a:bodyPr wrap="square">
            <a:spAutoFit/>
          </a:bodyPr>
          <a:lstStyle/>
          <a:p>
            <a:pPr lvl="0"/>
            <a:r>
              <a:rPr lang="ru-RU" sz="1400" b="1" dirty="0">
                <a:solidFill>
                  <a:prstClr val="black"/>
                </a:solidFill>
              </a:rPr>
              <a:t>Сказочница: </a:t>
            </a:r>
            <a:r>
              <a:rPr lang="ru-RU" sz="1400" dirty="0">
                <a:solidFill>
                  <a:prstClr val="black"/>
                </a:solidFill>
              </a:rPr>
              <a:t>Какой?</a:t>
            </a:r>
          </a:p>
          <a:p>
            <a:pPr lvl="0"/>
            <a:r>
              <a:rPr lang="ru-RU" sz="1400" dirty="0">
                <a:solidFill>
                  <a:prstClr val="black"/>
                </a:solidFill>
              </a:rPr>
              <a:t>(Пальчиковая игра «Дом»)</a:t>
            </a:r>
          </a:p>
          <a:p>
            <a:pPr lvl="0"/>
            <a:r>
              <a:rPr lang="ru-RU" sz="1400" b="1" dirty="0">
                <a:solidFill>
                  <a:prstClr val="black"/>
                </a:solidFill>
              </a:rPr>
              <a:t>Все:</a:t>
            </a:r>
          </a:p>
          <a:p>
            <a:pPr lvl="0"/>
            <a:r>
              <a:rPr lang="ru-RU" sz="1400" dirty="0">
                <a:solidFill>
                  <a:prstClr val="black"/>
                </a:solidFill>
              </a:rPr>
              <a:t>Я хочу построить дом,</a:t>
            </a:r>
          </a:p>
          <a:p>
            <a:pPr lvl="0"/>
            <a:r>
              <a:rPr lang="ru-RU" sz="1400" dirty="0">
                <a:solidFill>
                  <a:prstClr val="black"/>
                </a:solidFill>
              </a:rPr>
              <a:t>Чтоб окошко было в нем,</a:t>
            </a:r>
          </a:p>
          <a:p>
            <a:pPr lvl="0"/>
            <a:r>
              <a:rPr lang="ru-RU" sz="1400" dirty="0">
                <a:solidFill>
                  <a:prstClr val="black"/>
                </a:solidFill>
              </a:rPr>
              <a:t>Чтоб у дома дверь была,</a:t>
            </a:r>
          </a:p>
          <a:p>
            <a:pPr lvl="0"/>
            <a:r>
              <a:rPr lang="ru-RU" sz="1400" dirty="0">
                <a:solidFill>
                  <a:prstClr val="black"/>
                </a:solidFill>
              </a:rPr>
              <a:t>Рядом чтоб сосна росла.</a:t>
            </a:r>
          </a:p>
          <a:p>
            <a:pPr lvl="0"/>
            <a:r>
              <a:rPr lang="ru-RU" sz="1400" dirty="0">
                <a:solidFill>
                  <a:prstClr val="black"/>
                </a:solidFill>
              </a:rPr>
              <a:t>Чтоб вокруг забор стоял,</a:t>
            </a:r>
          </a:p>
          <a:p>
            <a:pPr lvl="0"/>
            <a:r>
              <a:rPr lang="ru-RU" sz="1400" dirty="0">
                <a:solidFill>
                  <a:prstClr val="black"/>
                </a:solidFill>
              </a:rPr>
              <a:t>Пес ворота охранял.</a:t>
            </a:r>
          </a:p>
          <a:p>
            <a:pPr lvl="0"/>
            <a:r>
              <a:rPr lang="ru-RU" sz="1400" dirty="0">
                <a:solidFill>
                  <a:prstClr val="black"/>
                </a:solidFill>
              </a:rPr>
              <a:t>Солнце было,</a:t>
            </a:r>
          </a:p>
          <a:p>
            <a:pPr lvl="0"/>
            <a:r>
              <a:rPr lang="ru-RU" sz="1400" dirty="0">
                <a:solidFill>
                  <a:prstClr val="black"/>
                </a:solidFill>
              </a:rPr>
              <a:t>Дождик шел,</a:t>
            </a:r>
          </a:p>
          <a:p>
            <a:pPr lvl="0"/>
            <a:r>
              <a:rPr lang="ru-RU" sz="1400" dirty="0">
                <a:solidFill>
                  <a:prstClr val="black"/>
                </a:solidFill>
              </a:rPr>
              <a:t>И тюльпан в саду расцвел!</a:t>
            </a:r>
          </a:p>
          <a:p>
            <a:pPr lvl="0"/>
            <a:r>
              <a:rPr lang="ru-RU" sz="1400" dirty="0">
                <a:solidFill>
                  <a:prstClr val="black"/>
                </a:solidFill>
              </a:rPr>
              <a:t> </a:t>
            </a:r>
            <a:r>
              <a:rPr lang="ru-RU" sz="1400" b="1" dirty="0">
                <a:solidFill>
                  <a:prstClr val="black"/>
                </a:solidFill>
              </a:rPr>
              <a:t>Сказочница:</a:t>
            </a:r>
            <a:r>
              <a:rPr lang="ru-RU" sz="1400" dirty="0">
                <a:solidFill>
                  <a:prstClr val="black"/>
                </a:solidFill>
              </a:rPr>
              <a:t> Вот какой  получился теремок.  </a:t>
            </a:r>
          </a:p>
          <a:p>
            <a:pPr lvl="0"/>
            <a:r>
              <a:rPr lang="ru-RU" sz="1400" dirty="0">
                <a:solidFill>
                  <a:prstClr val="black"/>
                </a:solidFill>
              </a:rPr>
              <a:t>Стоит в поле теремок,</a:t>
            </a:r>
          </a:p>
          <a:p>
            <a:pPr lvl="0"/>
            <a:r>
              <a:rPr lang="ru-RU" sz="1400" dirty="0">
                <a:solidFill>
                  <a:prstClr val="black"/>
                </a:solidFill>
              </a:rPr>
              <a:t>Он не низок, не высок,</a:t>
            </a:r>
          </a:p>
          <a:p>
            <a:pPr lvl="0"/>
            <a:r>
              <a:rPr lang="ru-RU" sz="1400" dirty="0">
                <a:solidFill>
                  <a:prstClr val="black"/>
                </a:solidFill>
              </a:rPr>
              <a:t>Без веселья, здесь нельзя,</a:t>
            </a:r>
          </a:p>
          <a:p>
            <a:pPr lvl="0"/>
            <a:r>
              <a:rPr lang="ru-RU" sz="1400" dirty="0">
                <a:solidFill>
                  <a:prstClr val="black"/>
                </a:solidFill>
              </a:rPr>
              <a:t>В теремке живут друзья!</a:t>
            </a:r>
          </a:p>
          <a:p>
            <a:pPr lvl="0"/>
            <a:r>
              <a:rPr lang="ru-RU" sz="1400" b="1" dirty="0">
                <a:solidFill>
                  <a:prstClr val="black"/>
                </a:solidFill>
              </a:rPr>
              <a:t>Сказочница: </a:t>
            </a:r>
            <a:r>
              <a:rPr lang="ru-RU" sz="1400" dirty="0">
                <a:solidFill>
                  <a:prstClr val="black"/>
                </a:solidFill>
              </a:rPr>
              <a:t>Молодцы!</a:t>
            </a:r>
          </a:p>
          <a:p>
            <a:pPr lvl="0"/>
            <a:r>
              <a:rPr lang="ru-RU" sz="1400" dirty="0">
                <a:solidFill>
                  <a:prstClr val="black"/>
                </a:solidFill>
              </a:rPr>
              <a:t> Сказочниками  ребята побывали</a:t>
            </a:r>
          </a:p>
          <a:p>
            <a:pPr lvl="0"/>
            <a:r>
              <a:rPr lang="ru-RU" sz="1400" dirty="0">
                <a:solidFill>
                  <a:prstClr val="black"/>
                </a:solidFill>
              </a:rPr>
              <a:t> и сказочку, ребята, показали.</a:t>
            </a:r>
          </a:p>
          <a:p>
            <a:pPr lvl="0"/>
            <a:r>
              <a:rPr lang="ru-RU" sz="1400" dirty="0">
                <a:solidFill>
                  <a:prstClr val="black"/>
                </a:solidFill>
              </a:rPr>
              <a:t>Они   были очень хороши,</a:t>
            </a:r>
          </a:p>
          <a:p>
            <a:pPr lvl="0"/>
            <a:r>
              <a:rPr lang="ru-RU" sz="1400" dirty="0">
                <a:solidFill>
                  <a:prstClr val="black"/>
                </a:solidFill>
              </a:rPr>
              <a:t> Похлопаем  им  от души!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3493" y="3507701"/>
            <a:ext cx="3252897" cy="2411844"/>
          </a:xfrm>
          <a:prstGeom prst="rect">
            <a:avLst/>
          </a:prstGeom>
        </p:spPr>
      </p:pic>
    </p:spTree>
    <p:extLst>
      <p:ext uri="{BB962C8B-B14F-4D97-AF65-F5344CB8AC3E}">
        <p14:creationId xmlns:p14="http://schemas.microsoft.com/office/powerpoint/2010/main" val="52602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9742" y="251520"/>
            <a:ext cx="3429000" cy="923330"/>
          </a:xfrm>
          <a:prstGeom prst="rect">
            <a:avLst/>
          </a:prstGeom>
        </p:spPr>
        <p:txBody>
          <a:bodyPr>
            <a:spAutoFit/>
          </a:bodyPr>
          <a:lstStyle/>
          <a:p>
            <a:pPr algn="ctr"/>
            <a:r>
              <a:rPr lang="ru-RU" dirty="0" smtClean="0">
                <a:solidFill>
                  <a:srgbClr val="000099"/>
                </a:solidFill>
                <a:latin typeface="Monotype Corsiva" panose="03010101010201010101" pitchFamily="66" charset="0"/>
              </a:rPr>
              <a:t>«Путешествие по планетам           Солнечной системы» .</a:t>
            </a:r>
          </a:p>
          <a:p>
            <a:pPr algn="ctr"/>
            <a:endParaRPr lang="ru-RU" dirty="0">
              <a:latin typeface="Monotype Corsiva" panose="03010101010201010101" pitchFamily="66" charset="0"/>
            </a:endParaRPr>
          </a:p>
        </p:txBody>
      </p:sp>
      <p:sp>
        <p:nvSpPr>
          <p:cNvPr id="3" name="Прямоугольник 2"/>
          <p:cNvSpPr/>
          <p:nvPr/>
        </p:nvSpPr>
        <p:spPr>
          <a:xfrm>
            <a:off x="332656" y="912709"/>
            <a:ext cx="6336704" cy="307777"/>
          </a:xfrm>
          <a:prstGeom prst="rect">
            <a:avLst/>
          </a:prstGeom>
        </p:spPr>
        <p:txBody>
          <a:bodyPr wrap="square">
            <a:spAutoFit/>
          </a:bodyPr>
          <a:lstStyle/>
          <a:p>
            <a:r>
              <a:rPr lang="ru-RU" sz="1400" dirty="0" smtClean="0"/>
              <a:t> </a:t>
            </a:r>
            <a:endParaRPr lang="ru-RU" sz="1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61" y="1386405"/>
            <a:ext cx="2557019" cy="1835808"/>
          </a:xfrm>
          <a:prstGeom prst="rect">
            <a:avLst/>
          </a:prstGeom>
        </p:spPr>
      </p:pic>
      <p:sp>
        <p:nvSpPr>
          <p:cNvPr id="6" name="Прямоугольник 5"/>
          <p:cNvSpPr/>
          <p:nvPr/>
        </p:nvSpPr>
        <p:spPr>
          <a:xfrm>
            <a:off x="193881" y="3635896"/>
            <a:ext cx="6480721" cy="4832092"/>
          </a:xfrm>
          <a:prstGeom prst="rect">
            <a:avLst/>
          </a:prstGeom>
        </p:spPr>
        <p:txBody>
          <a:bodyPr wrap="square">
            <a:spAutoFit/>
          </a:bodyPr>
          <a:lstStyle/>
          <a:p>
            <a:r>
              <a:rPr lang="ru-RU" sz="1400" dirty="0"/>
              <a:t>Цели игры:</a:t>
            </a:r>
          </a:p>
          <a:p>
            <a:pPr marL="342900" indent="-342900">
              <a:buAutoNum type="arabicPeriod"/>
            </a:pPr>
            <a:r>
              <a:rPr lang="ru-RU" sz="1400" dirty="0" smtClean="0"/>
              <a:t>Обобщать  знания детей о космосе.</a:t>
            </a:r>
          </a:p>
          <a:p>
            <a:pPr marL="342900" indent="-342900">
              <a:buAutoNum type="arabicPeriod"/>
            </a:pPr>
            <a:r>
              <a:rPr lang="ru-RU" sz="1400" dirty="0" smtClean="0"/>
              <a:t>Формировать элементарные представления о Вселенной и о планетах Солнечной системы.</a:t>
            </a:r>
          </a:p>
          <a:p>
            <a:pPr marL="342900" indent="-342900">
              <a:buAutoNum type="arabicPeriod"/>
            </a:pPr>
            <a:r>
              <a:rPr lang="ru-RU" sz="1400" dirty="0" smtClean="0"/>
              <a:t>Формировать элементарные представления о Земле, и о ее спутнике Луне.</a:t>
            </a:r>
          </a:p>
          <a:p>
            <a:pPr marL="342900" indent="-342900">
              <a:buAutoNum type="arabicPeriod"/>
            </a:pPr>
            <a:r>
              <a:rPr lang="ru-RU" sz="1400" dirty="0" smtClean="0"/>
              <a:t>Развивать у детей познавательный интерес к  изучению космоса и Солнечной системы.</a:t>
            </a:r>
          </a:p>
          <a:p>
            <a:r>
              <a:rPr lang="ru-RU" sz="1400" dirty="0" smtClean="0"/>
              <a:t>Задачи:</a:t>
            </a:r>
          </a:p>
          <a:p>
            <a:r>
              <a:rPr lang="ru-RU" sz="1400" dirty="0" smtClean="0"/>
              <a:t>     Образовательная:</a:t>
            </a:r>
          </a:p>
          <a:p>
            <a:pPr marL="342900" indent="-342900">
              <a:buAutoNum type="arabicPeriod"/>
            </a:pPr>
            <a:r>
              <a:rPr lang="ru-RU" sz="1400" dirty="0" smtClean="0"/>
              <a:t>Познакомить детей с Солнечной системой.</a:t>
            </a:r>
          </a:p>
          <a:p>
            <a:pPr marL="342900" indent="-342900">
              <a:buAutoNum type="arabicPeriod"/>
            </a:pPr>
            <a:r>
              <a:rPr lang="ru-RU" sz="1400" dirty="0" smtClean="0"/>
              <a:t>Закрепить знания о планетах, их названии.</a:t>
            </a:r>
          </a:p>
          <a:p>
            <a:pPr marL="342900" indent="-342900">
              <a:buAutoNum type="arabicPeriod"/>
            </a:pPr>
            <a:r>
              <a:rPr lang="ru-RU" sz="1400" dirty="0" smtClean="0"/>
              <a:t>Закрепить умение сочетать движение и речь.</a:t>
            </a:r>
          </a:p>
          <a:p>
            <a:pPr marL="342900" indent="-342900">
              <a:buAutoNum type="arabicPeriod"/>
            </a:pPr>
            <a:r>
              <a:rPr lang="ru-RU" sz="1400" dirty="0" smtClean="0"/>
              <a:t>Обогащать словарный запас детей названиями планет, космических объектов.</a:t>
            </a:r>
          </a:p>
          <a:p>
            <a:r>
              <a:rPr lang="ru-RU" sz="1400" dirty="0" smtClean="0"/>
              <a:t>     Воспитательные:</a:t>
            </a:r>
          </a:p>
          <a:p>
            <a:r>
              <a:rPr lang="ru-RU" sz="1400" dirty="0" smtClean="0"/>
              <a:t>1. Воспитывать у детей любовь и уважение к  людям, занимающихся  исследованием космоса.</a:t>
            </a:r>
          </a:p>
          <a:p>
            <a:r>
              <a:rPr lang="ru-RU" sz="1400" dirty="0" smtClean="0"/>
              <a:t>2. Воспитывать любознательность.</a:t>
            </a:r>
          </a:p>
          <a:p>
            <a:r>
              <a:rPr lang="ru-RU" sz="1400" dirty="0"/>
              <a:t> </a:t>
            </a:r>
            <a:r>
              <a:rPr lang="ru-RU" sz="1400" dirty="0" smtClean="0"/>
              <a:t>    Развивающие:</a:t>
            </a:r>
          </a:p>
          <a:p>
            <a:pPr marL="342900" indent="-342900">
              <a:buAutoNum type="arabicPeriod"/>
            </a:pPr>
            <a:r>
              <a:rPr lang="ru-RU" sz="1400" dirty="0" smtClean="0"/>
              <a:t>Развитие познавательной активности  детей.</a:t>
            </a:r>
          </a:p>
          <a:p>
            <a:pPr marL="342900" indent="-342900">
              <a:buAutoNum type="arabicPeriod"/>
            </a:pPr>
            <a:r>
              <a:rPr lang="ru-RU" sz="1400" dirty="0" smtClean="0"/>
              <a:t>Развивать внимание, мышление, творческое воображение, зрительную память, умение анализировать.</a:t>
            </a:r>
            <a:endParaRPr lang="ru-RU" sz="14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040" y="1117064"/>
            <a:ext cx="1895872" cy="2496231"/>
          </a:xfrm>
          <a:prstGeom prst="rect">
            <a:avLst/>
          </a:prstGeom>
        </p:spPr>
      </p:pic>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60" y="1242365"/>
            <a:ext cx="2557019" cy="1835808"/>
          </a:xfrm>
          <a:prstGeom prst="rect">
            <a:avLst/>
          </a:prstGeom>
        </p:spPr>
      </p:pic>
    </p:spTree>
    <p:extLst>
      <p:ext uri="{BB962C8B-B14F-4D97-AF65-F5344CB8AC3E}">
        <p14:creationId xmlns:p14="http://schemas.microsoft.com/office/powerpoint/2010/main" val="2263138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640" y="3729385"/>
            <a:ext cx="6192688" cy="4832092"/>
          </a:xfrm>
          <a:prstGeom prst="rect">
            <a:avLst/>
          </a:prstGeom>
        </p:spPr>
        <p:txBody>
          <a:bodyPr wrap="square">
            <a:spAutoFit/>
          </a:bodyPr>
          <a:lstStyle/>
          <a:p>
            <a:endParaRPr lang="ru-RU" sz="1400" dirty="0"/>
          </a:p>
          <a:p>
            <a:r>
              <a:rPr lang="ru-RU" sz="1400" dirty="0"/>
              <a:t>Воспитатель: точный ответ мы узнаем, послушав стихотворение</a:t>
            </a:r>
          </a:p>
          <a:p>
            <a:endParaRPr lang="ru-RU" sz="1400" dirty="0"/>
          </a:p>
          <a:p>
            <a:r>
              <a:rPr lang="ru-RU" sz="1400" dirty="0"/>
              <a:t>Дети:</a:t>
            </a:r>
          </a:p>
          <a:p>
            <a:endParaRPr lang="ru-RU" sz="1400" dirty="0"/>
          </a:p>
          <a:p>
            <a:r>
              <a:rPr lang="ru-RU" sz="1400" dirty="0"/>
              <a:t>По порядку все </a:t>
            </a:r>
            <a:r>
              <a:rPr lang="ru-RU" sz="1400" dirty="0" smtClean="0"/>
              <a:t>планеты</a:t>
            </a:r>
            <a:endParaRPr lang="ru-RU" sz="1400" dirty="0"/>
          </a:p>
          <a:p>
            <a:r>
              <a:rPr lang="ru-RU" sz="1400" dirty="0"/>
              <a:t>Назовёт любой из нас</a:t>
            </a:r>
            <a:r>
              <a:rPr lang="ru-RU" sz="1400" dirty="0" smtClean="0"/>
              <a:t>:</a:t>
            </a:r>
            <a:endParaRPr lang="ru-RU" sz="1400" dirty="0"/>
          </a:p>
          <a:p>
            <a:r>
              <a:rPr lang="ru-RU" sz="1400" dirty="0"/>
              <a:t>Раз — Меркурий</a:t>
            </a:r>
            <a:r>
              <a:rPr lang="ru-RU" sz="1400" dirty="0" smtClean="0"/>
              <a:t>,</a:t>
            </a:r>
            <a:endParaRPr lang="ru-RU" sz="1400" dirty="0"/>
          </a:p>
          <a:p>
            <a:r>
              <a:rPr lang="ru-RU" sz="1400" dirty="0"/>
              <a:t>Два — Венера</a:t>
            </a:r>
            <a:r>
              <a:rPr lang="ru-RU" sz="1400" dirty="0" smtClean="0"/>
              <a:t>,</a:t>
            </a:r>
            <a:endParaRPr lang="ru-RU" sz="1400" dirty="0"/>
          </a:p>
          <a:p>
            <a:r>
              <a:rPr lang="ru-RU" sz="1400" dirty="0"/>
              <a:t>Три — Земля</a:t>
            </a:r>
            <a:r>
              <a:rPr lang="ru-RU" sz="1400" dirty="0" smtClean="0"/>
              <a:t>,</a:t>
            </a:r>
            <a:endParaRPr lang="ru-RU" sz="1400" dirty="0"/>
          </a:p>
          <a:p>
            <a:r>
              <a:rPr lang="ru-RU" sz="1400" dirty="0"/>
              <a:t>Четыре — Марс</a:t>
            </a:r>
            <a:r>
              <a:rPr lang="ru-RU" sz="1400" dirty="0" smtClean="0"/>
              <a:t>.</a:t>
            </a:r>
            <a:endParaRPr lang="ru-RU" sz="1400" dirty="0"/>
          </a:p>
          <a:p>
            <a:r>
              <a:rPr lang="ru-RU" sz="1400" dirty="0"/>
              <a:t>Пять — Юпитер</a:t>
            </a:r>
            <a:r>
              <a:rPr lang="ru-RU" sz="1400" dirty="0" smtClean="0"/>
              <a:t>,</a:t>
            </a:r>
            <a:endParaRPr lang="ru-RU" sz="1400" dirty="0"/>
          </a:p>
          <a:p>
            <a:r>
              <a:rPr lang="ru-RU" sz="1400" dirty="0"/>
              <a:t>Шесть — Сатурн</a:t>
            </a:r>
            <a:r>
              <a:rPr lang="ru-RU" sz="1400" dirty="0" smtClean="0"/>
              <a:t>,</a:t>
            </a:r>
            <a:endParaRPr lang="ru-RU" sz="1400" dirty="0"/>
          </a:p>
          <a:p>
            <a:r>
              <a:rPr lang="ru-RU" sz="1400" dirty="0"/>
              <a:t>Семь — Уран</a:t>
            </a:r>
            <a:r>
              <a:rPr lang="ru-RU" sz="1400" dirty="0" smtClean="0"/>
              <a:t>,</a:t>
            </a:r>
            <a:endParaRPr lang="ru-RU" sz="1400" dirty="0"/>
          </a:p>
          <a:p>
            <a:r>
              <a:rPr lang="ru-RU" sz="1400" dirty="0"/>
              <a:t>За ним — Нептун</a:t>
            </a:r>
            <a:r>
              <a:rPr lang="ru-RU" sz="1400" dirty="0" smtClean="0"/>
              <a:t>.</a:t>
            </a:r>
            <a:endParaRPr lang="ru-RU" sz="1400" dirty="0"/>
          </a:p>
          <a:p>
            <a:r>
              <a:rPr lang="ru-RU" sz="1400" dirty="0"/>
              <a:t>Он восьмым идёт по счёту</a:t>
            </a:r>
            <a:r>
              <a:rPr lang="ru-RU" sz="1400" dirty="0" smtClean="0"/>
              <a:t>.</a:t>
            </a:r>
            <a:endParaRPr lang="ru-RU" sz="1400" dirty="0"/>
          </a:p>
          <a:p>
            <a:r>
              <a:rPr lang="ru-RU" sz="1400" dirty="0"/>
              <a:t>А за ним уже, потом</a:t>
            </a:r>
            <a:r>
              <a:rPr lang="ru-RU" sz="1400" dirty="0" smtClean="0"/>
              <a:t>,</a:t>
            </a:r>
            <a:endParaRPr lang="ru-RU" sz="1400" dirty="0"/>
          </a:p>
          <a:p>
            <a:r>
              <a:rPr lang="ru-RU" sz="1400" dirty="0"/>
              <a:t>И девятая </a:t>
            </a:r>
            <a:r>
              <a:rPr lang="ru-RU" sz="1400" dirty="0" smtClean="0"/>
              <a:t>планета</a:t>
            </a:r>
            <a:endParaRPr lang="ru-RU" sz="1400" dirty="0"/>
          </a:p>
          <a:p>
            <a:r>
              <a:rPr lang="ru-RU" sz="1400" dirty="0"/>
              <a:t>Под названием Плутон</a:t>
            </a:r>
            <a:r>
              <a:rPr lang="ru-RU" sz="1400" dirty="0" smtClean="0"/>
              <a:t>.</a:t>
            </a:r>
            <a:endParaRPr lang="ru-RU" sz="1400" dirty="0"/>
          </a:p>
          <a:p>
            <a:r>
              <a:rPr lang="ru-RU" sz="1400" dirty="0" smtClean="0"/>
              <a:t>                      ( </a:t>
            </a:r>
            <a:r>
              <a:rPr lang="ru-RU" sz="1400" dirty="0"/>
              <a:t>А. Хайт)</a:t>
            </a:r>
          </a:p>
          <a:p>
            <a:endParaRPr lang="ru-RU" sz="1400" dirty="0"/>
          </a:p>
          <a:p>
            <a:r>
              <a:rPr lang="ru-RU" sz="1400" dirty="0"/>
              <a:t>Вед: так сколько</a:t>
            </a:r>
            <a:r>
              <a:rPr lang="ru-RU" sz="1400" dirty="0" smtClean="0"/>
              <a:t>?</a:t>
            </a:r>
            <a:endParaRPr lang="ru-RU" sz="1400" dirty="0"/>
          </a:p>
        </p:txBody>
      </p:sp>
      <p:sp>
        <p:nvSpPr>
          <p:cNvPr id="3" name="Прямоугольник 2"/>
          <p:cNvSpPr/>
          <p:nvPr/>
        </p:nvSpPr>
        <p:spPr>
          <a:xfrm>
            <a:off x="332656" y="179512"/>
            <a:ext cx="6192688" cy="3539430"/>
          </a:xfrm>
          <a:prstGeom prst="rect">
            <a:avLst/>
          </a:prstGeom>
        </p:spPr>
        <p:txBody>
          <a:bodyPr wrap="square">
            <a:spAutoFit/>
          </a:bodyPr>
          <a:lstStyle/>
          <a:p>
            <a:r>
              <a:rPr lang="ru-RU" sz="1400" dirty="0"/>
              <a:t>Оборудование: мягкие модули, проектор, ноутбук, экран, маршрутные листы, эмблемы, медали.</a:t>
            </a:r>
          </a:p>
          <a:p>
            <a:endParaRPr lang="ru-RU" sz="1400" dirty="0"/>
          </a:p>
          <a:p>
            <a:r>
              <a:rPr lang="ru-RU" sz="1400" dirty="0" smtClean="0"/>
              <a:t>                                                     Ход деятельности.</a:t>
            </a:r>
          </a:p>
          <a:p>
            <a:endParaRPr lang="ru-RU" sz="1400" dirty="0"/>
          </a:p>
          <a:p>
            <a:r>
              <a:rPr lang="ru-RU" sz="1400" dirty="0"/>
              <a:t>Вед: Здравствуйте, ребята! Сегодня День космонавтики. 12 апреля 1961 года наш космонавт совершил первый в мире космический полет. А знаете ли вы, кто был первым человеком, побывавшим в космосе?</a:t>
            </a:r>
          </a:p>
          <a:p>
            <a:endParaRPr lang="ru-RU" sz="1400" dirty="0"/>
          </a:p>
          <a:p>
            <a:r>
              <a:rPr lang="ru-RU" sz="1400" dirty="0"/>
              <a:t>Дети. Юрий Алексеевич Гагарин</a:t>
            </a:r>
          </a:p>
          <a:p>
            <a:endParaRPr lang="ru-RU" sz="1400" dirty="0"/>
          </a:p>
          <a:p>
            <a:r>
              <a:rPr lang="ru-RU" sz="1400" dirty="0"/>
              <a:t>Вед: Верно и мы с вами отправимся в путешествие-соревнование по станциям, которое называется «Планеты солнечной системы». Посмотрите на небо (экран) на нем хорошо видны все планеты. А кто мне скажет сколько их?</a:t>
            </a:r>
          </a:p>
          <a:p>
            <a:endParaRPr lang="ru-RU" sz="1400" dirty="0"/>
          </a:p>
          <a:p>
            <a:r>
              <a:rPr lang="ru-RU" sz="1400" dirty="0"/>
              <a:t>Дети: разные ответы</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3879" y="4883470"/>
            <a:ext cx="3947449" cy="271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63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632" y="179512"/>
            <a:ext cx="6336704" cy="8925520"/>
          </a:xfrm>
          <a:prstGeom prst="rect">
            <a:avLst/>
          </a:prstGeom>
        </p:spPr>
        <p:txBody>
          <a:bodyPr wrap="square">
            <a:spAutoFit/>
          </a:bodyPr>
          <a:lstStyle/>
          <a:p>
            <a:r>
              <a:rPr lang="ru-RU" sz="1400" dirty="0"/>
              <a:t>Дети: 9</a:t>
            </a:r>
          </a:p>
          <a:p>
            <a:endParaRPr lang="ru-RU" sz="1400" dirty="0"/>
          </a:p>
          <a:p>
            <a:r>
              <a:rPr lang="ru-RU" sz="1400" dirty="0"/>
              <a:t>Вед: Молодцы, действительно все планеты знаете. Нам надо разделиться с вами на 2 команды, каждая команда выберет себе название (эмблема заранее подготовлена</a:t>
            </a:r>
            <a:r>
              <a:rPr lang="ru-RU" sz="1400" dirty="0" smtClean="0"/>
              <a:t>). Каждая </a:t>
            </a:r>
            <a:r>
              <a:rPr lang="ru-RU" sz="1400" dirty="0"/>
              <a:t>команда получит маршрутный лист, где будут отмечаться ваши результаты</a:t>
            </a:r>
            <a:r>
              <a:rPr lang="ru-RU" sz="1400" dirty="0" smtClean="0"/>
              <a:t>. Мы </a:t>
            </a:r>
            <a:r>
              <a:rPr lang="ru-RU" sz="1400" dirty="0"/>
              <a:t>можем начинать наше путешествие-соревнование.</a:t>
            </a:r>
          </a:p>
          <a:p>
            <a:endParaRPr lang="ru-RU" sz="1400" dirty="0"/>
          </a:p>
          <a:p>
            <a:r>
              <a:rPr lang="ru-RU" sz="1400" dirty="0"/>
              <a:t>Первая станция «Уран</a:t>
            </a:r>
            <a:r>
              <a:rPr lang="ru-RU" sz="1400" dirty="0" smtClean="0"/>
              <a:t>»</a:t>
            </a:r>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r>
              <a:rPr lang="ru-RU" sz="1400" dirty="0"/>
              <a:t>Вед: вам необходимо </a:t>
            </a:r>
            <a:r>
              <a:rPr lang="ru-RU" sz="1400" dirty="0" smtClean="0"/>
              <a:t>разгадать   Космические загадки</a:t>
            </a:r>
          </a:p>
          <a:p>
            <a:endParaRPr lang="ru-RU" sz="1400" dirty="0"/>
          </a:p>
          <a:p>
            <a:r>
              <a:rPr lang="ru-RU" sz="1400" dirty="0"/>
              <a:t>Чистый небосвод прекрасен,</a:t>
            </a:r>
          </a:p>
          <a:p>
            <a:r>
              <a:rPr lang="ru-RU" sz="1400" dirty="0"/>
              <a:t>Про него есть много басен.</a:t>
            </a:r>
          </a:p>
          <a:p>
            <a:r>
              <a:rPr lang="ru-RU" sz="1400" dirty="0"/>
              <a:t>Вам соврать мне не дадут,</a:t>
            </a:r>
          </a:p>
          <a:p>
            <a:r>
              <a:rPr lang="ru-RU" sz="1400" dirty="0"/>
              <a:t>Будто звери там живут.</a:t>
            </a:r>
          </a:p>
          <a:p>
            <a:r>
              <a:rPr lang="ru-RU" sz="1400" dirty="0"/>
              <a:t>Есть в России хищный зверь,</a:t>
            </a:r>
          </a:p>
          <a:p>
            <a:r>
              <a:rPr lang="ru-RU" sz="1400" dirty="0"/>
              <a:t>Глянь – на небе он теперь!</a:t>
            </a:r>
          </a:p>
          <a:p>
            <a:r>
              <a:rPr lang="ru-RU" sz="1400" dirty="0"/>
              <a:t>Ясной ночью светится –</a:t>
            </a:r>
          </a:p>
          <a:p>
            <a:r>
              <a:rPr lang="ru-RU" sz="1400" dirty="0"/>
              <a:t>Большая …(Медведица).</a:t>
            </a:r>
          </a:p>
          <a:p>
            <a:endParaRPr lang="ru-RU" sz="1400" dirty="0"/>
          </a:p>
          <a:p>
            <a:r>
              <a:rPr lang="ru-RU" sz="1400" dirty="0"/>
              <a:t>А медведица – с ребенком,</a:t>
            </a:r>
          </a:p>
          <a:p>
            <a:r>
              <a:rPr lang="ru-RU" sz="1400" dirty="0"/>
              <a:t>Добрым, славным медвежонком.</a:t>
            </a:r>
          </a:p>
          <a:p>
            <a:r>
              <a:rPr lang="ru-RU" sz="1400" dirty="0"/>
              <a:t>Рядом с мамой светится</a:t>
            </a:r>
          </a:p>
          <a:p>
            <a:r>
              <a:rPr lang="ru-RU" sz="1400" dirty="0"/>
              <a:t>Малая … (Медведица).</a:t>
            </a:r>
          </a:p>
          <a:p>
            <a:endParaRPr lang="ru-RU" sz="1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96" y="2123728"/>
            <a:ext cx="4835500" cy="329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22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5431" y="107504"/>
            <a:ext cx="6336704" cy="8494633"/>
          </a:xfrm>
          <a:prstGeom prst="rect">
            <a:avLst/>
          </a:prstGeom>
        </p:spPr>
        <p:txBody>
          <a:bodyPr wrap="square">
            <a:spAutoFit/>
          </a:bodyPr>
          <a:lstStyle/>
          <a:p>
            <a:endParaRPr lang="ru-RU" sz="1400" dirty="0" smtClean="0"/>
          </a:p>
          <a:p>
            <a:r>
              <a:rPr lang="ru-RU" sz="1400" dirty="0"/>
              <a:t>Планета с багровым отливом.</a:t>
            </a:r>
          </a:p>
          <a:p>
            <a:r>
              <a:rPr lang="ru-RU" sz="1400" dirty="0"/>
              <a:t>В </a:t>
            </a:r>
            <a:r>
              <a:rPr lang="ru-RU" sz="1400" dirty="0" err="1"/>
              <a:t>раскрасе</a:t>
            </a:r>
            <a:r>
              <a:rPr lang="ru-RU" sz="1400" dirty="0"/>
              <a:t> военном, хвастливом.</a:t>
            </a:r>
          </a:p>
          <a:p>
            <a:r>
              <a:rPr lang="ru-RU" sz="1400" dirty="0"/>
              <a:t>Словно розовый атлас,</a:t>
            </a:r>
          </a:p>
          <a:p>
            <a:r>
              <a:rPr lang="ru-RU" sz="1400" dirty="0"/>
              <a:t>Светится планета … (Марс).</a:t>
            </a:r>
          </a:p>
          <a:p>
            <a:endParaRPr lang="ru-RU" sz="1400" dirty="0"/>
          </a:p>
          <a:p>
            <a:r>
              <a:rPr lang="ru-RU" sz="1400" dirty="0"/>
              <a:t>Чтобы глаз вооружить</a:t>
            </a:r>
          </a:p>
          <a:p>
            <a:r>
              <a:rPr lang="ru-RU" sz="1400" dirty="0"/>
              <a:t>И со звездами дружить,</a:t>
            </a:r>
          </a:p>
          <a:p>
            <a:r>
              <a:rPr lang="ru-RU" sz="1400" dirty="0"/>
              <a:t>Млечный путь увидеть чтоб,</a:t>
            </a:r>
          </a:p>
          <a:p>
            <a:r>
              <a:rPr lang="ru-RU" sz="1400" dirty="0"/>
              <a:t>Нужен мощный… (телескоп).</a:t>
            </a:r>
          </a:p>
          <a:p>
            <a:endParaRPr lang="ru-RU" sz="1400" dirty="0"/>
          </a:p>
          <a:p>
            <a:r>
              <a:rPr lang="ru-RU" sz="1400" dirty="0"/>
              <a:t>До луны не может птица</a:t>
            </a:r>
          </a:p>
          <a:p>
            <a:r>
              <a:rPr lang="ru-RU" sz="1400" dirty="0"/>
              <a:t>Долететь и прилуниться,</a:t>
            </a:r>
          </a:p>
          <a:p>
            <a:r>
              <a:rPr lang="ru-RU" sz="1400" dirty="0"/>
              <a:t>Но зато умеет это</a:t>
            </a:r>
          </a:p>
          <a:p>
            <a:r>
              <a:rPr lang="ru-RU" sz="1400" dirty="0"/>
              <a:t>Делать быстрая… (ракета</a:t>
            </a:r>
            <a:r>
              <a:rPr lang="ru-RU" sz="1400" dirty="0" smtClean="0"/>
              <a:t>).</a:t>
            </a:r>
          </a:p>
          <a:p>
            <a:endParaRPr lang="ru-RU" sz="1400" dirty="0"/>
          </a:p>
          <a:p>
            <a:r>
              <a:rPr lang="ru-RU" sz="1400" dirty="0"/>
              <a:t>У ракеты есть водитель,</a:t>
            </a:r>
          </a:p>
          <a:p>
            <a:r>
              <a:rPr lang="ru-RU" sz="1400" dirty="0"/>
              <a:t>Невесомости любитель.</a:t>
            </a:r>
          </a:p>
          <a:p>
            <a:r>
              <a:rPr lang="ru-RU" sz="1400" dirty="0"/>
              <a:t>По-английски астронавт,</a:t>
            </a:r>
          </a:p>
          <a:p>
            <a:r>
              <a:rPr lang="ru-RU" sz="1400" dirty="0"/>
              <a:t>А по-русски… (космонавт).</a:t>
            </a:r>
          </a:p>
          <a:p>
            <a:endParaRPr lang="ru-RU" sz="1400" dirty="0"/>
          </a:p>
          <a:p>
            <a:r>
              <a:rPr lang="ru-RU" sz="1400" dirty="0"/>
              <a:t>Вторая станция  «Земля</a:t>
            </a:r>
            <a:r>
              <a:rPr lang="ru-RU" sz="1400" dirty="0" smtClean="0"/>
              <a:t>»</a:t>
            </a:r>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643" y="5004048"/>
            <a:ext cx="4617525" cy="303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90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249" y="107504"/>
            <a:ext cx="6741368" cy="8125301"/>
          </a:xfrm>
          <a:prstGeom prst="rect">
            <a:avLst/>
          </a:prstGeom>
        </p:spPr>
        <p:txBody>
          <a:bodyPr wrap="square">
            <a:spAutoFit/>
          </a:bodyPr>
          <a:lstStyle/>
          <a:p>
            <a:endParaRPr lang="ru-RU" dirty="0"/>
          </a:p>
          <a:p>
            <a:r>
              <a:rPr lang="ru-RU" dirty="0" smtClean="0"/>
              <a:t>         Задачи:</a:t>
            </a:r>
            <a:endParaRPr lang="ru-RU" dirty="0"/>
          </a:p>
          <a:p>
            <a:r>
              <a:rPr lang="ru-RU" b="1" dirty="0"/>
              <a:t>Познавательное развитие</a:t>
            </a:r>
            <a:r>
              <a:rPr lang="ru-RU" dirty="0"/>
              <a:t>. </a:t>
            </a:r>
            <a:endParaRPr lang="ru-RU" dirty="0" smtClean="0"/>
          </a:p>
          <a:p>
            <a:pPr marL="342900" indent="-342900">
              <a:buFont typeface="+mj-lt"/>
              <a:buAutoNum type="arabicPeriod"/>
            </a:pPr>
            <a:r>
              <a:rPr lang="ru-RU" dirty="0" smtClean="0"/>
              <a:t>формировать представление детей о временах года, учить определять </a:t>
            </a:r>
            <a:r>
              <a:rPr lang="ru-RU" dirty="0"/>
              <a:t>время года по его характерным </a:t>
            </a:r>
            <a:r>
              <a:rPr lang="ru-RU" dirty="0" smtClean="0"/>
              <a:t>признакам, закреплять </a:t>
            </a:r>
            <a:r>
              <a:rPr lang="ru-RU" dirty="0"/>
              <a:t>знания детей и представления об особенностях каждого времени </a:t>
            </a:r>
            <a:r>
              <a:rPr lang="ru-RU" dirty="0" smtClean="0"/>
              <a:t>года;</a:t>
            </a:r>
          </a:p>
          <a:p>
            <a:pPr marL="342900" indent="-342900">
              <a:buFont typeface="+mj-lt"/>
              <a:buAutoNum type="arabicPeriod"/>
            </a:pPr>
            <a:r>
              <a:rPr lang="ru-RU" dirty="0" smtClean="0"/>
              <a:t> ввести детей в мир театра, дать первоначальное  представление о «превращении и перевоплощении»;</a:t>
            </a:r>
            <a:endParaRPr lang="ru-RU" dirty="0"/>
          </a:p>
          <a:p>
            <a:pPr marL="342900" indent="-342900">
              <a:buFont typeface="+mj-lt"/>
              <a:buAutoNum type="arabicPeriod"/>
            </a:pPr>
            <a:r>
              <a:rPr lang="ru-RU" dirty="0"/>
              <a:t>п</a:t>
            </a:r>
            <a:r>
              <a:rPr lang="ru-RU" dirty="0" smtClean="0"/>
              <a:t>ознакомить </a:t>
            </a:r>
            <a:r>
              <a:rPr lang="ru-RU" dirty="0"/>
              <a:t>детей с Солнечной </a:t>
            </a:r>
            <a:r>
              <a:rPr lang="ru-RU" dirty="0" smtClean="0"/>
              <a:t>системой, формировать элементарные представления о Вселенной и о планетах Солнечной системы.</a:t>
            </a:r>
          </a:p>
          <a:p>
            <a:r>
              <a:rPr lang="ru-RU" b="1" dirty="0" smtClean="0"/>
              <a:t>Художественно-эстетическое</a:t>
            </a:r>
            <a:r>
              <a:rPr lang="ru-RU" b="1" dirty="0"/>
              <a:t>. </a:t>
            </a:r>
            <a:endParaRPr lang="ru-RU" b="1" dirty="0" smtClean="0"/>
          </a:p>
          <a:p>
            <a:r>
              <a:rPr lang="ru-RU" dirty="0" smtClean="0"/>
              <a:t>1. приобщать </a:t>
            </a:r>
            <a:r>
              <a:rPr lang="ru-RU" dirty="0"/>
              <a:t>детей к восприятию природы в разное время </a:t>
            </a:r>
            <a:r>
              <a:rPr lang="ru-RU" dirty="0" smtClean="0"/>
              <a:t>года;</a:t>
            </a:r>
          </a:p>
          <a:p>
            <a:r>
              <a:rPr lang="ru-RU" dirty="0" smtClean="0"/>
              <a:t>2.  </a:t>
            </a:r>
            <a:r>
              <a:rPr lang="ru-RU" dirty="0"/>
              <a:t>развивать </a:t>
            </a:r>
            <a:r>
              <a:rPr lang="ru-RU" dirty="0" smtClean="0"/>
              <a:t>интерес к живой природе.</a:t>
            </a:r>
            <a:endParaRPr lang="ru-RU" dirty="0"/>
          </a:p>
          <a:p>
            <a:endParaRPr lang="ru-RU" dirty="0"/>
          </a:p>
          <a:p>
            <a:r>
              <a:rPr lang="ru-RU" b="1" dirty="0"/>
              <a:t>Речевое развитие</a:t>
            </a:r>
            <a:r>
              <a:rPr lang="ru-RU" dirty="0"/>
              <a:t>. </a:t>
            </a:r>
            <a:endParaRPr lang="ru-RU" dirty="0" smtClean="0"/>
          </a:p>
          <a:p>
            <a:pPr marL="342900" indent="-342900">
              <a:buAutoNum type="arabicPeriod"/>
            </a:pPr>
            <a:r>
              <a:rPr lang="ru-RU" dirty="0" smtClean="0"/>
              <a:t>упражнять </a:t>
            </a:r>
            <a:r>
              <a:rPr lang="ru-RU" dirty="0"/>
              <a:t>детей в составлении короткого рассказа: «Что изображено на картинке и когда это бывает</a:t>
            </a:r>
            <a:r>
              <a:rPr lang="ru-RU" dirty="0" smtClean="0"/>
              <a:t>»;</a:t>
            </a:r>
          </a:p>
          <a:p>
            <a:pPr marL="342900" indent="-342900">
              <a:buAutoNum type="arabicPeriod"/>
            </a:pPr>
            <a:r>
              <a:rPr lang="ru-RU" dirty="0"/>
              <a:t>а</a:t>
            </a:r>
            <a:r>
              <a:rPr lang="ru-RU" dirty="0" smtClean="0"/>
              <a:t>ктивизировать речь;</a:t>
            </a:r>
          </a:p>
          <a:p>
            <a:pPr marL="342900" indent="-342900">
              <a:buAutoNum type="arabicPeriod"/>
            </a:pPr>
            <a:r>
              <a:rPr lang="ru-RU" dirty="0" smtClean="0"/>
              <a:t> </a:t>
            </a:r>
            <a:r>
              <a:rPr lang="ru-RU" dirty="0"/>
              <a:t>обогащать словарь детей.</a:t>
            </a:r>
          </a:p>
          <a:p>
            <a:endParaRPr lang="ru-RU" dirty="0"/>
          </a:p>
          <a:p>
            <a:r>
              <a:rPr lang="ru-RU" b="1" dirty="0"/>
              <a:t>Физическое развитие. </a:t>
            </a:r>
            <a:endParaRPr lang="ru-RU" b="1" dirty="0" smtClean="0"/>
          </a:p>
          <a:p>
            <a:r>
              <a:rPr lang="ru-RU" dirty="0" smtClean="0"/>
              <a:t>1. Продолжать </a:t>
            </a:r>
            <a:r>
              <a:rPr lang="ru-RU" dirty="0"/>
              <a:t>развивать у детей мелкую моторику пальцев рук.</a:t>
            </a:r>
          </a:p>
          <a:p>
            <a:endParaRPr lang="ru-RU" dirty="0"/>
          </a:p>
          <a:p>
            <a:r>
              <a:rPr lang="ru-RU" b="1" dirty="0"/>
              <a:t>Социально-коммуникативное развитие</a:t>
            </a:r>
            <a:r>
              <a:rPr lang="ru-RU" dirty="0"/>
              <a:t>. </a:t>
            </a:r>
            <a:endParaRPr lang="ru-RU" dirty="0" smtClean="0"/>
          </a:p>
          <a:p>
            <a:pPr marL="342900" indent="-342900">
              <a:buAutoNum type="arabicPeriod"/>
            </a:pPr>
            <a:r>
              <a:rPr lang="ru-RU" dirty="0" smtClean="0"/>
              <a:t>формировать </a:t>
            </a:r>
            <a:r>
              <a:rPr lang="ru-RU" dirty="0"/>
              <a:t>эстетическое восприятие, </a:t>
            </a:r>
            <a:r>
              <a:rPr lang="ru-RU" dirty="0" smtClean="0"/>
              <a:t>воображение;</a:t>
            </a:r>
          </a:p>
          <a:p>
            <a:pPr marL="342900" indent="-342900">
              <a:buAutoNum type="arabicPeriod"/>
            </a:pPr>
            <a:r>
              <a:rPr lang="ru-RU" dirty="0" smtClean="0"/>
              <a:t>развивать </a:t>
            </a:r>
            <a:r>
              <a:rPr lang="ru-RU" dirty="0"/>
              <a:t>интерес к природе в разное время года.</a:t>
            </a:r>
          </a:p>
          <a:p>
            <a:endParaRPr lang="ru-RU" dirty="0"/>
          </a:p>
        </p:txBody>
      </p:sp>
    </p:spTree>
    <p:extLst>
      <p:ext uri="{BB962C8B-B14F-4D97-AF65-F5344CB8AC3E}">
        <p14:creationId xmlns:p14="http://schemas.microsoft.com/office/powerpoint/2010/main" val="396620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648" y="107504"/>
            <a:ext cx="6336704" cy="9356408"/>
          </a:xfrm>
          <a:prstGeom prst="rect">
            <a:avLst/>
          </a:prstGeom>
        </p:spPr>
        <p:txBody>
          <a:bodyPr wrap="square">
            <a:spAutoFit/>
          </a:bodyPr>
          <a:lstStyle/>
          <a:p>
            <a:r>
              <a:rPr lang="ru-RU" sz="1400" dirty="0"/>
              <a:t>Отправляемся на следующую планету это - Земля. Тут вам нужно будет из модулей построить новую ракету, которая полетит в космос</a:t>
            </a:r>
            <a:r>
              <a:rPr lang="ru-RU" sz="1400" dirty="0" smtClean="0"/>
              <a:t>. Одновременно </a:t>
            </a:r>
            <a:r>
              <a:rPr lang="ru-RU" sz="1400" dirty="0"/>
              <a:t>выполняют задание 2 команды.</a:t>
            </a:r>
          </a:p>
          <a:p>
            <a:endParaRPr lang="ru-RU" sz="1400" dirty="0"/>
          </a:p>
          <a:p>
            <a:r>
              <a:rPr lang="ru-RU" sz="1400" dirty="0"/>
              <a:t>Игра «Собери ракету»</a:t>
            </a:r>
          </a:p>
          <a:p>
            <a:endParaRPr lang="ru-RU" sz="1400" dirty="0"/>
          </a:p>
          <a:p>
            <a:endParaRPr lang="ru-RU" sz="1400" dirty="0"/>
          </a:p>
          <a:p>
            <a:r>
              <a:rPr lang="ru-RU" sz="1400" dirty="0" smtClean="0"/>
              <a:t>Третья </a:t>
            </a:r>
            <a:r>
              <a:rPr lang="ru-RU" sz="1400" dirty="0"/>
              <a:t>станция «Марс</a:t>
            </a:r>
            <a:r>
              <a:rPr lang="ru-RU" sz="1400" dirty="0" smtClean="0"/>
              <a:t>»</a:t>
            </a:r>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a:p>
          <a:p>
            <a:endParaRPr lang="ru-RU" sz="1400" dirty="0"/>
          </a:p>
          <a:p>
            <a:endParaRPr lang="ru-RU" sz="1400" dirty="0" smtClean="0"/>
          </a:p>
          <a:p>
            <a:r>
              <a:rPr lang="ru-RU" sz="1400" dirty="0" smtClean="0"/>
              <a:t>Следующие </a:t>
            </a:r>
            <a:r>
              <a:rPr lang="ru-RU" sz="1400" dirty="0"/>
              <a:t>наше путешествие будет на планету Марс. На ней мы с вами будем исследователями. Вы знаете, что поверхность марса - пустыни, кратеры, горы. И нам нужно взять песок на исследования, но нужно это сделать очень быстро</a:t>
            </a:r>
            <a:r>
              <a:rPr lang="ru-RU" sz="1400" dirty="0" smtClean="0"/>
              <a:t>. Одновременно </a:t>
            </a:r>
            <a:r>
              <a:rPr lang="ru-RU" sz="1400" dirty="0"/>
              <a:t>выполняют задание 2 команды.</a:t>
            </a:r>
          </a:p>
          <a:p>
            <a:endParaRPr lang="ru-RU" sz="1400" dirty="0"/>
          </a:p>
          <a:p>
            <a:r>
              <a:rPr lang="ru-RU" sz="1400" dirty="0"/>
              <a:t>Игра «Кто быстрей соберет песок»</a:t>
            </a:r>
          </a:p>
          <a:p>
            <a:endParaRPr lang="ru-RU" sz="1400" dirty="0"/>
          </a:p>
          <a:p>
            <a:r>
              <a:rPr lang="ru-RU" sz="1400" dirty="0"/>
              <a:t>(Дети должны в бутылку через воронку насыпать песок)</a:t>
            </a:r>
          </a:p>
          <a:p>
            <a:endParaRPr lang="ru-RU" sz="1400" dirty="0"/>
          </a:p>
          <a:p>
            <a:r>
              <a:rPr lang="ru-RU" sz="1400" dirty="0" smtClean="0"/>
              <a:t>Четвертая </a:t>
            </a:r>
            <a:r>
              <a:rPr lang="ru-RU" sz="1400" dirty="0"/>
              <a:t>станция «Юпитер</a:t>
            </a:r>
            <a:r>
              <a:rPr lang="ru-RU" sz="1400" dirty="0" smtClean="0"/>
              <a:t>»</a:t>
            </a:r>
          </a:p>
          <a:p>
            <a:endParaRPr lang="ru-RU" sz="1400" dirty="0"/>
          </a:p>
          <a:p>
            <a:endParaRPr lang="ru-RU" sz="1400" dirty="0" smtClean="0"/>
          </a:p>
          <a:p>
            <a:endParaRPr lang="ru-RU" sz="1400" dirty="0"/>
          </a:p>
          <a:p>
            <a:endParaRPr lang="ru-RU" sz="1400" dirty="0" smtClean="0"/>
          </a:p>
          <a:p>
            <a:endParaRPr lang="ru-RU" sz="1400" dirty="0"/>
          </a:p>
          <a:p>
            <a:endParaRPr lang="ru-RU" sz="1400" dirty="0"/>
          </a:p>
          <a:p>
            <a:endParaRPr lang="ru-RU" sz="1400" dirty="0"/>
          </a:p>
          <a:p>
            <a:r>
              <a:rPr lang="ru-RU" sz="1400" dirty="0"/>
              <a:t>Игра «Преодолей препятствие»</a:t>
            </a:r>
          </a:p>
          <a:p>
            <a:endParaRPr lang="ru-RU" sz="1400" dirty="0"/>
          </a:p>
          <a:p>
            <a:r>
              <a:rPr lang="ru-RU" sz="1400" dirty="0"/>
              <a:t>(Нужно пролезть через натянутые ленты и не зацепить колокольчик</a:t>
            </a:r>
            <a:r>
              <a:rPr lang="ru-RU" sz="1400" dirty="0" smtClean="0"/>
              <a:t>).  Одновременно </a:t>
            </a:r>
            <a:r>
              <a:rPr lang="ru-RU" sz="1400" dirty="0"/>
              <a:t>выполняют задание 2 команды.</a:t>
            </a:r>
          </a:p>
          <a:p>
            <a:endParaRPr lang="ru-RU" sz="1400" dirty="0"/>
          </a:p>
          <a:p>
            <a:endParaRPr lang="ru-RU" sz="1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64" y="2123728"/>
            <a:ext cx="3024336" cy="20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960" y="6228184"/>
            <a:ext cx="307816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86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648" y="251519"/>
            <a:ext cx="6408712" cy="8710077"/>
          </a:xfrm>
          <a:prstGeom prst="rect">
            <a:avLst/>
          </a:prstGeom>
        </p:spPr>
        <p:txBody>
          <a:bodyPr wrap="square">
            <a:spAutoFit/>
          </a:bodyPr>
          <a:lstStyle/>
          <a:p>
            <a:pPr lvl="0"/>
            <a:r>
              <a:rPr lang="ru-RU" sz="1400" dirty="0">
                <a:solidFill>
                  <a:prstClr val="black"/>
                </a:solidFill>
              </a:rPr>
              <a:t>Пятая станция «Плутон»</a:t>
            </a:r>
          </a:p>
          <a:p>
            <a:pPr lvl="0"/>
            <a:endParaRPr lang="ru-RU" sz="1400" dirty="0" smtClean="0">
              <a:solidFill>
                <a:prstClr val="black"/>
              </a:solidFill>
            </a:endParaRPr>
          </a:p>
          <a:p>
            <a:pPr lvl="0"/>
            <a:endParaRPr lang="ru-RU" sz="1400" dirty="0">
              <a:solidFill>
                <a:prstClr val="black"/>
              </a:solidFill>
            </a:endParaRPr>
          </a:p>
          <a:p>
            <a:pPr lvl="0"/>
            <a:endParaRPr lang="ru-RU" sz="1400" dirty="0" smtClean="0">
              <a:solidFill>
                <a:prstClr val="black"/>
              </a:solidFill>
            </a:endParaRPr>
          </a:p>
          <a:p>
            <a:pPr lvl="0"/>
            <a:endParaRPr lang="ru-RU" sz="1400" dirty="0">
              <a:solidFill>
                <a:prstClr val="black"/>
              </a:solidFill>
            </a:endParaRPr>
          </a:p>
          <a:p>
            <a:pPr lvl="0"/>
            <a:endParaRPr lang="ru-RU" sz="1400" dirty="0" smtClean="0">
              <a:solidFill>
                <a:prstClr val="black"/>
              </a:solidFill>
            </a:endParaRPr>
          </a:p>
          <a:p>
            <a:pPr lvl="0"/>
            <a:endParaRPr lang="ru-RU" sz="1400" dirty="0">
              <a:solidFill>
                <a:prstClr val="black"/>
              </a:solidFill>
            </a:endParaRPr>
          </a:p>
          <a:p>
            <a:pPr lvl="0"/>
            <a:endParaRPr lang="ru-RU" sz="1400" dirty="0">
              <a:solidFill>
                <a:prstClr val="black"/>
              </a:solidFill>
            </a:endParaRPr>
          </a:p>
          <a:p>
            <a:pPr lvl="0"/>
            <a:endParaRPr lang="ru-RU" sz="1400" dirty="0" smtClean="0">
              <a:solidFill>
                <a:prstClr val="black"/>
              </a:solidFill>
            </a:endParaRPr>
          </a:p>
          <a:p>
            <a:pPr lvl="0"/>
            <a:endParaRPr lang="ru-RU" sz="1400" dirty="0">
              <a:solidFill>
                <a:prstClr val="black"/>
              </a:solidFill>
            </a:endParaRPr>
          </a:p>
          <a:p>
            <a:pPr lvl="0"/>
            <a:r>
              <a:rPr lang="ru-RU" sz="1400" dirty="0" smtClean="0">
                <a:solidFill>
                  <a:prstClr val="black"/>
                </a:solidFill>
              </a:rPr>
              <a:t>Каждой </a:t>
            </a:r>
            <a:r>
              <a:rPr lang="ru-RU" sz="1400" dirty="0">
                <a:solidFill>
                  <a:prstClr val="black"/>
                </a:solidFill>
              </a:rPr>
              <a:t>команде задается вопрос, кто наберет больше правильных ответов, та команда победила на данной станции.</a:t>
            </a:r>
          </a:p>
          <a:p>
            <a:pPr lvl="0"/>
            <a:r>
              <a:rPr lang="ru-RU" sz="1400" dirty="0" smtClean="0">
                <a:solidFill>
                  <a:prstClr val="black"/>
                </a:solidFill>
              </a:rPr>
              <a:t>Вопросы:</a:t>
            </a:r>
            <a:endParaRPr lang="ru-RU" sz="1400" dirty="0">
              <a:solidFill>
                <a:prstClr val="black"/>
              </a:solidFill>
            </a:endParaRPr>
          </a:p>
          <a:p>
            <a:pPr lvl="0"/>
            <a:r>
              <a:rPr lang="ru-RU" sz="1400" dirty="0">
                <a:solidFill>
                  <a:prstClr val="black"/>
                </a:solidFill>
              </a:rPr>
              <a:t>Как звали первого в мире космонавта? — Юрий Алексеевич Гагарин.</a:t>
            </a:r>
          </a:p>
          <a:p>
            <a:pPr lvl="0"/>
            <a:r>
              <a:rPr lang="ru-RU" sz="1400" dirty="0">
                <a:solidFill>
                  <a:prstClr val="black"/>
                </a:solidFill>
              </a:rPr>
              <a:t>Как называется летательный аппарат, в котором летят в космос? — Космический корабль.</a:t>
            </a:r>
          </a:p>
          <a:p>
            <a:pPr lvl="0"/>
            <a:r>
              <a:rPr lang="ru-RU" sz="1400" dirty="0">
                <a:solidFill>
                  <a:prstClr val="black"/>
                </a:solidFill>
              </a:rPr>
              <a:t>Самый быстрый вид транспорта, созданный на Земле? — Ракета.</a:t>
            </a:r>
          </a:p>
          <a:p>
            <a:pPr lvl="0"/>
            <a:r>
              <a:rPr lang="ru-RU" sz="1400" dirty="0">
                <a:solidFill>
                  <a:prstClr val="black"/>
                </a:solidFill>
              </a:rPr>
              <a:t>Как называется костюм космонавта? — Скафандр.</a:t>
            </a:r>
          </a:p>
          <a:p>
            <a:pPr lvl="0"/>
            <a:r>
              <a:rPr lang="ru-RU" sz="1400" dirty="0">
                <a:solidFill>
                  <a:prstClr val="black"/>
                </a:solidFill>
              </a:rPr>
              <a:t>Как называется и животное, и созвездие? — Медведица.</a:t>
            </a:r>
          </a:p>
          <a:p>
            <a:pPr lvl="0"/>
            <a:r>
              <a:rPr lang="ru-RU" sz="1400" dirty="0">
                <a:solidFill>
                  <a:prstClr val="black"/>
                </a:solidFill>
              </a:rPr>
              <a:t>Как звали собак, которые первыми вернулись из космоса? — Белка и </a:t>
            </a:r>
            <a:r>
              <a:rPr lang="ru-RU" sz="1400" dirty="0" smtClean="0">
                <a:solidFill>
                  <a:prstClr val="black"/>
                </a:solidFill>
              </a:rPr>
              <a:t>Стрелка</a:t>
            </a:r>
            <a:r>
              <a:rPr lang="ru-RU" sz="1400" dirty="0">
                <a:solidFill>
                  <a:prstClr val="black"/>
                </a:solidFill>
              </a:rPr>
              <a:t>.</a:t>
            </a:r>
          </a:p>
          <a:p>
            <a:pPr lvl="0"/>
            <a:endParaRPr lang="ru-RU" sz="1400" dirty="0">
              <a:solidFill>
                <a:prstClr val="black"/>
              </a:solidFill>
            </a:endParaRPr>
          </a:p>
          <a:p>
            <a:pPr lvl="0"/>
            <a:r>
              <a:rPr lang="ru-RU" sz="1400" dirty="0">
                <a:solidFill>
                  <a:prstClr val="black"/>
                </a:solidFill>
              </a:rPr>
              <a:t>Шестая станция «Венера</a:t>
            </a:r>
            <a:r>
              <a:rPr lang="ru-RU" sz="1400" dirty="0" smtClean="0">
                <a:solidFill>
                  <a:prstClr val="black"/>
                </a:solidFill>
              </a:rPr>
              <a:t>»</a:t>
            </a:r>
          </a:p>
          <a:p>
            <a:pPr lvl="0"/>
            <a:endParaRPr lang="ru-RU" sz="1400" dirty="0">
              <a:solidFill>
                <a:prstClr val="black"/>
              </a:solidFill>
            </a:endParaRPr>
          </a:p>
          <a:p>
            <a:pPr lvl="0"/>
            <a:endParaRPr lang="ru-RU" sz="1400" dirty="0" smtClean="0">
              <a:solidFill>
                <a:prstClr val="black"/>
              </a:solidFill>
            </a:endParaRPr>
          </a:p>
          <a:p>
            <a:pPr lvl="0"/>
            <a:endParaRPr lang="ru-RU" sz="1400" dirty="0">
              <a:solidFill>
                <a:prstClr val="black"/>
              </a:solidFill>
            </a:endParaRPr>
          </a:p>
          <a:p>
            <a:pPr lvl="0"/>
            <a:endParaRPr lang="ru-RU" sz="1400" dirty="0" smtClean="0">
              <a:solidFill>
                <a:prstClr val="black"/>
              </a:solidFill>
            </a:endParaRPr>
          </a:p>
          <a:p>
            <a:pPr lvl="0"/>
            <a:endParaRPr lang="ru-RU" sz="1400" dirty="0">
              <a:solidFill>
                <a:prstClr val="black"/>
              </a:solidFill>
            </a:endParaRPr>
          </a:p>
          <a:p>
            <a:pPr lvl="0"/>
            <a:endParaRPr lang="ru-RU" sz="1400" dirty="0">
              <a:solidFill>
                <a:prstClr val="black"/>
              </a:solidFill>
            </a:endParaRPr>
          </a:p>
          <a:p>
            <a:pPr lvl="0"/>
            <a:endParaRPr lang="ru-RU" sz="1400" dirty="0">
              <a:solidFill>
                <a:prstClr val="black"/>
              </a:solidFill>
            </a:endParaRPr>
          </a:p>
          <a:p>
            <a:pPr lvl="0"/>
            <a:endParaRPr lang="ru-RU" sz="1400" dirty="0" smtClean="0">
              <a:solidFill>
                <a:prstClr val="black"/>
              </a:solidFill>
            </a:endParaRPr>
          </a:p>
          <a:p>
            <a:pPr lvl="0"/>
            <a:endParaRPr lang="ru-RU" sz="1400" dirty="0">
              <a:solidFill>
                <a:prstClr val="black"/>
              </a:solidFill>
            </a:endParaRPr>
          </a:p>
          <a:p>
            <a:pPr lvl="0"/>
            <a:r>
              <a:rPr lang="ru-RU" sz="1400" dirty="0" smtClean="0">
                <a:solidFill>
                  <a:prstClr val="black"/>
                </a:solidFill>
              </a:rPr>
              <a:t>На </a:t>
            </a:r>
            <a:r>
              <a:rPr lang="ru-RU" sz="1400" dirty="0">
                <a:solidFill>
                  <a:prstClr val="black"/>
                </a:solidFill>
              </a:rPr>
              <a:t>этой станции проводятся испытания на ловкость, проворность и выносливость.</a:t>
            </a:r>
          </a:p>
          <a:p>
            <a:pPr lvl="0"/>
            <a:endParaRPr lang="ru-RU" sz="1400" dirty="0">
              <a:solidFill>
                <a:prstClr val="black"/>
              </a:solidFill>
            </a:endParaRPr>
          </a:p>
          <a:p>
            <a:pPr lvl="0"/>
            <a:r>
              <a:rPr lang="ru-RU" sz="1400" dirty="0">
                <a:solidFill>
                  <a:prstClr val="black"/>
                </a:solidFill>
              </a:rPr>
              <a:t>Например, игра с кеглями. Игру начинают 6 (4, 5, 7) человек. Они ходят под музыку вокруг 5 кеглей (3, 4, 6). Как только музыка останавливается, нужно схватить кеглю. Кто не успел — садится на место.</a:t>
            </a:r>
          </a:p>
          <a:p>
            <a:pPr lvl="0"/>
            <a:endParaRPr lang="ru-RU" sz="1400" dirty="0">
              <a:solidFill>
                <a:prstClr val="black"/>
              </a:solidFill>
            </a:endParaRPr>
          </a:p>
          <a:p>
            <a:pPr lvl="0"/>
            <a:endParaRPr lang="ru-RU" sz="1400" dirty="0">
              <a:solidFill>
                <a:prstClr val="black"/>
              </a:solidFill>
            </a:endParaRPr>
          </a:p>
          <a:p>
            <a:pPr lvl="0"/>
            <a:r>
              <a:rPr lang="ru-RU" sz="1400" dirty="0">
                <a:solidFill>
                  <a:prstClr val="black"/>
                </a:solidFill>
              </a:rPr>
              <a:t>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2936" y="240238"/>
            <a:ext cx="310991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1068" y="4716016"/>
            <a:ext cx="30734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1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5023" y="251520"/>
            <a:ext cx="6048672" cy="8279190"/>
          </a:xfrm>
          <a:prstGeom prst="rect">
            <a:avLst/>
          </a:prstGeom>
        </p:spPr>
        <p:txBody>
          <a:bodyPr wrap="square">
            <a:spAutoFit/>
          </a:bodyPr>
          <a:lstStyle/>
          <a:p>
            <a:r>
              <a:rPr lang="ru-RU" sz="1400" dirty="0"/>
              <a:t>Седьмая станция: «Нептун</a:t>
            </a:r>
            <a:r>
              <a:rPr lang="ru-RU" sz="1400" dirty="0" smtClean="0"/>
              <a:t>»</a:t>
            </a:r>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a:p>
          <a:p>
            <a:endParaRPr lang="ru-RU" sz="1400" dirty="0" smtClean="0"/>
          </a:p>
          <a:p>
            <a:endParaRPr lang="ru-RU" sz="1400" dirty="0" smtClean="0"/>
          </a:p>
          <a:p>
            <a:endParaRPr lang="ru-RU" sz="1400" dirty="0"/>
          </a:p>
          <a:p>
            <a:r>
              <a:rPr lang="ru-RU" sz="1400" dirty="0" smtClean="0"/>
              <a:t>Игра </a:t>
            </a:r>
            <a:r>
              <a:rPr lang="ru-RU" sz="1400" dirty="0"/>
              <a:t>«Кто быстрее соберет космический мусор»</a:t>
            </a:r>
          </a:p>
          <a:p>
            <a:endParaRPr lang="ru-RU" sz="1400" dirty="0"/>
          </a:p>
          <a:p>
            <a:r>
              <a:rPr lang="ru-RU" sz="1400" dirty="0"/>
              <a:t>На полу разбросаны картонные фигурки, скомканные бумажки, мелкие игрушки. По команде под музыку дети собирают «космический мусор» в корзинки. Выигрывает тот, кто соберёт больше.</a:t>
            </a:r>
          </a:p>
          <a:p>
            <a:endParaRPr lang="ru-RU" sz="1400" dirty="0"/>
          </a:p>
          <a:p>
            <a:r>
              <a:rPr lang="ru-RU" sz="1400" dirty="0" smtClean="0"/>
              <a:t>Восьмая </a:t>
            </a:r>
            <a:r>
              <a:rPr lang="ru-RU" sz="1400" dirty="0"/>
              <a:t>станция «Меркурий»</a:t>
            </a:r>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smtClean="0"/>
          </a:p>
          <a:p>
            <a:endParaRPr lang="ru-RU" sz="1400" dirty="0" smtClean="0"/>
          </a:p>
          <a:p>
            <a:endParaRPr lang="ru-RU" sz="1400" dirty="0" smtClean="0"/>
          </a:p>
          <a:p>
            <a:endParaRPr lang="ru-RU" sz="1400" dirty="0" smtClean="0"/>
          </a:p>
          <a:p>
            <a:r>
              <a:rPr lang="ru-RU" sz="1400" dirty="0" smtClean="0"/>
              <a:t>Игра </a:t>
            </a:r>
            <a:r>
              <a:rPr lang="ru-RU" sz="1400" dirty="0"/>
              <a:t>"Созвездие"</a:t>
            </a:r>
          </a:p>
          <a:p>
            <a:endParaRPr lang="ru-RU" sz="1400" dirty="0"/>
          </a:p>
          <a:p>
            <a:r>
              <a:rPr lang="ru-RU" sz="1400" dirty="0"/>
              <a:t>(Дети на полу по образцу выкладывают созвездия из звездочек). Одновременно выполняют задание 2 команды.</a:t>
            </a:r>
          </a:p>
          <a:p>
            <a:endParaRPr lang="ru-RU" sz="1400" dirty="0"/>
          </a:p>
          <a:p>
            <a:endParaRPr lang="ru-RU" sz="1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96" y="539552"/>
            <a:ext cx="30734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336" y="4499992"/>
            <a:ext cx="342629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792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8698" y="611560"/>
            <a:ext cx="3066848" cy="2068868"/>
          </a:xfrm>
          <a:prstGeom prst="rect">
            <a:avLst/>
          </a:prstGeom>
        </p:spPr>
      </p:pic>
      <p:sp>
        <p:nvSpPr>
          <p:cNvPr id="4" name="Прямоугольник 3"/>
          <p:cNvSpPr/>
          <p:nvPr/>
        </p:nvSpPr>
        <p:spPr>
          <a:xfrm>
            <a:off x="260648" y="323528"/>
            <a:ext cx="6124306" cy="5693866"/>
          </a:xfrm>
          <a:prstGeom prst="rect">
            <a:avLst/>
          </a:prstGeom>
        </p:spPr>
        <p:txBody>
          <a:bodyPr wrap="square">
            <a:spAutoFit/>
          </a:bodyPr>
          <a:lstStyle/>
          <a:p>
            <a:r>
              <a:rPr lang="ru-RU" sz="1400" dirty="0"/>
              <a:t>Девятая станция «Сатурн</a:t>
            </a:r>
            <a:r>
              <a:rPr lang="ru-RU" sz="1400" dirty="0" smtClean="0"/>
              <a:t>»</a:t>
            </a:r>
          </a:p>
          <a:p>
            <a:endParaRPr lang="ru-RU" sz="1400" dirty="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a:p>
          <a:p>
            <a:endParaRPr lang="ru-RU" sz="1400" dirty="0" smtClean="0"/>
          </a:p>
          <a:p>
            <a:r>
              <a:rPr lang="ru-RU" sz="1400" dirty="0" smtClean="0"/>
              <a:t>Полетели </a:t>
            </a:r>
            <a:r>
              <a:rPr lang="ru-RU" sz="1400" dirty="0"/>
              <a:t>на планету Сатурн - это самая необычная по внешнему виду планета ее окружают яркие кольца. Они образованы различными частицами, камнями, льдом, снегом.</a:t>
            </a:r>
          </a:p>
          <a:p>
            <a:endParaRPr lang="ru-RU" sz="1400" dirty="0"/>
          </a:p>
          <a:p>
            <a:r>
              <a:rPr lang="ru-RU" sz="1400" dirty="0"/>
              <a:t>Игра "Кольца Сатурна"</a:t>
            </a:r>
          </a:p>
          <a:p>
            <a:endParaRPr lang="ru-RU" sz="1400" dirty="0"/>
          </a:p>
          <a:p>
            <a:r>
              <a:rPr lang="ru-RU" sz="1400" dirty="0"/>
              <a:t>(Ребята передают друг другу обруч, продевая через себя)</a:t>
            </a:r>
          </a:p>
          <a:p>
            <a:endParaRPr lang="ru-RU" sz="1400" dirty="0"/>
          </a:p>
          <a:p>
            <a:endParaRPr lang="ru-RU" sz="1400" dirty="0"/>
          </a:p>
          <a:p>
            <a:r>
              <a:rPr lang="ru-RU" sz="1400" dirty="0"/>
              <a:t>Вед: Возвращение на первую станцию. Посмотрите на наше небо </a:t>
            </a:r>
            <a:r>
              <a:rPr lang="ru-RU" sz="1400" dirty="0" smtClean="0"/>
              <a:t> на ведерке, мы все планеты </a:t>
            </a:r>
            <a:r>
              <a:rPr lang="ru-RU" sz="1400" dirty="0"/>
              <a:t>посетили? Давайте подсчитаем результаты. Вы были такие ловкие мы вас всех награждаем </a:t>
            </a:r>
            <a:r>
              <a:rPr lang="ru-RU" sz="1400" dirty="0" smtClean="0"/>
              <a:t>медалями и грамотами.</a:t>
            </a:r>
            <a:endParaRPr lang="ru-RU" sz="1400" dirty="0"/>
          </a:p>
        </p:txBody>
      </p:sp>
    </p:spTree>
    <p:extLst>
      <p:ext uri="{BB962C8B-B14F-4D97-AF65-F5344CB8AC3E}">
        <p14:creationId xmlns:p14="http://schemas.microsoft.com/office/powerpoint/2010/main" val="1395129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80" y="395536"/>
            <a:ext cx="5904656" cy="2862322"/>
          </a:xfrm>
          <a:prstGeom prst="rect">
            <a:avLst/>
          </a:prstGeom>
          <a:noFill/>
        </p:spPr>
        <p:txBody>
          <a:bodyPr wrap="square" rtlCol="0">
            <a:spAutoFit/>
          </a:bodyPr>
          <a:lstStyle/>
          <a:p>
            <a:r>
              <a:rPr lang="ru-RU" dirty="0" smtClean="0"/>
              <a:t>В дидактическое  пособие «Веселое ведерко» входит 4 развивающие игры:</a:t>
            </a:r>
          </a:p>
          <a:p>
            <a:pPr marL="342900" indent="-342900">
              <a:buAutoNum type="arabicPeriod"/>
            </a:pPr>
            <a:r>
              <a:rPr lang="ru-RU" dirty="0" smtClean="0"/>
              <a:t>«Времена года»;</a:t>
            </a:r>
          </a:p>
          <a:p>
            <a:pPr marL="342900" indent="-342900">
              <a:buAutoNum type="arabicPeriod"/>
            </a:pPr>
            <a:r>
              <a:rPr lang="ru-RU" dirty="0" smtClean="0"/>
              <a:t>«Заморочки из мешочка»;</a:t>
            </a:r>
          </a:p>
          <a:p>
            <a:pPr marL="342900" indent="-342900">
              <a:buAutoNum type="arabicPeriod"/>
            </a:pPr>
            <a:r>
              <a:rPr lang="ru-RU" dirty="0"/>
              <a:t>Кукольный театр «Теремок</a:t>
            </a:r>
            <a:r>
              <a:rPr lang="ru-RU" dirty="0" smtClean="0"/>
              <a:t>»;</a:t>
            </a:r>
          </a:p>
          <a:p>
            <a:pPr marL="342900" indent="-342900">
              <a:buAutoNum type="arabicPeriod"/>
            </a:pPr>
            <a:r>
              <a:rPr lang="ru-RU" dirty="0" smtClean="0"/>
              <a:t>«Путешествие по планетам </a:t>
            </a:r>
            <a:r>
              <a:rPr lang="ru-RU" dirty="0"/>
              <a:t>С</a:t>
            </a:r>
            <a:r>
              <a:rPr lang="ru-RU" dirty="0" smtClean="0"/>
              <a:t>олнечной системы».</a:t>
            </a:r>
          </a:p>
          <a:p>
            <a:pPr marL="342900" indent="-342900">
              <a:buAutoNum type="arabicPeriod"/>
            </a:pPr>
            <a:endParaRPr lang="ru-RU" dirty="0" smtClean="0"/>
          </a:p>
          <a:p>
            <a:endParaRPr lang="ru-RU" dirty="0" smtClean="0"/>
          </a:p>
          <a:p>
            <a:r>
              <a:rPr lang="ru-RU" dirty="0"/>
              <a:t>Данная игра прекрасно подходит для индивидуальной, подгрупповой и фронтальной работы с дошкольниками.</a:t>
            </a:r>
          </a:p>
        </p:txBody>
      </p:sp>
      <p:sp>
        <p:nvSpPr>
          <p:cNvPr id="3" name="Прямоугольник 2"/>
          <p:cNvSpPr/>
          <p:nvPr/>
        </p:nvSpPr>
        <p:spPr>
          <a:xfrm rot="10800000" flipV="1">
            <a:off x="548680" y="3183881"/>
            <a:ext cx="5688632" cy="1477328"/>
          </a:xfrm>
          <a:prstGeom prst="rect">
            <a:avLst/>
          </a:prstGeom>
        </p:spPr>
        <p:txBody>
          <a:bodyPr wrap="square">
            <a:spAutoFit/>
          </a:bodyPr>
          <a:lstStyle/>
          <a:p>
            <a:r>
              <a:rPr lang="ru-RU" dirty="0"/>
              <a:t>Для каждой возрастной группы имеется свой вариант обыгрывания</a:t>
            </a:r>
            <a:r>
              <a:rPr lang="ru-RU" dirty="0" smtClean="0"/>
              <a:t>.</a:t>
            </a:r>
          </a:p>
          <a:p>
            <a:r>
              <a:rPr lang="ru-RU" dirty="0" smtClean="0"/>
              <a:t>Каждая игра находится в отдельном мешочки, которые тоже по разному оформлены, что дает возможность использовать для игры и сами мешочки.</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443" y="5160221"/>
            <a:ext cx="4365104" cy="3236484"/>
          </a:xfrm>
          <a:prstGeom prst="rect">
            <a:avLst/>
          </a:prstGeom>
        </p:spPr>
      </p:pic>
    </p:spTree>
    <p:extLst>
      <p:ext uri="{BB962C8B-B14F-4D97-AF65-F5344CB8AC3E}">
        <p14:creationId xmlns:p14="http://schemas.microsoft.com/office/powerpoint/2010/main" val="74967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061" y="1533992"/>
            <a:ext cx="6336704" cy="5262979"/>
          </a:xfrm>
          <a:prstGeom prst="rect">
            <a:avLst/>
          </a:prstGeom>
        </p:spPr>
        <p:txBody>
          <a:bodyPr wrap="square">
            <a:spAutoFit/>
          </a:bodyPr>
          <a:lstStyle/>
          <a:p>
            <a:r>
              <a:rPr lang="ru-RU" sz="1400" b="1" dirty="0" smtClean="0"/>
              <a:t>Цель</a:t>
            </a:r>
            <a:r>
              <a:rPr lang="ru-RU" sz="1400" b="1" dirty="0"/>
              <a:t>:</a:t>
            </a:r>
            <a:r>
              <a:rPr lang="ru-RU" sz="1400" dirty="0"/>
              <a:t> формировать представление детей о временах года</a:t>
            </a:r>
            <a:r>
              <a:rPr lang="ru-RU" sz="1400" dirty="0" smtClean="0"/>
              <a:t>.</a:t>
            </a:r>
            <a:endParaRPr lang="ru-RU" sz="1400" dirty="0"/>
          </a:p>
          <a:p>
            <a:r>
              <a:rPr lang="ru-RU" sz="1400" b="1" dirty="0"/>
              <a:t>Задачи</a:t>
            </a:r>
            <a:r>
              <a:rPr lang="ru-RU" sz="1400" b="1" dirty="0" smtClean="0"/>
              <a:t>:</a:t>
            </a:r>
            <a:endParaRPr lang="ru-RU" sz="1400" b="1" dirty="0"/>
          </a:p>
          <a:p>
            <a:r>
              <a:rPr lang="ru-RU" sz="1400" u="sng" dirty="0"/>
              <a:t>Познавательное развитие</a:t>
            </a:r>
            <a:r>
              <a:rPr lang="ru-RU" sz="1400" dirty="0"/>
              <a:t>. </a:t>
            </a:r>
            <a:endParaRPr lang="ru-RU" sz="1400" dirty="0" smtClean="0"/>
          </a:p>
          <a:p>
            <a:pPr marL="342900" indent="-342900">
              <a:buAutoNum type="arabicPeriod"/>
            </a:pPr>
            <a:r>
              <a:rPr lang="ru-RU" sz="1400" dirty="0" smtClean="0"/>
              <a:t>Формировать </a:t>
            </a:r>
            <a:r>
              <a:rPr lang="ru-RU" sz="1400" dirty="0"/>
              <a:t>умение определять время года по его характерным признакам. </a:t>
            </a:r>
            <a:endParaRPr lang="ru-RU" sz="1400" dirty="0" smtClean="0"/>
          </a:p>
          <a:p>
            <a:pPr marL="342900" indent="-342900">
              <a:buAutoNum type="arabicPeriod"/>
            </a:pPr>
            <a:r>
              <a:rPr lang="ru-RU" sz="1400" dirty="0" smtClean="0"/>
              <a:t>Закреплять </a:t>
            </a:r>
            <a:r>
              <a:rPr lang="ru-RU" sz="1400" dirty="0"/>
              <a:t>знания детей и представления об особенностях каждого времени года</a:t>
            </a:r>
            <a:r>
              <a:rPr lang="ru-RU" sz="1400" dirty="0" smtClean="0"/>
              <a:t>.</a:t>
            </a:r>
            <a:endParaRPr lang="ru-RU" sz="1400" dirty="0"/>
          </a:p>
          <a:p>
            <a:r>
              <a:rPr lang="ru-RU" sz="1400" u="sng" dirty="0"/>
              <a:t>Художественно-эстетическое.</a:t>
            </a:r>
            <a:r>
              <a:rPr lang="ru-RU" sz="1400" dirty="0"/>
              <a:t> </a:t>
            </a:r>
            <a:endParaRPr lang="ru-RU" sz="1400" dirty="0" smtClean="0"/>
          </a:p>
          <a:p>
            <a:r>
              <a:rPr lang="ru-RU" sz="1400" dirty="0" smtClean="0"/>
              <a:t>1.     Приобщать </a:t>
            </a:r>
            <a:r>
              <a:rPr lang="ru-RU" sz="1400" dirty="0"/>
              <a:t>детей к восприятию природы в разное время </a:t>
            </a:r>
            <a:r>
              <a:rPr lang="ru-RU" sz="1400" dirty="0" smtClean="0"/>
              <a:t>года.</a:t>
            </a:r>
          </a:p>
          <a:p>
            <a:r>
              <a:rPr lang="ru-RU" sz="1400" dirty="0" smtClean="0"/>
              <a:t>2.     </a:t>
            </a:r>
            <a:r>
              <a:rPr lang="ru-RU" sz="1400" dirty="0"/>
              <a:t>Р</a:t>
            </a:r>
            <a:r>
              <a:rPr lang="ru-RU" sz="1400" dirty="0" smtClean="0"/>
              <a:t>азвивать </a:t>
            </a:r>
            <a:r>
              <a:rPr lang="ru-RU" sz="1400" dirty="0"/>
              <a:t>интерес</a:t>
            </a:r>
            <a:r>
              <a:rPr lang="ru-RU" sz="1400" dirty="0" smtClean="0"/>
              <a:t>.</a:t>
            </a:r>
            <a:endParaRPr lang="ru-RU" sz="1400" dirty="0"/>
          </a:p>
          <a:p>
            <a:r>
              <a:rPr lang="ru-RU" sz="1400" u="sng" dirty="0"/>
              <a:t>Речевое развитие.</a:t>
            </a:r>
            <a:r>
              <a:rPr lang="ru-RU" sz="1400" dirty="0"/>
              <a:t> </a:t>
            </a:r>
            <a:endParaRPr lang="ru-RU" sz="1400" dirty="0" smtClean="0"/>
          </a:p>
          <a:p>
            <a:pPr marL="342900" indent="-342900">
              <a:buAutoNum type="arabicPeriod"/>
            </a:pPr>
            <a:r>
              <a:rPr lang="ru-RU" sz="1400" dirty="0" smtClean="0"/>
              <a:t>Упражнять </a:t>
            </a:r>
            <a:r>
              <a:rPr lang="ru-RU" sz="1400" dirty="0"/>
              <a:t>детей в составлении короткого рассказа: «Что изображено на картинке и когда это бывает». </a:t>
            </a:r>
            <a:endParaRPr lang="ru-RU" sz="1400" dirty="0" smtClean="0"/>
          </a:p>
          <a:p>
            <a:pPr marL="342900" indent="-342900">
              <a:buAutoNum type="arabicPeriod"/>
            </a:pPr>
            <a:r>
              <a:rPr lang="ru-RU" sz="1400" dirty="0" smtClean="0"/>
              <a:t>Активизировать </a:t>
            </a:r>
            <a:r>
              <a:rPr lang="ru-RU" sz="1400" dirty="0"/>
              <a:t>речь, обогащать словарь детей</a:t>
            </a:r>
            <a:r>
              <a:rPr lang="ru-RU" sz="1400" dirty="0" smtClean="0"/>
              <a:t>.</a:t>
            </a:r>
            <a:endParaRPr lang="ru-RU" sz="1400" dirty="0"/>
          </a:p>
          <a:p>
            <a:r>
              <a:rPr lang="ru-RU" sz="1400" u="sng" dirty="0" smtClean="0"/>
              <a:t>Физическое </a:t>
            </a:r>
            <a:r>
              <a:rPr lang="ru-RU" sz="1400" u="sng" dirty="0"/>
              <a:t>развитие.</a:t>
            </a:r>
            <a:r>
              <a:rPr lang="ru-RU" sz="1400" dirty="0"/>
              <a:t> </a:t>
            </a:r>
            <a:endParaRPr lang="ru-RU" sz="1400" dirty="0" smtClean="0"/>
          </a:p>
          <a:p>
            <a:r>
              <a:rPr lang="ru-RU" sz="1400" dirty="0" smtClean="0"/>
              <a:t>1.     Продолжать </a:t>
            </a:r>
            <a:r>
              <a:rPr lang="ru-RU" sz="1400" dirty="0"/>
              <a:t>развивать у детей мелкую моторику пальцев рук</a:t>
            </a:r>
            <a:r>
              <a:rPr lang="ru-RU" sz="1400" dirty="0" smtClean="0"/>
              <a:t>.</a:t>
            </a:r>
            <a:endParaRPr lang="ru-RU" sz="1400" dirty="0"/>
          </a:p>
          <a:p>
            <a:r>
              <a:rPr lang="ru-RU" sz="1400" u="sng" dirty="0"/>
              <a:t>Социально-коммуникативное развитие</a:t>
            </a:r>
            <a:r>
              <a:rPr lang="ru-RU" sz="1400" dirty="0"/>
              <a:t>. </a:t>
            </a:r>
            <a:endParaRPr lang="ru-RU" sz="1400" dirty="0" smtClean="0"/>
          </a:p>
          <a:p>
            <a:r>
              <a:rPr lang="ru-RU" sz="1400" dirty="0" smtClean="0"/>
              <a:t>1.      Формировать </a:t>
            </a:r>
            <a:r>
              <a:rPr lang="ru-RU" sz="1400" dirty="0"/>
              <a:t>эстетическое восприятие, </a:t>
            </a:r>
            <a:r>
              <a:rPr lang="ru-RU" sz="1400" dirty="0" smtClean="0"/>
              <a:t>воображение.</a:t>
            </a:r>
          </a:p>
          <a:p>
            <a:r>
              <a:rPr lang="ru-RU" sz="1400" dirty="0" smtClean="0"/>
              <a:t>2.      Развивать </a:t>
            </a:r>
            <a:r>
              <a:rPr lang="ru-RU" sz="1400" dirty="0"/>
              <a:t>интерес к природе в разное время года</a:t>
            </a:r>
            <a:r>
              <a:rPr lang="ru-RU" sz="1400" dirty="0" smtClean="0"/>
              <a:t>.</a:t>
            </a:r>
            <a:endParaRPr lang="ru-RU" sz="1400" dirty="0"/>
          </a:p>
          <a:p>
            <a:endParaRPr lang="ru-RU" sz="1400" dirty="0"/>
          </a:p>
          <a:p>
            <a:r>
              <a:rPr lang="ru-RU" sz="1400" dirty="0" smtClean="0"/>
              <a:t>Эту игру </a:t>
            </a:r>
            <a:r>
              <a:rPr lang="ru-RU" sz="1400" dirty="0"/>
              <a:t>можно использовать во время совместной образовательной деятельности и в индивидуальной работе с детьми. Сюжетный макет привлекает детей яркостью, мобильностью, многофункциональностью, простотой в использовании.</a:t>
            </a:r>
          </a:p>
        </p:txBody>
      </p:sp>
      <p:sp>
        <p:nvSpPr>
          <p:cNvPr id="3" name="Прямоугольник 2"/>
          <p:cNvSpPr/>
          <p:nvPr/>
        </p:nvSpPr>
        <p:spPr>
          <a:xfrm>
            <a:off x="228098" y="364441"/>
            <a:ext cx="6336704" cy="1200329"/>
          </a:xfrm>
          <a:prstGeom prst="rect">
            <a:avLst/>
          </a:prstGeom>
        </p:spPr>
        <p:txBody>
          <a:bodyPr wrap="square">
            <a:spAutoFit/>
          </a:bodyPr>
          <a:lstStyle/>
          <a:p>
            <a:pPr algn="ctr"/>
            <a:r>
              <a:rPr lang="ru-RU" sz="1600" b="1" dirty="0">
                <a:solidFill>
                  <a:srgbClr val="000099"/>
                </a:solidFill>
              </a:rPr>
              <a:t>     «Времена года</a:t>
            </a:r>
            <a:r>
              <a:rPr lang="ru-RU" sz="1600" b="1" dirty="0" smtClean="0">
                <a:solidFill>
                  <a:srgbClr val="000099"/>
                </a:solidFill>
              </a:rPr>
              <a:t>».</a:t>
            </a:r>
          </a:p>
          <a:p>
            <a:r>
              <a:rPr lang="ru-RU" sz="1400" dirty="0" smtClean="0"/>
              <a:t>Климат </a:t>
            </a:r>
            <a:r>
              <a:rPr lang="ru-RU" sz="1400" dirty="0"/>
              <a:t>в нашей стране очень разнообразный, в каждое время года есть масса интересных явлений! Чем можно заняться летом, когда летают бабочки, в какое время года можно покататься на санках и когда можно пускать кораблики по воде? Всё это легко показать с помощью этого игрового набора.</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64" y="6682505"/>
            <a:ext cx="2160240" cy="161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5064" y="6627168"/>
            <a:ext cx="2219250" cy="166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061" y="7308304"/>
            <a:ext cx="2132778" cy="160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20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074" y="1236154"/>
            <a:ext cx="6408712" cy="4616648"/>
          </a:xfrm>
          <a:prstGeom prst="rect">
            <a:avLst/>
          </a:prstGeom>
        </p:spPr>
        <p:txBody>
          <a:bodyPr wrap="square">
            <a:spAutoFit/>
          </a:bodyPr>
          <a:lstStyle/>
          <a:p>
            <a:r>
              <a:rPr lang="ru-RU" sz="1400" dirty="0"/>
              <a:t>Игре обязательно должна предшествовать беседа. </a:t>
            </a:r>
          </a:p>
          <a:p>
            <a:endParaRPr lang="ru-RU" sz="1400" dirty="0"/>
          </a:p>
          <a:p>
            <a:r>
              <a:rPr lang="ru-RU" sz="1400" dirty="0"/>
              <a:t>Например:</a:t>
            </a:r>
          </a:p>
          <a:p>
            <a:endParaRPr lang="ru-RU" sz="1400" dirty="0"/>
          </a:p>
          <a:p>
            <a:r>
              <a:rPr lang="ru-RU" sz="1400" dirty="0"/>
              <a:t>Зимой день короткий. Солнце стоит низко и греет слабо. Выпадает снег. Холодно. Люди носят зимнюю одежду. Зимой мы празднуем любимый всеми праздник - Новый год.</a:t>
            </a:r>
          </a:p>
          <a:p>
            <a:endParaRPr lang="ru-RU" sz="1400" dirty="0"/>
          </a:p>
          <a:p>
            <a:r>
              <a:rPr lang="ru-RU" sz="1400" dirty="0"/>
              <a:t>Весной день становится длиннее. Солнце греет лучше. Становится теплее. Снег тает. Бегут ручейки. На деревьях появляются листья. Начинает расти трава. Расцветают цветы. Прилетают перелетные птицы. Люди носят демисезонную одежду. Весной празднуем всеми любимый праздник - это 8 марта</a:t>
            </a:r>
          </a:p>
          <a:p>
            <a:endParaRPr lang="ru-RU" sz="1400" dirty="0"/>
          </a:p>
          <a:p>
            <a:r>
              <a:rPr lang="ru-RU" sz="1400" dirty="0"/>
              <a:t>Летом солнце стоит высоко, светит ярко, хорошо греет. Стоит жаркая погода. Цветут цветы, и появляются ягоды. Люди носят летнюю одежду. Можно купаться в природных водоемах и загорать.</a:t>
            </a:r>
          </a:p>
          <a:p>
            <a:endParaRPr lang="ru-RU" sz="1400" dirty="0"/>
          </a:p>
          <a:p>
            <a:r>
              <a:rPr lang="ru-RU" sz="1400" dirty="0"/>
              <a:t>Осенью день становится все короче. Солнце ниже. Становится прохладнее. Поспевает урожай овощей. С деревьев облетает листва. Перелетные птицы улетают на юг. Часто льет дождь. Люди одевают теплую одежду. Самый известный осенний праздник - день знаний.</a:t>
            </a:r>
          </a:p>
        </p:txBody>
      </p:sp>
      <p:sp>
        <p:nvSpPr>
          <p:cNvPr id="3" name="Прямоугольник 2"/>
          <p:cNvSpPr/>
          <p:nvPr/>
        </p:nvSpPr>
        <p:spPr>
          <a:xfrm>
            <a:off x="165680" y="179512"/>
            <a:ext cx="6313744" cy="954107"/>
          </a:xfrm>
          <a:prstGeom prst="rect">
            <a:avLst/>
          </a:prstGeom>
        </p:spPr>
        <p:txBody>
          <a:bodyPr wrap="square">
            <a:spAutoFit/>
          </a:bodyPr>
          <a:lstStyle/>
          <a:p>
            <a:r>
              <a:rPr lang="ru-RU" sz="1400" b="1" dirty="0"/>
              <a:t>Ход игры:</a:t>
            </a:r>
          </a:p>
          <a:p>
            <a:r>
              <a:rPr lang="ru-RU" sz="1400" dirty="0"/>
              <a:t>Ребенок выбирает время года, называет его месяцы и подбирает к каждому времени года соответствующие детали. По возможности ребенок описывает и обосновывает свой выбор.</a:t>
            </a: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9197" r="13374"/>
          <a:stretch/>
        </p:blipFill>
        <p:spPr>
          <a:xfrm>
            <a:off x="353961" y="5864999"/>
            <a:ext cx="1622324" cy="155351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9141" b="9127"/>
          <a:stretch/>
        </p:blipFill>
        <p:spPr>
          <a:xfrm rot="16200000">
            <a:off x="1565329" y="7438073"/>
            <a:ext cx="1529835" cy="162232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12448" r="8284"/>
          <a:stretch/>
        </p:blipFill>
        <p:spPr>
          <a:xfrm>
            <a:off x="4928174" y="7418509"/>
            <a:ext cx="1685321" cy="1576392"/>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17817"/>
          <a:stretch/>
        </p:blipFill>
        <p:spPr>
          <a:xfrm>
            <a:off x="3325601" y="5852803"/>
            <a:ext cx="1649312" cy="1487996"/>
          </a:xfrm>
          <a:prstGeom prst="rect">
            <a:avLst/>
          </a:prstGeom>
        </p:spPr>
      </p:pic>
    </p:spTree>
    <p:extLst>
      <p:ext uri="{BB962C8B-B14F-4D97-AF65-F5344CB8AC3E}">
        <p14:creationId xmlns:p14="http://schemas.microsoft.com/office/powerpoint/2010/main" val="31470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2" y="502183"/>
            <a:ext cx="6218651" cy="835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36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00">
            <a:alpha val="45000"/>
          </a:srgb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2846" y="2613819"/>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355" y="4599909"/>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799" y="6732240"/>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6804248"/>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1127" y="4723606"/>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2490123"/>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95535"/>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 y="395534"/>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68283" y="943342"/>
            <a:ext cx="2076533" cy="1292662"/>
          </a:xfrm>
          <a:prstGeom prst="rect">
            <a:avLst/>
          </a:prstGeom>
        </p:spPr>
        <p:txBody>
          <a:bodyPr wrap="square">
            <a:spAutoFit/>
          </a:bodyPr>
          <a:lstStyle/>
          <a:p>
            <a:r>
              <a:rPr lang="ru-RU" sz="1200" dirty="0" smtClean="0"/>
              <a:t>Семь цветов на небе ярком</a:t>
            </a:r>
          </a:p>
          <a:p>
            <a:r>
              <a:rPr lang="ru-RU" sz="1200" dirty="0" smtClean="0"/>
              <a:t>Через речку кинув мост</a:t>
            </a:r>
          </a:p>
          <a:p>
            <a:r>
              <a:rPr lang="ru-RU" sz="1200" dirty="0" smtClean="0"/>
              <a:t>Стану я для всех подарком</a:t>
            </a:r>
          </a:p>
          <a:p>
            <a:r>
              <a:rPr lang="ru-RU" sz="1200" dirty="0" smtClean="0"/>
              <a:t>Растянувшись во весь рост</a:t>
            </a:r>
            <a:r>
              <a:rPr lang="ru-RU" sz="1400" dirty="0" smtClean="0"/>
              <a:t>.      </a:t>
            </a:r>
          </a:p>
          <a:p>
            <a:endParaRPr lang="ru-RU" sz="1400" dirty="0"/>
          </a:p>
          <a:p>
            <a:r>
              <a:rPr lang="ru-RU" sz="1400" dirty="0" smtClean="0"/>
              <a:t>                     1.</a:t>
            </a:r>
          </a:p>
        </p:txBody>
      </p:sp>
      <p:sp>
        <p:nvSpPr>
          <p:cNvPr id="3" name="Прямоугольник 2"/>
          <p:cNvSpPr/>
          <p:nvPr/>
        </p:nvSpPr>
        <p:spPr>
          <a:xfrm>
            <a:off x="3926188" y="866395"/>
            <a:ext cx="2290564" cy="1384995"/>
          </a:xfrm>
          <a:prstGeom prst="rect">
            <a:avLst/>
          </a:prstGeom>
        </p:spPr>
        <p:txBody>
          <a:bodyPr wrap="square">
            <a:spAutoFit/>
          </a:bodyPr>
          <a:lstStyle/>
          <a:p>
            <a:r>
              <a:rPr lang="ru-RU" sz="1200" dirty="0" smtClean="0"/>
              <a:t>Кто это такой садовник -</a:t>
            </a:r>
          </a:p>
          <a:p>
            <a:r>
              <a:rPr lang="ru-RU" sz="1200" dirty="0" smtClean="0"/>
              <a:t>Полил вишню и крыжовник,</a:t>
            </a:r>
          </a:p>
          <a:p>
            <a:r>
              <a:rPr lang="ru-RU" sz="1200" dirty="0" smtClean="0"/>
              <a:t>Полил сливу и цветы,</a:t>
            </a:r>
          </a:p>
          <a:p>
            <a:r>
              <a:rPr lang="ru-RU" sz="1200" dirty="0" smtClean="0"/>
              <a:t>Вымыл травы и кусты?</a:t>
            </a:r>
          </a:p>
          <a:p>
            <a:r>
              <a:rPr lang="ru-RU" sz="1200" dirty="0"/>
              <a:t> </a:t>
            </a:r>
            <a:r>
              <a:rPr lang="ru-RU" sz="1200" dirty="0" smtClean="0"/>
              <a:t>                    </a:t>
            </a:r>
          </a:p>
          <a:p>
            <a:r>
              <a:rPr lang="ru-RU" sz="1200" dirty="0"/>
              <a:t> </a:t>
            </a:r>
            <a:r>
              <a:rPr lang="ru-RU" sz="1200" dirty="0" smtClean="0"/>
              <a:t>                     </a:t>
            </a:r>
          </a:p>
          <a:p>
            <a:r>
              <a:rPr lang="ru-RU" sz="1200" dirty="0"/>
              <a:t> </a:t>
            </a:r>
            <a:r>
              <a:rPr lang="ru-RU" sz="1200" dirty="0" smtClean="0"/>
              <a:t>                      2.</a:t>
            </a:r>
            <a:endParaRPr lang="ru-RU" sz="1200" dirty="0"/>
          </a:p>
        </p:txBody>
      </p:sp>
      <p:sp>
        <p:nvSpPr>
          <p:cNvPr id="4" name="Прямоугольник 3"/>
          <p:cNvSpPr/>
          <p:nvPr/>
        </p:nvSpPr>
        <p:spPr>
          <a:xfrm>
            <a:off x="859722" y="2960984"/>
            <a:ext cx="1858516" cy="1569660"/>
          </a:xfrm>
          <a:prstGeom prst="rect">
            <a:avLst/>
          </a:prstGeom>
        </p:spPr>
        <p:txBody>
          <a:bodyPr wrap="square">
            <a:spAutoFit/>
          </a:bodyPr>
          <a:lstStyle/>
          <a:p>
            <a:r>
              <a:rPr lang="ru-RU" sz="1200" dirty="0" smtClean="0"/>
              <a:t>Крыльев нет, но я летаю.</a:t>
            </a:r>
          </a:p>
          <a:p>
            <a:r>
              <a:rPr lang="ru-RU" sz="1200" dirty="0" smtClean="0"/>
              <a:t>Я незрим, неосязаем.</a:t>
            </a:r>
          </a:p>
          <a:p>
            <a:r>
              <a:rPr lang="ru-RU" sz="1200" dirty="0" smtClean="0"/>
              <a:t>Но, как только осерчаю,</a:t>
            </a:r>
          </a:p>
          <a:p>
            <a:r>
              <a:rPr lang="ru-RU" sz="1200" dirty="0" smtClean="0"/>
              <a:t>Берегись, я с ног сбиваю.</a:t>
            </a:r>
          </a:p>
          <a:p>
            <a:endParaRPr lang="ru-RU" sz="1200" dirty="0"/>
          </a:p>
          <a:p>
            <a:r>
              <a:rPr lang="ru-RU" sz="1200" dirty="0" smtClean="0"/>
              <a:t>                 </a:t>
            </a:r>
          </a:p>
          <a:p>
            <a:r>
              <a:rPr lang="ru-RU" sz="1200" dirty="0"/>
              <a:t> </a:t>
            </a:r>
            <a:r>
              <a:rPr lang="ru-RU" sz="1200" dirty="0" smtClean="0"/>
              <a:t>                   3.</a:t>
            </a:r>
          </a:p>
          <a:p>
            <a:endParaRPr lang="ru-RU" sz="1200" dirty="0"/>
          </a:p>
        </p:txBody>
      </p:sp>
      <p:sp>
        <p:nvSpPr>
          <p:cNvPr id="5" name="Прямоугольник 4"/>
          <p:cNvSpPr/>
          <p:nvPr/>
        </p:nvSpPr>
        <p:spPr>
          <a:xfrm>
            <a:off x="3945700" y="3038514"/>
            <a:ext cx="2019300" cy="1661993"/>
          </a:xfrm>
          <a:prstGeom prst="rect">
            <a:avLst/>
          </a:prstGeom>
        </p:spPr>
        <p:txBody>
          <a:bodyPr wrap="square">
            <a:spAutoFit/>
          </a:bodyPr>
          <a:lstStyle/>
          <a:p>
            <a:r>
              <a:rPr lang="ru-RU" sz="1200" dirty="0" smtClean="0"/>
              <a:t>В небе солнышко закрыли,</a:t>
            </a:r>
          </a:p>
          <a:p>
            <a:r>
              <a:rPr lang="ru-RU" sz="1200" dirty="0" smtClean="0"/>
              <a:t>Но дождём нас не полили.</a:t>
            </a:r>
          </a:p>
          <a:p>
            <a:r>
              <a:rPr lang="ru-RU" sz="1200" dirty="0" smtClean="0"/>
              <a:t>С тучами в родстве пока</a:t>
            </a:r>
          </a:p>
          <a:p>
            <a:r>
              <a:rPr lang="ru-RU" sz="1200" dirty="0" smtClean="0"/>
              <a:t>И зовут их …</a:t>
            </a:r>
          </a:p>
          <a:p>
            <a:endParaRPr lang="ru-RU" sz="1200" dirty="0"/>
          </a:p>
          <a:p>
            <a:endParaRPr lang="ru-RU" sz="1200" dirty="0" smtClean="0"/>
          </a:p>
          <a:p>
            <a:r>
              <a:rPr lang="ru-RU" sz="1200" dirty="0"/>
              <a:t> </a:t>
            </a:r>
            <a:r>
              <a:rPr lang="ru-RU" sz="1200" dirty="0" smtClean="0"/>
              <a:t>                      4.</a:t>
            </a:r>
          </a:p>
          <a:p>
            <a:endParaRPr lang="ru-RU" dirty="0"/>
          </a:p>
        </p:txBody>
      </p:sp>
      <p:sp>
        <p:nvSpPr>
          <p:cNvPr id="6" name="Прямоугольник 5"/>
          <p:cNvSpPr/>
          <p:nvPr/>
        </p:nvSpPr>
        <p:spPr>
          <a:xfrm>
            <a:off x="859722" y="5163103"/>
            <a:ext cx="1930524" cy="1200329"/>
          </a:xfrm>
          <a:prstGeom prst="rect">
            <a:avLst/>
          </a:prstGeom>
        </p:spPr>
        <p:txBody>
          <a:bodyPr wrap="square">
            <a:spAutoFit/>
          </a:bodyPr>
          <a:lstStyle/>
          <a:p>
            <a:r>
              <a:rPr lang="ru-RU" sz="1200" dirty="0" smtClean="0"/>
              <a:t>Змейкой вьются по земле,</a:t>
            </a:r>
          </a:p>
          <a:p>
            <a:r>
              <a:rPr lang="ru-RU" sz="1200" dirty="0" smtClean="0"/>
              <a:t>Воют жалостно в трубе,</a:t>
            </a:r>
          </a:p>
          <a:p>
            <a:r>
              <a:rPr lang="ru-RU" sz="1200" dirty="0" smtClean="0"/>
              <a:t>Засыпают снегом ели.</a:t>
            </a:r>
          </a:p>
          <a:p>
            <a:r>
              <a:rPr lang="ru-RU" sz="1200" dirty="0" smtClean="0"/>
              <a:t>Это — зимние…</a:t>
            </a:r>
          </a:p>
          <a:p>
            <a:endParaRPr lang="ru-RU" sz="1200" dirty="0"/>
          </a:p>
          <a:p>
            <a:r>
              <a:rPr lang="ru-RU" sz="1200" dirty="0" smtClean="0"/>
              <a:t>                      5.</a:t>
            </a:r>
          </a:p>
        </p:txBody>
      </p:sp>
      <p:sp>
        <p:nvSpPr>
          <p:cNvPr id="7" name="Прямоугольник 6"/>
          <p:cNvSpPr/>
          <p:nvPr/>
        </p:nvSpPr>
        <p:spPr>
          <a:xfrm>
            <a:off x="3945700" y="5286800"/>
            <a:ext cx="2019300" cy="1200329"/>
          </a:xfrm>
          <a:prstGeom prst="rect">
            <a:avLst/>
          </a:prstGeom>
        </p:spPr>
        <p:txBody>
          <a:bodyPr wrap="square">
            <a:spAutoFit/>
          </a:bodyPr>
          <a:lstStyle/>
          <a:p>
            <a:r>
              <a:rPr lang="ru-RU" sz="1200" dirty="0" smtClean="0"/>
              <a:t>Стали звездочки кружиться,</a:t>
            </a:r>
          </a:p>
          <a:p>
            <a:r>
              <a:rPr lang="ru-RU" sz="1200" dirty="0" smtClean="0"/>
              <a:t>Стали на землю ложиться.</a:t>
            </a:r>
          </a:p>
          <a:p>
            <a:r>
              <a:rPr lang="ru-RU" sz="1200" dirty="0" smtClean="0"/>
              <a:t>Нет, не звезды, а пушинки,</a:t>
            </a:r>
          </a:p>
          <a:p>
            <a:r>
              <a:rPr lang="ru-RU" sz="1200" dirty="0" smtClean="0"/>
              <a:t>Не пушинки, а …</a:t>
            </a:r>
          </a:p>
          <a:p>
            <a:endParaRPr lang="ru-RU" sz="1200" dirty="0"/>
          </a:p>
          <a:p>
            <a:r>
              <a:rPr lang="ru-RU" sz="1200" dirty="0" smtClean="0"/>
              <a:t>                      6.</a:t>
            </a:r>
          </a:p>
        </p:txBody>
      </p:sp>
      <p:sp>
        <p:nvSpPr>
          <p:cNvPr id="8" name="Прямоугольник 7"/>
          <p:cNvSpPr/>
          <p:nvPr/>
        </p:nvSpPr>
        <p:spPr>
          <a:xfrm>
            <a:off x="1010218" y="7228943"/>
            <a:ext cx="2211688" cy="1477328"/>
          </a:xfrm>
          <a:prstGeom prst="rect">
            <a:avLst/>
          </a:prstGeom>
        </p:spPr>
        <p:txBody>
          <a:bodyPr wrap="square">
            <a:spAutoFit/>
          </a:bodyPr>
          <a:lstStyle/>
          <a:p>
            <a:r>
              <a:rPr lang="ru-RU" sz="1200" dirty="0" smtClean="0"/>
              <a:t>Нептун, явно, с кем-то в ссоре,</a:t>
            </a:r>
          </a:p>
          <a:p>
            <a:r>
              <a:rPr lang="ru-RU" sz="1200" dirty="0" smtClean="0"/>
              <a:t>Если так бушует море!</a:t>
            </a:r>
          </a:p>
          <a:p>
            <a:r>
              <a:rPr lang="ru-RU" sz="1200" dirty="0" smtClean="0"/>
              <a:t>Волны самых разных форм…</a:t>
            </a:r>
          </a:p>
          <a:p>
            <a:r>
              <a:rPr lang="ru-RU" sz="1200" dirty="0" smtClean="0"/>
              <a:t>Что же с морем? В море …</a:t>
            </a:r>
          </a:p>
          <a:p>
            <a:endParaRPr lang="ru-RU" sz="1200" dirty="0"/>
          </a:p>
          <a:p>
            <a:r>
              <a:rPr lang="ru-RU" sz="1200" dirty="0" smtClean="0"/>
              <a:t>                        7.</a:t>
            </a:r>
          </a:p>
          <a:p>
            <a:endParaRPr lang="ru-RU" dirty="0"/>
          </a:p>
        </p:txBody>
      </p:sp>
      <p:sp>
        <p:nvSpPr>
          <p:cNvPr id="9" name="Прямоугольник 8"/>
          <p:cNvSpPr/>
          <p:nvPr/>
        </p:nvSpPr>
        <p:spPr>
          <a:xfrm>
            <a:off x="4293013" y="7228943"/>
            <a:ext cx="2069083" cy="1661993"/>
          </a:xfrm>
          <a:prstGeom prst="rect">
            <a:avLst/>
          </a:prstGeom>
        </p:spPr>
        <p:txBody>
          <a:bodyPr wrap="square">
            <a:spAutoFit/>
          </a:bodyPr>
          <a:lstStyle/>
          <a:p>
            <a:r>
              <a:rPr lang="ru-RU" sz="1200" dirty="0" smtClean="0"/>
              <a:t>Зимой чудесное явление</a:t>
            </a:r>
          </a:p>
          <a:p>
            <a:r>
              <a:rPr lang="ru-RU" sz="1200" dirty="0" smtClean="0"/>
              <a:t>Бывает сказочной красы,</a:t>
            </a:r>
          </a:p>
          <a:p>
            <a:r>
              <a:rPr lang="ru-RU" sz="1200" dirty="0" smtClean="0"/>
              <a:t>Природа - в щедром украшении</a:t>
            </a:r>
          </a:p>
          <a:p>
            <a:r>
              <a:rPr lang="ru-RU" sz="1200" dirty="0" smtClean="0"/>
              <a:t>От белой матушки-зимы.</a:t>
            </a:r>
          </a:p>
          <a:p>
            <a:r>
              <a:rPr lang="ru-RU" sz="1200" dirty="0"/>
              <a:t> </a:t>
            </a:r>
            <a:r>
              <a:rPr lang="ru-RU" sz="1200" dirty="0" smtClean="0"/>
              <a:t>                   </a:t>
            </a:r>
          </a:p>
          <a:p>
            <a:r>
              <a:rPr lang="ru-RU" sz="1200" dirty="0"/>
              <a:t> </a:t>
            </a:r>
            <a:r>
              <a:rPr lang="ru-RU" sz="1200" dirty="0" smtClean="0"/>
              <a:t>                    8.</a:t>
            </a:r>
          </a:p>
          <a:p>
            <a:endParaRPr lang="ru-RU" dirty="0"/>
          </a:p>
        </p:txBody>
      </p:sp>
    </p:spTree>
    <p:extLst>
      <p:ext uri="{BB962C8B-B14F-4D97-AF65-F5344CB8AC3E}">
        <p14:creationId xmlns:p14="http://schemas.microsoft.com/office/powerpoint/2010/main" val="169900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FF">
            <a:alpha val="72000"/>
          </a:srgb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6999813"/>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1677" y="7020272"/>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1677" y="4876006"/>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781" y="2585199"/>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65" y="2483768"/>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23528"/>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32" y="323528"/>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4864745"/>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750" y="886722"/>
            <a:ext cx="1997177" cy="1200329"/>
          </a:xfrm>
          <a:prstGeom prst="rect">
            <a:avLst/>
          </a:prstGeom>
        </p:spPr>
        <p:txBody>
          <a:bodyPr wrap="square">
            <a:spAutoFit/>
          </a:bodyPr>
          <a:lstStyle/>
          <a:p>
            <a:r>
              <a:rPr lang="ru-RU" sz="1200" dirty="0" smtClean="0"/>
              <a:t>Оно для каждого свое,</a:t>
            </a:r>
          </a:p>
          <a:p>
            <a:r>
              <a:rPr lang="ru-RU" sz="1200" dirty="0" smtClean="0"/>
              <a:t>И до него другим нет дела.</a:t>
            </a:r>
          </a:p>
          <a:p>
            <a:r>
              <a:rPr lang="ru-RU" sz="1200" dirty="0" smtClean="0"/>
              <a:t>С рожденья мне дано мое,</a:t>
            </a:r>
          </a:p>
          <a:p>
            <a:r>
              <a:rPr lang="ru-RU" sz="1200" dirty="0" smtClean="0"/>
              <a:t>И я о том не пожалела.</a:t>
            </a:r>
          </a:p>
          <a:p>
            <a:endParaRPr lang="ru-RU" sz="1200" dirty="0"/>
          </a:p>
          <a:p>
            <a:r>
              <a:rPr lang="ru-RU" sz="1200" dirty="0" smtClean="0"/>
              <a:t>                         1.</a:t>
            </a:r>
          </a:p>
        </p:txBody>
      </p:sp>
      <p:sp>
        <p:nvSpPr>
          <p:cNvPr id="3" name="Прямоугольник 2"/>
          <p:cNvSpPr/>
          <p:nvPr/>
        </p:nvSpPr>
        <p:spPr>
          <a:xfrm>
            <a:off x="4240783" y="886722"/>
            <a:ext cx="1570484" cy="1477328"/>
          </a:xfrm>
          <a:prstGeom prst="rect">
            <a:avLst/>
          </a:prstGeom>
        </p:spPr>
        <p:txBody>
          <a:bodyPr wrap="square">
            <a:spAutoFit/>
          </a:bodyPr>
          <a:lstStyle/>
          <a:p>
            <a:r>
              <a:rPr lang="ru-RU" sz="1200" dirty="0" smtClean="0"/>
              <a:t>За стеной костяной, соловейко, спой.</a:t>
            </a:r>
          </a:p>
          <a:p>
            <a:endParaRPr lang="ru-RU" sz="1200" dirty="0"/>
          </a:p>
          <a:p>
            <a:endParaRPr lang="ru-RU" sz="1200" dirty="0" smtClean="0"/>
          </a:p>
          <a:p>
            <a:endParaRPr lang="ru-RU" sz="1200" dirty="0"/>
          </a:p>
          <a:p>
            <a:r>
              <a:rPr lang="ru-RU" sz="1200" dirty="0" smtClean="0"/>
              <a:t>                 2.</a:t>
            </a:r>
          </a:p>
          <a:p>
            <a:endParaRPr lang="ru-RU" dirty="0"/>
          </a:p>
        </p:txBody>
      </p:sp>
      <p:sp>
        <p:nvSpPr>
          <p:cNvPr id="4" name="Прямоугольник 3"/>
          <p:cNvSpPr/>
          <p:nvPr/>
        </p:nvSpPr>
        <p:spPr>
          <a:xfrm>
            <a:off x="571302" y="2862295"/>
            <a:ext cx="2209626" cy="1384995"/>
          </a:xfrm>
          <a:prstGeom prst="rect">
            <a:avLst/>
          </a:prstGeom>
        </p:spPr>
        <p:txBody>
          <a:bodyPr wrap="square">
            <a:spAutoFit/>
          </a:bodyPr>
          <a:lstStyle/>
          <a:p>
            <a:r>
              <a:rPr lang="ru-RU" sz="1200" dirty="0" smtClean="0"/>
              <a:t>Внутри меня всегда "тик-так",</a:t>
            </a:r>
          </a:p>
          <a:p>
            <a:r>
              <a:rPr lang="ru-RU" sz="1200" dirty="0" smtClean="0"/>
              <a:t>И без него нельзя никак.</a:t>
            </a:r>
          </a:p>
          <a:p>
            <a:r>
              <a:rPr lang="ru-RU" sz="1200" dirty="0" smtClean="0"/>
              <a:t>Если тиканье собьется,</a:t>
            </a:r>
          </a:p>
          <a:p>
            <a:r>
              <a:rPr lang="ru-RU" sz="1200" dirty="0" smtClean="0"/>
              <a:t>Звать врача к нему придется.</a:t>
            </a:r>
          </a:p>
          <a:p>
            <a:r>
              <a:rPr lang="ru-RU" sz="1200" dirty="0" smtClean="0"/>
              <a:t>Если тикать прекратит,</a:t>
            </a:r>
          </a:p>
          <a:p>
            <a:r>
              <a:rPr lang="ru-RU" sz="1200" dirty="0" smtClean="0"/>
              <a:t>Значит, жизни путь закрыт.</a:t>
            </a:r>
          </a:p>
          <a:p>
            <a:r>
              <a:rPr lang="ru-RU" sz="1200" dirty="0"/>
              <a:t> </a:t>
            </a:r>
            <a:r>
              <a:rPr lang="ru-RU" sz="1200" dirty="0" smtClean="0"/>
              <a:t>                        3.</a:t>
            </a:r>
          </a:p>
        </p:txBody>
      </p:sp>
      <p:sp>
        <p:nvSpPr>
          <p:cNvPr id="5" name="Прямоугольник 4"/>
          <p:cNvSpPr/>
          <p:nvPr/>
        </p:nvSpPr>
        <p:spPr>
          <a:xfrm>
            <a:off x="4092575" y="3187005"/>
            <a:ext cx="1866900" cy="1200329"/>
          </a:xfrm>
          <a:prstGeom prst="rect">
            <a:avLst/>
          </a:prstGeom>
        </p:spPr>
        <p:txBody>
          <a:bodyPr wrap="square">
            <a:spAutoFit/>
          </a:bodyPr>
          <a:lstStyle/>
          <a:p>
            <a:r>
              <a:rPr lang="ru-RU" sz="1200" dirty="0" smtClean="0"/>
              <a:t>Два братца через дорогу живут, </a:t>
            </a:r>
          </a:p>
          <a:p>
            <a:r>
              <a:rPr lang="ru-RU" sz="1200" dirty="0" smtClean="0"/>
              <a:t>а друг друга не видят.</a:t>
            </a:r>
          </a:p>
          <a:p>
            <a:endParaRPr lang="ru-RU" sz="1200" dirty="0"/>
          </a:p>
          <a:p>
            <a:endParaRPr lang="ru-RU" sz="1200" dirty="0" smtClean="0"/>
          </a:p>
          <a:p>
            <a:r>
              <a:rPr lang="ru-RU" sz="1200" dirty="0"/>
              <a:t> </a:t>
            </a:r>
            <a:r>
              <a:rPr lang="ru-RU" sz="1200" dirty="0" smtClean="0"/>
              <a:t>                    4.</a:t>
            </a:r>
          </a:p>
        </p:txBody>
      </p:sp>
      <p:sp>
        <p:nvSpPr>
          <p:cNvPr id="6" name="Прямоугольник 5"/>
          <p:cNvSpPr/>
          <p:nvPr/>
        </p:nvSpPr>
        <p:spPr>
          <a:xfrm>
            <a:off x="1408713" y="5407537"/>
            <a:ext cx="1291382" cy="1200329"/>
          </a:xfrm>
          <a:prstGeom prst="rect">
            <a:avLst/>
          </a:prstGeom>
        </p:spPr>
        <p:txBody>
          <a:bodyPr wrap="square">
            <a:spAutoFit/>
          </a:bodyPr>
          <a:lstStyle/>
          <a:p>
            <a:r>
              <a:rPr lang="ru-RU" sz="1200" dirty="0" smtClean="0"/>
              <a:t>Полон </a:t>
            </a:r>
            <a:r>
              <a:rPr lang="ru-RU" sz="1200" dirty="0" err="1" smtClean="0"/>
              <a:t>хлевец</a:t>
            </a:r>
            <a:endParaRPr lang="ru-RU" sz="1200" dirty="0" smtClean="0"/>
          </a:p>
          <a:p>
            <a:r>
              <a:rPr lang="ru-RU" sz="1200" dirty="0" smtClean="0"/>
              <a:t>Белых овец.</a:t>
            </a:r>
          </a:p>
          <a:p>
            <a:endParaRPr lang="ru-RU" sz="1200" dirty="0"/>
          </a:p>
          <a:p>
            <a:endParaRPr lang="ru-RU" sz="1200" dirty="0" smtClean="0"/>
          </a:p>
          <a:p>
            <a:endParaRPr lang="ru-RU" sz="1200" dirty="0"/>
          </a:p>
          <a:p>
            <a:r>
              <a:rPr lang="ru-RU" sz="1200" dirty="0" smtClean="0"/>
              <a:t>              5.</a:t>
            </a:r>
            <a:endParaRPr lang="ru-RU" sz="1200" dirty="0"/>
          </a:p>
        </p:txBody>
      </p:sp>
      <p:sp>
        <p:nvSpPr>
          <p:cNvPr id="7" name="Прямоугольник 6"/>
          <p:cNvSpPr/>
          <p:nvPr/>
        </p:nvSpPr>
        <p:spPr>
          <a:xfrm>
            <a:off x="4373196" y="5407537"/>
            <a:ext cx="1714500" cy="1200329"/>
          </a:xfrm>
          <a:prstGeom prst="rect">
            <a:avLst/>
          </a:prstGeom>
        </p:spPr>
        <p:txBody>
          <a:bodyPr wrap="square">
            <a:spAutoFit/>
          </a:bodyPr>
          <a:lstStyle/>
          <a:p>
            <a:r>
              <a:rPr lang="ru-RU" sz="1200" dirty="0" smtClean="0"/>
              <a:t>Оля слушает в лесу,</a:t>
            </a:r>
          </a:p>
          <a:p>
            <a:r>
              <a:rPr lang="ru-RU" sz="1200" dirty="0" smtClean="0"/>
              <a:t>Как кричат кукушки.</a:t>
            </a:r>
          </a:p>
          <a:p>
            <a:r>
              <a:rPr lang="ru-RU" sz="1200" dirty="0" smtClean="0"/>
              <a:t>А для этого нужны</a:t>
            </a:r>
          </a:p>
          <a:p>
            <a:r>
              <a:rPr lang="ru-RU" sz="1200" dirty="0" smtClean="0"/>
              <a:t>Нашей Оле ….</a:t>
            </a:r>
          </a:p>
          <a:p>
            <a:endParaRPr lang="ru-RU" sz="1200" dirty="0"/>
          </a:p>
          <a:p>
            <a:r>
              <a:rPr lang="ru-RU" sz="1200" dirty="0" smtClean="0"/>
              <a:t>                 6.</a:t>
            </a:r>
          </a:p>
        </p:txBody>
      </p:sp>
      <p:sp>
        <p:nvSpPr>
          <p:cNvPr id="8" name="Прямоугольник 7"/>
          <p:cNvSpPr/>
          <p:nvPr/>
        </p:nvSpPr>
        <p:spPr>
          <a:xfrm>
            <a:off x="1138982" y="7596336"/>
            <a:ext cx="1866900" cy="1107996"/>
          </a:xfrm>
          <a:prstGeom prst="rect">
            <a:avLst/>
          </a:prstGeom>
        </p:spPr>
        <p:txBody>
          <a:bodyPr wrap="square">
            <a:spAutoFit/>
          </a:bodyPr>
          <a:lstStyle/>
          <a:p>
            <a:r>
              <a:rPr lang="ru-RU" sz="1200" dirty="0" smtClean="0"/>
              <a:t>Двое белых лебедей -</a:t>
            </a:r>
          </a:p>
          <a:p>
            <a:r>
              <a:rPr lang="ru-RU" sz="1200" dirty="0" smtClean="0"/>
              <a:t>У каждого по пять детей</a:t>
            </a:r>
            <a:r>
              <a:rPr lang="ru-RU" dirty="0" smtClean="0"/>
              <a:t>.</a:t>
            </a:r>
          </a:p>
          <a:p>
            <a:endParaRPr lang="ru-RU" dirty="0"/>
          </a:p>
          <a:p>
            <a:r>
              <a:rPr lang="ru-RU" dirty="0"/>
              <a:t> </a:t>
            </a:r>
            <a:r>
              <a:rPr lang="ru-RU" dirty="0" smtClean="0"/>
              <a:t>          </a:t>
            </a:r>
            <a:r>
              <a:rPr lang="ru-RU" sz="1200" dirty="0" smtClean="0"/>
              <a:t>   7.</a:t>
            </a:r>
          </a:p>
        </p:txBody>
      </p:sp>
      <p:sp>
        <p:nvSpPr>
          <p:cNvPr id="9" name="Прямоугольник 8"/>
          <p:cNvSpPr/>
          <p:nvPr/>
        </p:nvSpPr>
        <p:spPr>
          <a:xfrm>
            <a:off x="4371060" y="7563007"/>
            <a:ext cx="1570484" cy="1200329"/>
          </a:xfrm>
          <a:prstGeom prst="rect">
            <a:avLst/>
          </a:prstGeom>
        </p:spPr>
        <p:txBody>
          <a:bodyPr wrap="square">
            <a:spAutoFit/>
          </a:bodyPr>
          <a:lstStyle/>
          <a:p>
            <a:r>
              <a:rPr lang="ru-RU" sz="1200" dirty="0" smtClean="0"/>
              <a:t>Оля весело бежит</a:t>
            </a:r>
          </a:p>
          <a:p>
            <a:r>
              <a:rPr lang="ru-RU" sz="1200" dirty="0" smtClean="0"/>
              <a:t>К речке по дорожке.</a:t>
            </a:r>
          </a:p>
          <a:p>
            <a:r>
              <a:rPr lang="ru-RU" sz="1200" dirty="0" smtClean="0"/>
              <a:t>А для этого нужны</a:t>
            </a:r>
          </a:p>
          <a:p>
            <a:r>
              <a:rPr lang="ru-RU" sz="1200" dirty="0" smtClean="0"/>
              <a:t>Нашей Оле …</a:t>
            </a:r>
          </a:p>
          <a:p>
            <a:endParaRPr lang="ru-RU" sz="1200" dirty="0"/>
          </a:p>
          <a:p>
            <a:r>
              <a:rPr lang="ru-RU" sz="1200" dirty="0" smtClean="0"/>
              <a:t>               8.</a:t>
            </a:r>
          </a:p>
        </p:txBody>
      </p:sp>
    </p:spTree>
    <p:extLst>
      <p:ext uri="{BB962C8B-B14F-4D97-AF65-F5344CB8AC3E}">
        <p14:creationId xmlns:p14="http://schemas.microsoft.com/office/powerpoint/2010/main" val="2378477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alpha val="41000"/>
          </a:srgbClr>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251520"/>
            <a:ext cx="2893424" cy="195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932040"/>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666989"/>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4" y="2573279"/>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18262"/>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565" y="4932039"/>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4" y="7017999"/>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5871" y="6952927"/>
            <a:ext cx="2889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72895" y="781456"/>
            <a:ext cx="2146548" cy="1200329"/>
          </a:xfrm>
          <a:prstGeom prst="rect">
            <a:avLst/>
          </a:prstGeom>
        </p:spPr>
        <p:txBody>
          <a:bodyPr wrap="square">
            <a:spAutoFit/>
          </a:bodyPr>
          <a:lstStyle/>
          <a:p>
            <a:r>
              <a:rPr lang="ru-RU" sz="1200" dirty="0" smtClean="0"/>
              <a:t>Домик маленький, зеленый</a:t>
            </a:r>
          </a:p>
          <a:p>
            <a:r>
              <a:rPr lang="ru-RU" sz="1200" dirty="0" smtClean="0"/>
              <a:t>Был в руках у Люсеньки.</a:t>
            </a:r>
          </a:p>
          <a:p>
            <a:r>
              <a:rPr lang="ru-RU" sz="1200" dirty="0" smtClean="0"/>
              <a:t>Расколола - и упали</a:t>
            </a:r>
          </a:p>
          <a:p>
            <a:r>
              <a:rPr lang="ru-RU" sz="1200" dirty="0" smtClean="0"/>
              <a:t>На ладонь ей бусинки.</a:t>
            </a:r>
          </a:p>
          <a:p>
            <a:endParaRPr lang="ru-RU" sz="1200" dirty="0"/>
          </a:p>
          <a:p>
            <a:r>
              <a:rPr lang="ru-RU" sz="1200" dirty="0"/>
              <a:t> </a:t>
            </a:r>
            <a:r>
              <a:rPr lang="ru-RU" sz="1200" dirty="0" smtClean="0"/>
              <a:t>                        1.</a:t>
            </a:r>
          </a:p>
        </p:txBody>
      </p:sp>
      <p:sp>
        <p:nvSpPr>
          <p:cNvPr id="3" name="Прямоугольник 2"/>
          <p:cNvSpPr/>
          <p:nvPr/>
        </p:nvSpPr>
        <p:spPr>
          <a:xfrm>
            <a:off x="3909230" y="933459"/>
            <a:ext cx="2002532" cy="1015663"/>
          </a:xfrm>
          <a:prstGeom prst="rect">
            <a:avLst/>
          </a:prstGeom>
        </p:spPr>
        <p:txBody>
          <a:bodyPr wrap="square">
            <a:spAutoFit/>
          </a:bodyPr>
          <a:lstStyle/>
          <a:p>
            <a:r>
              <a:rPr lang="ru-RU" sz="1200" dirty="0" smtClean="0"/>
              <a:t>В огороде хоть росла,</a:t>
            </a:r>
          </a:p>
          <a:p>
            <a:r>
              <a:rPr lang="ru-RU" sz="1200" dirty="0" smtClean="0"/>
              <a:t>Знает ноты «Соль» и «Фа».</a:t>
            </a:r>
          </a:p>
          <a:p>
            <a:endParaRPr lang="ru-RU" sz="1200" dirty="0"/>
          </a:p>
          <a:p>
            <a:endParaRPr lang="ru-RU" sz="1200" dirty="0" smtClean="0"/>
          </a:p>
          <a:p>
            <a:r>
              <a:rPr lang="ru-RU" sz="1200" dirty="0"/>
              <a:t> </a:t>
            </a:r>
            <a:r>
              <a:rPr lang="ru-RU" sz="1200" dirty="0" smtClean="0"/>
              <a:t>                        2.</a:t>
            </a:r>
          </a:p>
        </p:txBody>
      </p:sp>
      <p:sp>
        <p:nvSpPr>
          <p:cNvPr id="4" name="Прямоугольник 3"/>
          <p:cNvSpPr/>
          <p:nvPr/>
        </p:nvSpPr>
        <p:spPr>
          <a:xfrm>
            <a:off x="876204" y="3182640"/>
            <a:ext cx="2002532" cy="1477328"/>
          </a:xfrm>
          <a:prstGeom prst="rect">
            <a:avLst/>
          </a:prstGeom>
        </p:spPr>
        <p:txBody>
          <a:bodyPr wrap="square">
            <a:spAutoFit/>
          </a:bodyPr>
          <a:lstStyle/>
          <a:p>
            <a:r>
              <a:rPr lang="ru-RU" sz="1200" dirty="0" smtClean="0"/>
              <a:t>До чего ж цветок пригож -</a:t>
            </a:r>
          </a:p>
          <a:p>
            <a:r>
              <a:rPr lang="ru-RU" sz="1200" dirty="0" smtClean="0"/>
              <a:t>Он на солнышко похож.</a:t>
            </a:r>
          </a:p>
          <a:p>
            <a:endParaRPr lang="ru-RU" sz="1200" dirty="0"/>
          </a:p>
          <a:p>
            <a:endParaRPr lang="ru-RU" sz="1200" dirty="0" smtClean="0"/>
          </a:p>
          <a:p>
            <a:endParaRPr lang="ru-RU" sz="1200" dirty="0"/>
          </a:p>
          <a:p>
            <a:r>
              <a:rPr lang="ru-RU" sz="1200" dirty="0" smtClean="0"/>
              <a:t>                       3.</a:t>
            </a:r>
          </a:p>
          <a:p>
            <a:endParaRPr lang="ru-RU" dirty="0"/>
          </a:p>
        </p:txBody>
      </p:sp>
      <p:sp>
        <p:nvSpPr>
          <p:cNvPr id="5" name="Прямоугольник 4"/>
          <p:cNvSpPr/>
          <p:nvPr/>
        </p:nvSpPr>
        <p:spPr>
          <a:xfrm>
            <a:off x="3882234" y="3230183"/>
            <a:ext cx="1930524" cy="1200329"/>
          </a:xfrm>
          <a:prstGeom prst="rect">
            <a:avLst/>
          </a:prstGeom>
        </p:spPr>
        <p:txBody>
          <a:bodyPr wrap="square">
            <a:spAutoFit/>
          </a:bodyPr>
          <a:lstStyle/>
          <a:p>
            <a:r>
              <a:rPr lang="ru-RU" sz="1200" dirty="0" smtClean="0"/>
              <a:t>Посмотри, какой цветок!</a:t>
            </a:r>
          </a:p>
          <a:p>
            <a:r>
              <a:rPr lang="ru-RU" sz="1200" dirty="0" smtClean="0"/>
              <a:t>Как вплести его в венок?</a:t>
            </a:r>
          </a:p>
          <a:p>
            <a:r>
              <a:rPr lang="ru-RU" sz="1200" dirty="0" smtClean="0"/>
              <a:t>В шапке беленькой стоит,</a:t>
            </a:r>
          </a:p>
          <a:p>
            <a:r>
              <a:rPr lang="ru-RU" sz="1200" dirty="0" smtClean="0"/>
              <a:t>А подуешь - улетит.</a:t>
            </a:r>
          </a:p>
          <a:p>
            <a:endParaRPr lang="ru-RU" sz="1200" dirty="0"/>
          </a:p>
          <a:p>
            <a:r>
              <a:rPr lang="ru-RU" sz="1200" dirty="0" smtClean="0"/>
              <a:t>                       4.</a:t>
            </a:r>
          </a:p>
        </p:txBody>
      </p:sp>
      <p:sp>
        <p:nvSpPr>
          <p:cNvPr id="6" name="Прямоугольник 5"/>
          <p:cNvSpPr/>
          <p:nvPr/>
        </p:nvSpPr>
        <p:spPr>
          <a:xfrm>
            <a:off x="605825" y="5495233"/>
            <a:ext cx="2194730" cy="1200329"/>
          </a:xfrm>
          <a:prstGeom prst="rect">
            <a:avLst/>
          </a:prstGeom>
        </p:spPr>
        <p:txBody>
          <a:bodyPr wrap="square">
            <a:spAutoFit/>
          </a:bodyPr>
          <a:lstStyle/>
          <a:p>
            <a:r>
              <a:rPr lang="ru-RU" sz="1200" dirty="0" smtClean="0"/>
              <a:t>Вдоль дорожек его встретишь,</a:t>
            </a:r>
          </a:p>
          <a:p>
            <a:r>
              <a:rPr lang="ru-RU" sz="1200" dirty="0" smtClean="0"/>
              <a:t>Ранки, ссадины излечишь,</a:t>
            </a:r>
          </a:p>
          <a:p>
            <a:r>
              <a:rPr lang="ru-RU" sz="1200" dirty="0" smtClean="0"/>
              <a:t>Сорвешь листочек осторожно.</a:t>
            </a:r>
          </a:p>
          <a:p>
            <a:r>
              <a:rPr lang="ru-RU" sz="1200" dirty="0" smtClean="0"/>
              <a:t>Кто нас излечит? ...</a:t>
            </a:r>
          </a:p>
          <a:p>
            <a:endParaRPr lang="ru-RU" sz="1200" dirty="0"/>
          </a:p>
          <a:p>
            <a:r>
              <a:rPr lang="ru-RU" sz="1200" dirty="0" smtClean="0"/>
              <a:t>                           5.</a:t>
            </a:r>
          </a:p>
        </p:txBody>
      </p:sp>
      <p:sp>
        <p:nvSpPr>
          <p:cNvPr id="7" name="Прямоугольник 6"/>
          <p:cNvSpPr/>
          <p:nvPr/>
        </p:nvSpPr>
        <p:spPr>
          <a:xfrm>
            <a:off x="3846230" y="5495233"/>
            <a:ext cx="2002532" cy="1200329"/>
          </a:xfrm>
          <a:prstGeom prst="rect">
            <a:avLst/>
          </a:prstGeom>
        </p:spPr>
        <p:txBody>
          <a:bodyPr wrap="square">
            <a:spAutoFit/>
          </a:bodyPr>
          <a:lstStyle/>
          <a:p>
            <a:r>
              <a:rPr lang="ru-RU" sz="1200" dirty="0" smtClean="0"/>
              <a:t>У извилистой дорожки</a:t>
            </a:r>
          </a:p>
          <a:p>
            <a:r>
              <a:rPr lang="ru-RU" sz="1200" dirty="0" smtClean="0"/>
              <a:t>Растёт солнышко на ножке.</a:t>
            </a:r>
          </a:p>
          <a:p>
            <a:r>
              <a:rPr lang="ru-RU" sz="1200" dirty="0" smtClean="0"/>
              <a:t>Как дозреет солнышко,</a:t>
            </a:r>
          </a:p>
          <a:p>
            <a:r>
              <a:rPr lang="ru-RU" sz="1200" dirty="0" smtClean="0"/>
              <a:t>Будет горстка зёрнышек.</a:t>
            </a:r>
          </a:p>
          <a:p>
            <a:endParaRPr lang="ru-RU" sz="1200" dirty="0"/>
          </a:p>
          <a:p>
            <a:r>
              <a:rPr lang="ru-RU" sz="1200" dirty="0" smtClean="0"/>
              <a:t>                        6.</a:t>
            </a:r>
          </a:p>
        </p:txBody>
      </p:sp>
      <p:sp>
        <p:nvSpPr>
          <p:cNvPr id="8" name="Прямоугольник 7"/>
          <p:cNvSpPr/>
          <p:nvPr/>
        </p:nvSpPr>
        <p:spPr>
          <a:xfrm>
            <a:off x="780105" y="7516121"/>
            <a:ext cx="2194730" cy="1384995"/>
          </a:xfrm>
          <a:prstGeom prst="rect">
            <a:avLst/>
          </a:prstGeom>
        </p:spPr>
        <p:txBody>
          <a:bodyPr wrap="square">
            <a:spAutoFit/>
          </a:bodyPr>
          <a:lstStyle/>
          <a:p>
            <a:r>
              <a:rPr lang="ru-RU" sz="1200" dirty="0" smtClean="0"/>
              <a:t>Хоть и злой он, но полезный,</a:t>
            </a:r>
          </a:p>
          <a:p>
            <a:r>
              <a:rPr lang="ru-RU" sz="1200" dirty="0" smtClean="0"/>
              <a:t>Защищает от болезней.</a:t>
            </a:r>
          </a:p>
          <a:p>
            <a:r>
              <a:rPr lang="ru-RU" sz="1200" dirty="0" smtClean="0"/>
              <a:t>Кто одёжку оборвёт,</a:t>
            </a:r>
          </a:p>
          <a:p>
            <a:r>
              <a:rPr lang="ru-RU" sz="1200" dirty="0" smtClean="0"/>
              <a:t>Слёзки горькие прольёт.</a:t>
            </a:r>
          </a:p>
          <a:p>
            <a:endParaRPr lang="ru-RU" sz="1200" dirty="0"/>
          </a:p>
          <a:p>
            <a:endParaRPr lang="ru-RU" sz="1200" dirty="0" smtClean="0"/>
          </a:p>
          <a:p>
            <a:r>
              <a:rPr lang="ru-RU" sz="1200" dirty="0"/>
              <a:t> </a:t>
            </a:r>
            <a:r>
              <a:rPr lang="ru-RU" sz="1200" dirty="0" smtClean="0"/>
              <a:t>                        7.</a:t>
            </a:r>
          </a:p>
        </p:txBody>
      </p:sp>
      <p:sp>
        <p:nvSpPr>
          <p:cNvPr id="9" name="Прямоугольник 8"/>
          <p:cNvSpPr/>
          <p:nvPr/>
        </p:nvSpPr>
        <p:spPr>
          <a:xfrm>
            <a:off x="3865403" y="7516121"/>
            <a:ext cx="2131730" cy="1477328"/>
          </a:xfrm>
          <a:prstGeom prst="rect">
            <a:avLst/>
          </a:prstGeom>
        </p:spPr>
        <p:txBody>
          <a:bodyPr wrap="square">
            <a:spAutoFit/>
          </a:bodyPr>
          <a:lstStyle/>
          <a:p>
            <a:r>
              <a:rPr lang="ru-RU" sz="1200" dirty="0" smtClean="0"/>
              <a:t>Эту травку ты не тронь:</a:t>
            </a:r>
          </a:p>
          <a:p>
            <a:r>
              <a:rPr lang="ru-RU" sz="1200" dirty="0" smtClean="0"/>
              <a:t>Жжется больно, как огонь.</a:t>
            </a:r>
          </a:p>
          <a:p>
            <a:endParaRPr lang="ru-RU" sz="1200" dirty="0"/>
          </a:p>
          <a:p>
            <a:endParaRPr lang="ru-RU" sz="1200" dirty="0" smtClean="0"/>
          </a:p>
          <a:p>
            <a:endParaRPr lang="ru-RU" sz="1200" dirty="0"/>
          </a:p>
          <a:p>
            <a:r>
              <a:rPr lang="ru-RU" sz="1200" dirty="0" smtClean="0"/>
              <a:t>                          8.</a:t>
            </a:r>
          </a:p>
          <a:p>
            <a:endParaRPr lang="ru-RU" dirty="0"/>
          </a:p>
        </p:txBody>
      </p:sp>
    </p:spTree>
    <p:extLst>
      <p:ext uri="{BB962C8B-B14F-4D97-AF65-F5344CB8AC3E}">
        <p14:creationId xmlns:p14="http://schemas.microsoft.com/office/powerpoint/2010/main" val="552930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3493</Words>
  <Application>Microsoft Office PowerPoint</Application>
  <PresentationFormat>Экран (4:3)</PresentationFormat>
  <Paragraphs>686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dc:creator>
  <cp:lastModifiedBy>Дом</cp:lastModifiedBy>
  <cp:revision>44</cp:revision>
  <dcterms:created xsi:type="dcterms:W3CDTF">2021-01-03T15:20:11Z</dcterms:created>
  <dcterms:modified xsi:type="dcterms:W3CDTF">2021-01-23T18:17:13Z</dcterms:modified>
</cp:coreProperties>
</file>