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sldIdLst>
    <p:sldId id="288" r:id="rId2"/>
    <p:sldId id="257" r:id="rId3"/>
    <p:sldId id="258" r:id="rId4"/>
    <p:sldId id="259" r:id="rId5"/>
    <p:sldId id="267" r:id="rId6"/>
    <p:sldId id="261" r:id="rId7"/>
    <p:sldId id="262" r:id="rId8"/>
    <p:sldId id="264" r:id="rId9"/>
    <p:sldId id="265" r:id="rId10"/>
    <p:sldId id="286" r:id="rId11"/>
    <p:sldId id="266" r:id="rId12"/>
    <p:sldId id="272" r:id="rId13"/>
    <p:sldId id="269" r:id="rId14"/>
    <p:sldId id="270" r:id="rId15"/>
    <p:sldId id="271" r:id="rId16"/>
    <p:sldId id="277" r:id="rId17"/>
    <p:sldId id="275" r:id="rId18"/>
    <p:sldId id="276" r:id="rId19"/>
    <p:sldId id="273" r:id="rId20"/>
    <p:sldId id="274" r:id="rId21"/>
    <p:sldId id="278" r:id="rId22"/>
    <p:sldId id="280" r:id="rId23"/>
    <p:sldId id="281" r:id="rId24"/>
    <p:sldId id="287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F77EE-E298-41BD-8634-109E26504D84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2B213-6B15-4657-AC76-240856D08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2B213-6B15-4657-AC76-240856D08BD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Удельное сопротивление проводников.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3568" y="467914"/>
            <a:ext cx="73448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Удельное сопротивление проводников.</a:t>
            </a:r>
            <a:r>
              <a:rPr lang="ru-RU" sz="4800" dirty="0" smtClean="0"/>
              <a:t> </a:t>
            </a:r>
            <a:endParaRPr lang="ru-RU" sz="4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4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учитель физики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МАОУ Гагинской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СШ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                       Махина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Г.В.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 физики МАОУ Гагинской СШ Махина Г.В.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 физики МАОУ Гагинской СШ Махина Г.В.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43000"/>
            <a:ext cx="9721080" cy="1066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ТЕМА УРОКА: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3"/>
                </a:solidFill>
              </a:rPr>
              <a:t>РАСЧЁТ СОПРОТИВЛЕНИЯ ПРОВОДНИКА, УДЕЛЬНОЕ СОПРОТИВЛЕНИЕ</a:t>
            </a:r>
            <a:r>
              <a:rPr lang="ru-RU" dirty="0" smtClean="0">
                <a:solidFill>
                  <a:schemeClr val="accent3"/>
                </a:solidFill>
              </a:rPr>
              <a:t>.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u="sng" dirty="0" smtClean="0"/>
              <a:t>Цель урока:</a:t>
            </a:r>
          </a:p>
          <a:p>
            <a:pPr>
              <a:buNone/>
            </a:pPr>
            <a:r>
              <a:rPr lang="ru-RU" sz="3200" dirty="0" smtClean="0"/>
              <a:t>Установить зависимость сопротивления от длины и площади поперечного сечения проводника.</a:t>
            </a:r>
          </a:p>
          <a:p>
            <a:pPr>
              <a:buNone/>
            </a:pPr>
            <a:r>
              <a:rPr lang="ru-RU" sz="3200" dirty="0" smtClean="0"/>
              <a:t>Познакомиться с понятием удельного сопротивления, и его единицах измерения, проводника, применением на практике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3"/>
                </a:solidFill>
              </a:rPr>
              <a:t>Сегодня на уроке мы установим:</a:t>
            </a:r>
          </a:p>
          <a:p>
            <a:endParaRPr lang="ru-RU" sz="4000" dirty="0" smtClean="0"/>
          </a:p>
          <a:p>
            <a:r>
              <a:rPr lang="ru-RU" sz="3200" dirty="0" smtClean="0"/>
              <a:t>Как сопротивление проводника зависит  от его длины, площади поперечного сечения и от вещества из которого изготовлен проводник.</a:t>
            </a:r>
          </a:p>
          <a:p>
            <a:endParaRPr lang="ru-RU" sz="3200" dirty="0" smtClean="0"/>
          </a:p>
          <a:p>
            <a:r>
              <a:rPr lang="ru-RU" sz="3200" dirty="0" smtClean="0"/>
              <a:t>Научимся вычислять сопротивление проводника?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Узнаем какое  практическое значение  имеет сопротивление?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Зависимость сопротивления от длины проводника:</a:t>
            </a:r>
            <a:endParaRPr lang="ru-RU" sz="4000" dirty="0">
              <a:ln w="18000">
                <a:noFill/>
                <a:prstDash val="solid"/>
                <a:miter lim="800000"/>
              </a:ln>
              <a:solidFill>
                <a:schemeClr val="accent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420888"/>
            <a:ext cx="8820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Сопротивление проводника </a:t>
            </a:r>
            <a:r>
              <a:rPr lang="ru-RU" sz="3200" b="1" dirty="0" err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прямопропорционально</a:t>
            </a:r>
            <a:r>
              <a:rPr lang="ru-RU" sz="3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длине проводника.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005064"/>
            <a:ext cx="2232248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7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8000">
                  <a:noFill/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Зависимость сопротивления от площади поперечного сечения проводника:</a:t>
            </a:r>
            <a:endParaRPr lang="ru-RU" sz="4000" dirty="0">
              <a:ln w="18000">
                <a:noFill/>
                <a:prstDash val="solid"/>
                <a:miter lim="800000"/>
              </a:ln>
              <a:solidFill>
                <a:schemeClr val="accent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3691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ru-RU" sz="3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Сопротивление проводника </a:t>
            </a:r>
            <a:r>
              <a:rPr lang="ru-RU" sz="3200" b="1" dirty="0" err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обратнопропорционально</a:t>
            </a:r>
            <a:r>
              <a:rPr lang="ru-RU" sz="3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длине проводника.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509120"/>
            <a:ext cx="273630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 w="18000">
                  <a:noFill/>
                  <a:prstDash val="solid"/>
                  <a:miter lim="800000"/>
                </a:ln>
                <a:solidFill>
                  <a:schemeClr val="accent3"/>
                </a:solidFill>
              </a:rPr>
              <a:t>Зависимость сопротивления от вещества проводника:</a:t>
            </a:r>
            <a:endParaRPr lang="ru-RU" sz="3600" dirty="0">
              <a:ln w="18000">
                <a:noFill/>
                <a:prstDash val="solid"/>
                <a:miter lim="800000"/>
              </a:ln>
              <a:solidFill>
                <a:schemeClr val="accent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44824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None/>
            </a:pPr>
            <a:r>
              <a:rPr lang="ru-RU" sz="32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Сопротивление проводника зависит от вещества проводника.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12976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Чтобы учесть зависимость сопротивления  проводника от вещества, из которого изготавливают проводник вычисляют удельное сопротивление вещества.</a:t>
            </a:r>
            <a:endParaRPr lang="ru-RU" sz="3200" dirty="0">
              <a:ln w="12700">
                <a:noFill/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Сопротивление проводника из данного вещества длиной 1 м. площадью поперечного сечения  М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.  называют удельным сопротивлением этого проводника.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645024"/>
            <a:ext cx="864096" cy="122413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3933056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- удельное сопротивление    </a:t>
            </a:r>
            <a:br>
              <a:rPr lang="ru-RU" sz="3200" dirty="0" smtClean="0"/>
            </a:br>
            <a:r>
              <a:rPr lang="ru-RU" sz="3200" dirty="0" smtClean="0"/>
              <a:t>                  проводника.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345397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None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699792" y="1196752"/>
            <a:ext cx="100811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771800" y="270892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771800" y="2780928"/>
            <a:ext cx="64807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851920" y="764704"/>
            <a:ext cx="576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None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2274838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None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717031"/>
            <a:ext cx="504056" cy="936105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4211960" y="692696"/>
            <a:ext cx="1296144" cy="43924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1844824"/>
            <a:ext cx="2232248" cy="2088232"/>
          </a:xfrm>
          <a:prstGeom prst="rect">
            <a:avLst/>
          </a:prstGeom>
          <a:noFill/>
        </p:spPr>
      </p:pic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26170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Выразите из этой формулы </a:t>
            </a:r>
            <a:r>
              <a:rPr lang="en-US" dirty="0" smtClean="0">
                <a:solidFill>
                  <a:schemeClr val="accent3"/>
                </a:solidFill>
              </a:rPr>
              <a:t>L</a:t>
            </a:r>
            <a:r>
              <a:rPr lang="ru-RU" dirty="0" smtClean="0">
                <a:solidFill>
                  <a:schemeClr val="accent3"/>
                </a:solidFill>
              </a:rPr>
              <a:t>,</a:t>
            </a:r>
            <a:r>
              <a:rPr lang="en-US" dirty="0" smtClean="0">
                <a:solidFill>
                  <a:schemeClr val="accent3"/>
                </a:solidFill>
              </a:rPr>
              <a:t> S</a:t>
            </a:r>
            <a:r>
              <a:rPr lang="ru-RU" dirty="0" smtClean="0">
                <a:solidFill>
                  <a:schemeClr val="accent3"/>
                </a:solidFill>
              </a:rPr>
              <a:t>,  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276872"/>
            <a:ext cx="1944216" cy="1584176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6416" y="620688"/>
            <a:ext cx="576064" cy="648072"/>
          </a:xfrm>
          <a:prstGeom prst="rect">
            <a:avLst/>
          </a:prstGeom>
          <a:noFill/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2204864"/>
            <a:ext cx="1800200" cy="1584176"/>
          </a:xfrm>
          <a:prstGeom prst="rect">
            <a:avLst/>
          </a:prstGeom>
          <a:noFill/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2348880"/>
            <a:ext cx="1728192" cy="1368152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Из последней формулы определим единицу удельного сопротивления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204864"/>
            <a:ext cx="3960440" cy="1252339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077072"/>
            <a:ext cx="2160240" cy="125233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39552" y="2492896"/>
            <a:ext cx="180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[ </a:t>
            </a:r>
            <a:r>
              <a:rPr lang="ru-RU" sz="4000" b="1" dirty="0" err="1" smtClean="0"/>
              <a:t>ρ </a:t>
            </a:r>
            <a:r>
              <a:rPr lang="ru-RU" sz="4000" b="1" dirty="0" smtClean="0"/>
              <a:t>]=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149080"/>
            <a:ext cx="180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[ </a:t>
            </a:r>
            <a:r>
              <a:rPr lang="ru-RU" sz="4000" b="1" dirty="0" err="1" smtClean="0"/>
              <a:t>ρ </a:t>
            </a:r>
            <a:r>
              <a:rPr lang="ru-RU" sz="4000" b="1" dirty="0" smtClean="0"/>
              <a:t>]=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22960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686800" cy="48737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accent3"/>
                </a:solidFill>
              </a:rPr>
              <a:t>Какой буквой обозначается электрическое сопротивление?</a:t>
            </a:r>
          </a:p>
          <a:p>
            <a:pPr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Электрическое сопротивление обозначается  буквой </a:t>
            </a:r>
            <a:r>
              <a:rPr lang="en-US" sz="3200" dirty="0" smtClean="0">
                <a:solidFill>
                  <a:schemeClr val="tx1"/>
                </a:solidFill>
              </a:rPr>
              <a:t>R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5790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Вещества с наименьшим удельным сопротивлением хорошо проводят электрический ток. Их используют в качестве электропроводки, из них изготавливают провода.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xn--i1abbnckbmcl9fb.xn--p1ai/%D1%81%D1%82%D0%B0%D1%82%D1%8C%D0%B8/629978/img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96952"/>
            <a:ext cx="45365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40016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электронагревательных приборах: чайниках, утюгах, обогревателях и т. д. Для нагревательных элементов удобно использовать вещества с большим удельным сопротивлением, например, нихром.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xn--i1abbnckbmcl9fb.xn--p1ai/%D1%81%D1%82%D0%B0%D1%82%D1%8C%D0%B8/629978/img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708920"/>
            <a:ext cx="65527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964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Существуют вещества, которые обладают очень большим удельным сопротивление. Из-за этого они не проводят электрический ток. Такие вещества используют в качестве диэлектриков или изоляторов. </a:t>
            </a:r>
            <a:endParaRPr lang="ru-RU" sz="3200" dirty="0"/>
          </a:p>
        </p:txBody>
      </p:sp>
      <p:pic>
        <p:nvPicPr>
          <p:cNvPr id="4" name="Рисунок 3" descr="http://xn--i1abbnckbmcl9fb.xn--p1ai/%D1%81%D1%82%D0%B0%D1%82%D1%8C%D0%B8/629978/img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252028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95536" y="193431"/>
            <a:ext cx="820891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Каково сопротивление медного провода длиной 1 метр площадью поперечного сечения 1 мм</a:t>
            </a:r>
            <a:r>
              <a:rPr kumimoji="0" lang="ru-RU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60848"/>
            <a:ext cx="8892480" cy="478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/>
              <a:t>  </a:t>
            </a:r>
            <a:r>
              <a:rPr lang="ru-RU" sz="2400" dirty="0" smtClean="0"/>
              <a:t>Дано:                                                                                       </a:t>
            </a:r>
            <a:r>
              <a:rPr lang="ru-RU" dirty="0" smtClean="0"/>
              <a:t>Решение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600" dirty="0" smtClean="0"/>
              <a:t>L = 1 </a:t>
            </a:r>
            <a:r>
              <a:rPr lang="ru-RU" sz="3600" dirty="0" smtClean="0"/>
              <a:t>м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600" dirty="0" smtClean="0"/>
              <a:t>S = 1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/>
              <a:t>         </a:t>
            </a:r>
            <a:r>
              <a:rPr lang="ru-RU" sz="3600" dirty="0" smtClean="0"/>
              <a:t>= 0,017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600" dirty="0" smtClean="0"/>
              <a:t>R - </a:t>
            </a:r>
            <a:r>
              <a:rPr lang="ru-RU" sz="3600" dirty="0" smtClean="0"/>
              <a:t>?                                     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36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3600" dirty="0" smtClean="0"/>
              <a:t>                                                Ответ: 0,017 Ом       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284984"/>
            <a:ext cx="1440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мм</a:t>
            </a:r>
            <a:r>
              <a:rPr lang="ru-RU" sz="32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32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645024"/>
            <a:ext cx="360040" cy="720080"/>
          </a:xfrm>
          <a:prstGeom prst="rect">
            <a:avLst/>
          </a:prstGeom>
          <a:noFill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789040"/>
            <a:ext cx="1152128" cy="720079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995936" y="1916832"/>
            <a:ext cx="72008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39552" y="4509120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2564904"/>
            <a:ext cx="1656184" cy="1182989"/>
          </a:xfrm>
          <a:prstGeom prst="rect">
            <a:avLst/>
          </a:prstGeom>
          <a:noFill/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861048"/>
            <a:ext cx="3960440" cy="144016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 2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Имеются две медные проволоки одинаковой длины. У одной площадь поперечного сечения 1 мм</a:t>
            </a:r>
            <a:r>
              <a:rPr lang="ru-RU" sz="32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у другой – 5 мм</a:t>
            </a:r>
            <a:r>
              <a:rPr lang="ru-RU" sz="32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какой проволоки сопротивление меньше и во сколько раз?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AutoShape 2"/>
          <p:cNvSpPr>
            <a:spLocks noChangeShapeType="1"/>
          </p:cNvSpPr>
          <p:nvPr/>
        </p:nvSpPr>
        <p:spPr bwMode="auto">
          <a:xfrm>
            <a:off x="-14288" y="619125"/>
            <a:ext cx="527051" cy="9525"/>
          </a:xfrm>
          <a:prstGeom prst="straightConnector1">
            <a:avLst/>
          </a:prstGeom>
          <a:noFill/>
          <a:ln w="38100">
            <a:solidFill>
              <a:srgbClr val="F2F2F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1" name="AutoShape 3"/>
          <p:cNvSpPr>
            <a:spLocks noChangeShapeType="1"/>
          </p:cNvSpPr>
          <p:nvPr/>
        </p:nvSpPr>
        <p:spPr bwMode="auto">
          <a:xfrm flipV="1">
            <a:off x="-90488" y="619125"/>
            <a:ext cx="679451" cy="9525"/>
          </a:xfrm>
          <a:prstGeom prst="straightConnector1">
            <a:avLst/>
          </a:prstGeom>
          <a:noFill/>
          <a:ln w="38100">
            <a:solidFill>
              <a:srgbClr val="F2F2F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/>
          <p:cNvSpPr>
            <a:spLocks noChangeShapeType="1"/>
          </p:cNvSpPr>
          <p:nvPr/>
        </p:nvSpPr>
        <p:spPr bwMode="auto">
          <a:xfrm flipV="1">
            <a:off x="395536" y="3717032"/>
            <a:ext cx="1065213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3" name="AutoShape 5"/>
          <p:cNvSpPr>
            <a:spLocks noChangeShapeType="1"/>
          </p:cNvSpPr>
          <p:nvPr/>
        </p:nvSpPr>
        <p:spPr bwMode="auto">
          <a:xfrm>
            <a:off x="1979712" y="2852936"/>
            <a:ext cx="45719" cy="24482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69" name="AutoShape 1"/>
          <p:cNvSpPr>
            <a:spLocks noChangeShapeType="1"/>
          </p:cNvSpPr>
          <p:nvPr/>
        </p:nvSpPr>
        <p:spPr bwMode="auto">
          <a:xfrm flipV="1">
            <a:off x="395536" y="4904973"/>
            <a:ext cx="1584176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51520" y="2924945"/>
            <a:ext cx="18002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 1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ММ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 5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ММ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/>
              <a:t>L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=L</a:t>
            </a:r>
            <a:endParaRPr lang="ru-RU" sz="2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301208"/>
            <a:ext cx="521965" cy="720080"/>
          </a:xfrm>
          <a:prstGeom prst="rect">
            <a:avLst/>
          </a:prstGeom>
          <a:noFill/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1520" y="335699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437112"/>
            <a:ext cx="1512168" cy="504056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5776" y="2996953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Решение:</a:t>
            </a:r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501008"/>
            <a:ext cx="3528392" cy="1296144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Ответ: 5мм</a:t>
            </a:r>
            <a:r>
              <a:rPr kumimoji="0" lang="ru-RU" sz="16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Ответ: 5мм</a:t>
            </a:r>
            <a:r>
              <a:rPr kumimoji="0" lang="ru-RU" sz="16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Ответ: 5мм</a:t>
            </a:r>
            <a:r>
              <a:rPr kumimoji="0" lang="ru-RU" sz="16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83768" y="6211669"/>
            <a:ext cx="1393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5Ом</a:t>
            </a:r>
          </a:p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653136"/>
            <a:ext cx="3744416" cy="108012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2132856"/>
            <a:ext cx="27436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§45,46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00794" y="2132856"/>
            <a:ext cx="3219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Упр. 20 (2 </a:t>
            </a:r>
            <a:r>
              <a:rPr lang="ru-RU" sz="2800" dirty="0" err="1" smtClean="0"/>
              <a:t>а,в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/>
                </a:solidFill>
                <a:latin typeface="+mn-lt"/>
              </a:rPr>
              <a:t>В чём причина сопротивления?</a:t>
            </a:r>
            <a:endParaRPr lang="ru-RU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Причина сопротивления во взаимодействии электронов с узлами кристаллической решётки.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В каких единицах измеряется электрическое сопротивление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?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400" dirty="0" smtClean="0"/>
          </a:p>
          <a:p>
            <a:r>
              <a:rPr lang="ru-RU" sz="4400" dirty="0" smtClean="0"/>
              <a:t>Ом</a:t>
            </a:r>
          </a:p>
          <a:p>
            <a:endParaRPr lang="ru-RU" sz="4400" dirty="0" smtClean="0"/>
          </a:p>
          <a:p>
            <a:r>
              <a:rPr lang="ru-RU" sz="4400" dirty="0" smtClean="0"/>
              <a:t>1МОм=1000000 Ом</a:t>
            </a:r>
          </a:p>
          <a:p>
            <a:r>
              <a:rPr lang="ru-RU" sz="4400" dirty="0" smtClean="0"/>
              <a:t>1кОм = 1000 Ом</a:t>
            </a:r>
          </a:p>
          <a:p>
            <a:r>
              <a:rPr lang="ru-RU" sz="4400" dirty="0" smtClean="0"/>
              <a:t>1мОм = 0,001 Ом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48681"/>
            <a:ext cx="85324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3"/>
                </a:solidFill>
              </a:rPr>
              <a:t>Как выразить единицу электрического  сопротивления 1Ом через другие единицы измерения?</a:t>
            </a:r>
            <a:endParaRPr lang="ru-RU" sz="4000" dirty="0">
              <a:solidFill>
                <a:schemeClr val="accent3"/>
              </a:solidFill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3933056"/>
            <a:ext cx="2304256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Сила тока на участке цепи прямо пропорциональна напряжению на концах этого участка и обратно пропорциональна его сопротивлению.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Сформулируйте закон Ома и запишите его.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933056"/>
            <a:ext cx="2376264" cy="2016224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Выразите из закона Ома сопротивление.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Сопротивление равно</a:t>
            </a:r>
            <a:endParaRPr lang="ru-RU" sz="32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068960"/>
            <a:ext cx="2592288" cy="1656184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6642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3"/>
                </a:solidFill>
              </a:rPr>
              <a:t>Решить задачу: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Сила тока в спирали электрической лампы 0,5 А при напряжении на её концах 1 В. Определите сопротивление спирали?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924944"/>
            <a:ext cx="8229600" cy="334523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Дано:                      Решение        </a:t>
            </a:r>
          </a:p>
          <a:p>
            <a:r>
              <a:rPr lang="en-US" dirty="0" smtClean="0"/>
              <a:t>I = 0</a:t>
            </a:r>
            <a:r>
              <a:rPr lang="ru-RU" dirty="0" smtClean="0"/>
              <a:t>,5 А</a:t>
            </a:r>
          </a:p>
          <a:p>
            <a:r>
              <a:rPr lang="en-US" dirty="0" smtClean="0"/>
              <a:t>U = 1 </a:t>
            </a:r>
            <a:r>
              <a:rPr lang="ru-RU" dirty="0" smtClean="0"/>
              <a:t>В</a:t>
            </a:r>
            <a:endParaRPr lang="en-US" dirty="0" smtClean="0"/>
          </a:p>
          <a:p>
            <a:r>
              <a:rPr lang="en-US" dirty="0" smtClean="0"/>
              <a:t>R - </a:t>
            </a:r>
            <a:r>
              <a:rPr lang="ru-RU" dirty="0" smtClean="0"/>
              <a:t>?             </a:t>
            </a:r>
          </a:p>
          <a:p>
            <a:pPr>
              <a:buNone/>
            </a:pPr>
            <a:r>
              <a:rPr lang="ru-RU" dirty="0" smtClean="0"/>
              <a:t>                               Ответ: 2 Ом.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27784" y="3501008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1560" y="4869160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149080"/>
            <a:ext cx="1224136" cy="936104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077072"/>
            <a:ext cx="302433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82047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3"/>
                </a:solidFill>
              </a:rPr>
              <a:t>От каких величин зависит сопротивление проводника?</a:t>
            </a:r>
          </a:p>
          <a:p>
            <a:endParaRPr lang="ru-RU" sz="4000" dirty="0" smtClean="0">
              <a:solidFill>
                <a:schemeClr val="accent3"/>
              </a:solidFill>
            </a:endParaRPr>
          </a:p>
          <a:p>
            <a:r>
              <a:rPr lang="ru-RU" sz="3200" dirty="0" smtClean="0"/>
              <a:t>От длины проводника.</a:t>
            </a:r>
          </a:p>
          <a:p>
            <a:endParaRPr lang="ru-RU" sz="3200" dirty="0" smtClean="0"/>
          </a:p>
          <a:p>
            <a:r>
              <a:rPr lang="ru-RU" sz="3200" dirty="0" smtClean="0"/>
              <a:t>От площади поперечного сечения проводника.</a:t>
            </a:r>
          </a:p>
          <a:p>
            <a:endParaRPr lang="ru-RU" sz="3200" dirty="0" smtClean="0"/>
          </a:p>
          <a:p>
            <a:r>
              <a:rPr lang="ru-RU" sz="3200" dirty="0" smtClean="0"/>
              <a:t>От различия в узлах кристаллической решётки.</a:t>
            </a:r>
          </a:p>
          <a:p>
            <a:endParaRPr lang="ru-RU" sz="4000" dirty="0" smtClean="0"/>
          </a:p>
          <a:p>
            <a:endParaRPr lang="ru-RU" sz="4000" dirty="0" smtClean="0"/>
          </a:p>
          <a:p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558</TotalTime>
  <Words>503</Words>
  <Application>Microsoft Office PowerPoint</Application>
  <PresentationFormat>Экран (4:3)</PresentationFormat>
  <Paragraphs>104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Городская</vt:lpstr>
      <vt:lpstr>Слайд 1</vt:lpstr>
      <vt:lpstr>Слайд 2</vt:lpstr>
      <vt:lpstr>В чём причина сопротивления?</vt:lpstr>
      <vt:lpstr>В каких единицах измеряется электрическое сопротивление?</vt:lpstr>
      <vt:lpstr>Слайд 5</vt:lpstr>
      <vt:lpstr>Сформулируйте закон Ома и запишите его.</vt:lpstr>
      <vt:lpstr>Выразите из закона Ома сопротивление.</vt:lpstr>
      <vt:lpstr>Решить задачу: Сила тока в спирали электрической лампы 0,5 А при напряжении на её концах 1 В. Определите сопротивление спирали? </vt:lpstr>
      <vt:lpstr>Слайд 9</vt:lpstr>
      <vt:lpstr>ТЕМА УРОКА:  РАСЧЁТ СОПРОТИВЛЕНИЯ ПРОВОДНИКА, УДЕЛЬНОЕ СОПРОТИВЛЕНИЕ.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Выразите из этой формулы L, S,   </vt:lpstr>
      <vt:lpstr>Из последней формулы определим единицу удельного сопротивления</vt:lpstr>
      <vt:lpstr>Слайд 20</vt:lpstr>
      <vt:lpstr>Слайд 21</vt:lpstr>
      <vt:lpstr>Слайд 22</vt:lpstr>
      <vt:lpstr>Слайд 23</vt:lpstr>
      <vt:lpstr>Слайд 24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школа</cp:lastModifiedBy>
  <cp:revision>60</cp:revision>
  <dcterms:created xsi:type="dcterms:W3CDTF">2019-01-24T12:21:56Z</dcterms:created>
  <dcterms:modified xsi:type="dcterms:W3CDTF">2020-02-20T08:24:59Z</dcterms:modified>
</cp:coreProperties>
</file>