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5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theme/theme6.xml" ContentType="application/vnd.openxmlformats-officedocument.theme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7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8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6" r:id="rId3"/>
    <p:sldMasterId id="2147483691" r:id="rId4"/>
    <p:sldMasterId id="2147483706" r:id="rId5"/>
    <p:sldMasterId id="2147483736" r:id="rId6"/>
    <p:sldMasterId id="2147483766" r:id="rId7"/>
    <p:sldMasterId id="2147483781" r:id="rId8"/>
  </p:sldMasterIdLst>
  <p:sldIdLst>
    <p:sldId id="257" r:id="rId9"/>
    <p:sldId id="261" r:id="rId10"/>
    <p:sldId id="260" r:id="rId11"/>
    <p:sldId id="265" r:id="rId12"/>
    <p:sldId id="263" r:id="rId13"/>
    <p:sldId id="262" r:id="rId14"/>
    <p:sldId id="266" r:id="rId15"/>
    <p:sldId id="271" r:id="rId16"/>
    <p:sldId id="272" r:id="rId17"/>
    <p:sldId id="270" r:id="rId18"/>
    <p:sldId id="273" r:id="rId19"/>
    <p:sldId id="274" r:id="rId20"/>
    <p:sldId id="275" r:id="rId21"/>
    <p:sldId id="277" r:id="rId22"/>
    <p:sldId id="276" r:id="rId23"/>
    <p:sldId id="268" r:id="rId24"/>
    <p:sldId id="26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3. Сколько </a:t>
            </a: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раз в день вы отвлекаетесь на гаджеты на уроке?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Сколько раз в день вы отвлекаетесь на гаджеты на уроке?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3"/>
                <c:pt idx="0">
                  <c:v>1-2 раза</c:v>
                </c:pt>
                <c:pt idx="1">
                  <c:v>более 2 раз</c:v>
                </c:pt>
                <c:pt idx="2">
                  <c:v>никогда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0.3</c:v>
                </c:pt>
                <c:pt idx="1">
                  <c:v>0.25</c:v>
                </c:pt>
                <c:pt idx="2">
                  <c:v>0.45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3"/>
        <c:delete val="1"/>
      </c:legendEntry>
      <c:layout/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2">
        <a:lumMod val="25000"/>
      </a:schemeClr>
    </a:solidFill>
    <a:ln>
      <a:solidFill>
        <a:schemeClr val="bg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4. Сколько </a:t>
            </a: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раз в день вы пользуетесь гаджетом на переменах?</a:t>
            </a:r>
          </a:p>
        </c:rich>
      </c:tx>
      <c:layout>
        <c:manualLayout>
          <c:xMode val="edge"/>
          <c:yMode val="edge"/>
          <c:x val="0.13506964778331473"/>
          <c:y val="2.3515905640114063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Сколько раз в день вы пользуетесь гаджетом на переменах?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1-2 раза</c:v>
                </c:pt>
                <c:pt idx="1">
                  <c:v>более 2 раз</c:v>
                </c:pt>
                <c:pt idx="2">
                  <c:v>редко</c:v>
                </c:pt>
                <c:pt idx="3">
                  <c:v>никогда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0.25</c:v>
                </c:pt>
                <c:pt idx="1">
                  <c:v>0.45</c:v>
                </c:pt>
                <c:pt idx="2">
                  <c:v>0.15</c:v>
                </c:pt>
                <c:pt idx="3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600">
              <a:solidFill>
                <a:schemeClr val="bg1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2">
        <a:lumMod val="25000"/>
      </a:schemeClr>
    </a:solidFill>
    <a:ln>
      <a:solidFill>
        <a:schemeClr val="bg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5. Есть </a:t>
            </a: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ли </a:t>
            </a:r>
            <a:r>
              <a:rPr lang="ru-RU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день,  </a:t>
            </a:r>
            <a:r>
              <a:rPr lang="ru-RU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когда вы не пользовались смартфоном?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Есть ли день  когда вы не пользовались смартфоном?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</c:v>
                </c:pt>
                <c:pt idx="1">
                  <c:v>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  <c:overlay val="0"/>
      <c:txPr>
        <a:bodyPr/>
        <a:lstStyle/>
        <a:p>
          <a:pPr>
            <a:defRPr sz="1600">
              <a:solidFill>
                <a:schemeClr val="bg1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2">
        <a:lumMod val="25000"/>
      </a:schemeClr>
    </a:solidFill>
    <a:ln>
      <a:solidFill>
        <a:schemeClr val="bg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6. Вы замечали за собой симптом </a:t>
            </a:r>
            <a:r>
              <a:rPr lang="ru-RU" sz="1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гаджетомании</a:t>
            </a:r>
            <a:r>
              <a:rPr lang="ru-RU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заппинг</a:t>
            </a:r>
            <a:r>
              <a:rPr lang="ru-RU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)?</a:t>
            </a:r>
            <a:endParaRPr lang="ru-RU" sz="1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Вы замечали за собой симптом гаджетомании (заппинг)?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0.45</c:v>
                </c:pt>
                <c:pt idx="1">
                  <c:v>0.5</c:v>
                </c:pt>
                <c:pt idx="2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0549492875962618"/>
          <c:y val="0.34488913669545734"/>
          <c:w val="0.37628812876082224"/>
          <c:h val="0.49773699386936804"/>
        </c:manualLayout>
      </c:layout>
      <c:overlay val="0"/>
      <c:txPr>
        <a:bodyPr/>
        <a:lstStyle/>
        <a:p>
          <a:pPr>
            <a:defRPr sz="1600">
              <a:solidFill>
                <a:schemeClr val="bg1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2">
        <a:lumMod val="25000"/>
      </a:schemeClr>
    </a:solidFill>
    <a:ln>
      <a:solidFill>
        <a:schemeClr val="bg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188604131087727E-2"/>
          <c:y val="5.3561298490721096E-2"/>
          <c:w val="0.73831739579136457"/>
          <c:h val="0.815568610870646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Изменяется ли ваше состояние, поведение, если не разрешают пользоваться смартфоном?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ln>
                <a:solidFill>
                  <a:srgbClr val="FFC000"/>
                </a:solidFill>
              </a:ln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 очень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</c:v>
                </c:pt>
                <c:pt idx="1">
                  <c:v>0.5</c:v>
                </c:pt>
                <c:pt idx="2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524864"/>
        <c:axId val="21526400"/>
      </c:barChart>
      <c:catAx>
        <c:axId val="215248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1526400"/>
        <c:crosses val="autoZero"/>
        <c:auto val="1"/>
        <c:lblAlgn val="ctr"/>
        <c:lblOffset val="100"/>
        <c:noMultiLvlLbl val="0"/>
      </c:catAx>
      <c:valAx>
        <c:axId val="2152640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1524864"/>
        <c:crosses val="autoZero"/>
        <c:crossBetween val="between"/>
      </c:valAx>
    </c:plotArea>
    <c:plotVisOnly val="1"/>
    <c:dispBlanksAs val="gap"/>
    <c:showDLblsOverMax val="0"/>
  </c:chart>
  <c:spPr>
    <a:solidFill>
      <a:schemeClr val="bg2">
        <a:lumMod val="25000"/>
      </a:schemeClr>
    </a:solidFill>
  </c:spPr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8. Как </a:t>
            </a:r>
            <a:r>
              <a:rPr lang="ru-RU" sz="1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вы считаете, смартфон в школе необходим или без него можно обойтись?</a:t>
            </a:r>
          </a:p>
        </c:rich>
      </c:tx>
      <c:overlay val="0"/>
      <c:spPr>
        <a:ln>
          <a:noFill/>
        </a:ln>
      </c:spPr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 вы считаете, смартфон в школе необходим или без него можно обойтись?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2"/>
                <c:pt idx="0">
                  <c:v>необходим (смс сообщение, игра на перемене)</c:v>
                </c:pt>
                <c:pt idx="1">
                  <c:v>можно, обойтесь без него, заменить на телефон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</c:v>
                </c:pt>
                <c:pt idx="1">
                  <c:v>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7530880"/>
        <c:axId val="107684992"/>
        <c:axId val="0"/>
      </c:bar3DChart>
      <c:catAx>
        <c:axId val="1075308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07684992"/>
        <c:crosses val="autoZero"/>
        <c:auto val="1"/>
        <c:lblAlgn val="ctr"/>
        <c:lblOffset val="100"/>
        <c:noMultiLvlLbl val="0"/>
      </c:catAx>
      <c:valAx>
        <c:axId val="1076849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07530880"/>
        <c:crosses val="autoZero"/>
        <c:crossBetween val="between"/>
      </c:valAx>
      <c:spPr>
        <a:solidFill>
          <a:schemeClr val="bg2">
            <a:lumMod val="25000"/>
          </a:schemeClr>
        </a:solidFill>
      </c:spPr>
    </c:plotArea>
    <c:plotVisOnly val="1"/>
    <c:dispBlanksAs val="gap"/>
    <c:showDLblsOverMax val="0"/>
  </c:chart>
  <c:spPr>
    <a:ln>
      <a:solidFill>
        <a:schemeClr val="bg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50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3E85-746A-47E4-97AD-EC703174A073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C4D2-6B9E-4256-B87B-29919F6D5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842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3E85-746A-47E4-97AD-EC703174A073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C4D2-6B9E-4256-B87B-29919F6D5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558612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2AF823D-AA6C-41CE-8369-D4308867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025" y="1809001"/>
            <a:ext cx="8797950" cy="45029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D5513ABB-3665-4C04-B6E2-F771C72F9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000" y="144001"/>
            <a:ext cx="6609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89193318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D4EC29-EC9D-4966-9B2F-5A81BAAA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000" y="144001"/>
            <a:ext cx="6609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9107542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278A106-66FA-4DD6-BAB3-B8D8393A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C6B7C11-BF9E-408C-887F-6B9BC186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579E133-BC16-4FB3-9BC0-B6A568D9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95CB5E0-055B-4886-BB25-0C7618D3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410B8AC-7215-4E96-8E27-FC440628E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69291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456F72-33A8-4910-A853-F0EF915F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3EF7DE8-23CA-4D99-8CC9-4903DDD55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38C177F8-D6AF-47A0-B490-1B3CDFEE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B72E65B-AF1C-4F65-9941-D855AC9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08AAEDA-38B0-46A7-BB17-DB378E2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07335DD-857A-49BC-BF94-7878B3D9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8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27FFB23-FD3E-408F-A23F-48552154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557B89F-6135-4F2B-893F-E8961000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995CA68-6719-40C1-95A2-F647EA7F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2A4B353A-0A39-4E56-A1C1-2DDA22C59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B2A394CB-908A-4E67-874E-EA58FD2B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DA4D78FF-9BDC-47EE-AD08-F85FEF05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B64B697-85E0-44B7-99FA-9C7AC685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32D574AC-5168-4E22-8835-2D38CC2B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8867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E9317D4-8ACB-498D-8524-42577754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58D9979-8217-47E8-9E8D-B2D0F803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87BFD1B-2793-4D83-B874-8CE6EE8A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293DF3D-5BBD-49D4-B217-881FB138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45174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F60D616-074D-47B4-B726-E9928A98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89EA2C6B-320E-404F-B8A0-821D1093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ABFE942B-7393-4B73-A8D9-DB6C1218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343949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7CEB6D-ED6D-4526-81A8-6B48D450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752732C-DB42-4FF4-B63F-BDB95C23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D427B4B-0BA1-4E32-AC35-3A765617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8EFE849-CF36-4DF7-B3AA-B5613D2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0B612AF-149D-40FD-81B8-0BEF0CA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186FBBA-6EDD-41C1-83F2-A92D6A1E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533155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E0E3E9-2EA0-4F93-ACF3-69B3BFD81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8FF30DC-8368-4617-B796-6D8CD1AA9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90E88DC-1E9E-475D-B470-7C75BF6F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7651535-13B0-4736-B6E0-8114A25C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85029B0-26CA-4FD7-8F74-A5910734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CFDCF4F-29F3-434F-93BF-7145496C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56860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5119624-59D1-41E3-AEA2-748028B5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761F556-4960-4FFB-84B0-6DD9DECF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F3852AA-44AB-40DE-ABB5-D989F49F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FF99121-21B5-44CE-A3CC-FB750D00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BA2C88A-CBD1-4F5D-AFDA-B87C66F4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26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3E85-746A-47E4-97AD-EC703174A073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C4D2-6B9E-4256-B87B-29919F6D5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87798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29D2C97F-DA00-4FE0-831A-7C4145CC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9E203A0-4947-4CC0-B314-D5F901EC7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39999C7-CA6F-4918-9A59-E4F9979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7F7D328-60F9-4536-BF6F-A1532912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C5CB392-EC5F-4163-9BD2-AD0959FD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472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250" y="414000"/>
            <a:ext cx="5872500" cy="13050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018449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9C46714-EA01-4BA8-B3F4-1804E1ADD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FFA0AC6-9EBA-40E1-BBC8-87B9F008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BDAAFA1-B9E1-4CF6-9E6D-87613776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2847870-C82B-4F62-91CF-02C2A8DE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220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CF96D8-8510-4EF3-B422-332DC57E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3007763-0BB5-4DD5-BC47-1C50AB65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048DF2C-669A-4DCA-8793-1F7410D7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933E309-0F6F-484F-98FA-46AB4551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085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250" y="414000"/>
            <a:ext cx="5872500" cy="13050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8943850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2AF823D-AA6C-41CE-8369-D4308867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025" y="1809004"/>
            <a:ext cx="8797950" cy="45029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D5513ABB-3665-4C04-B6E2-F771C72F9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000" y="144002"/>
            <a:ext cx="6609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9512010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D4EC29-EC9D-4966-9B2F-5A81BAAA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000" y="144002"/>
            <a:ext cx="6609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6448429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278A106-66FA-4DD6-BAB3-B8D8393A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C6B7C11-BF9E-408C-887F-6B9BC186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458954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579E133-BC16-4FB3-9BC0-B6A568D9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95CB5E0-055B-4886-BB25-0C7618D3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410B8AC-7215-4E96-8E27-FC440628E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8760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456F72-33A8-4910-A853-F0EF915F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3EF7DE8-23CA-4D99-8CC9-4903DDD55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38C177F8-D6AF-47A0-B490-1B3CDFEE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B72E65B-AF1C-4F65-9941-D855AC9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08AAEDA-38B0-46A7-BB17-DB378E2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07335DD-857A-49BC-BF94-7878B3D9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6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3E85-746A-47E4-97AD-EC703174A073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C4D2-6B9E-4256-B87B-29919F6D5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3274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27FFB23-FD3E-408F-A23F-48552154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557B89F-6135-4F2B-893F-E8961000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995CA68-6719-40C1-95A2-F647EA7F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2A4B353A-0A39-4E56-A1C1-2DDA22C59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B2A394CB-908A-4E67-874E-EA58FD2B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DA4D78FF-9BDC-47EE-AD08-F85FEF05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B64B697-85E0-44B7-99FA-9C7AC685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32D574AC-5168-4E22-8835-2D38CC2B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2209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E9317D4-8ACB-498D-8524-42577754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58D9979-8217-47E8-9E8D-B2D0F803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87BFD1B-2793-4D83-B874-8CE6EE8A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293DF3D-5BBD-49D4-B217-881FB138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7321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F60D616-074D-47B4-B726-E9928A98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89EA2C6B-320E-404F-B8A0-821D1093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ABFE942B-7393-4B73-A8D9-DB6C1218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4643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7CEB6D-ED6D-4526-81A8-6B48D450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752732C-DB42-4FF4-B63F-BDB95C23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D427B4B-0BA1-4E32-AC35-3A765617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8EFE849-CF36-4DF7-B3AA-B5613D2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0B612AF-149D-40FD-81B8-0BEF0CA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186FBBA-6EDD-41C1-83F2-A92D6A1E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4331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E0E3E9-2EA0-4F93-ACF3-69B3BFD81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8FF30DC-8368-4617-B796-6D8CD1AA9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90E88DC-1E9E-475D-B470-7C75BF6F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7651535-13B0-4736-B6E0-8114A25C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85029B0-26CA-4FD7-8F74-A5910734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CFDCF4F-29F3-434F-93BF-7145496C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4260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5119624-59D1-41E3-AEA2-748028B5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761F556-4960-4FFB-84B0-6DD9DECF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F3852AA-44AB-40DE-ABB5-D989F49F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FF99121-21B5-44CE-A3CC-FB750D00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BA2C88A-CBD1-4F5D-AFDA-B87C66F4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5232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29D2C97F-DA00-4FE0-831A-7C4145CC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9E203A0-4947-4CC0-B314-D5F901EC7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39999C7-CA6F-4918-9A59-E4F9979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7F7D328-60F9-4536-BF6F-A1532912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C5CB392-EC5F-4163-9BD2-AD0959FD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5817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9C46714-EA01-4BA8-B3F4-1804E1ADD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FFA0AC6-9EBA-40E1-BBC8-87B9F008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BDAAFA1-B9E1-4CF6-9E6D-87613776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2847870-C82B-4F62-91CF-02C2A8DE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5615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CF96D8-8510-4EF3-B422-332DC57E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3007763-0BB5-4DD5-BC47-1C50AB65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048DF2C-669A-4DCA-8793-1F7410D7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933E309-0F6F-484F-98FA-46AB4551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0054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250" y="414000"/>
            <a:ext cx="5872500" cy="13050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11362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8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3E85-746A-47E4-97AD-EC703174A073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C4D2-6B9E-4256-B87B-29919F6D5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945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2AF823D-AA6C-41CE-8369-D4308867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025" y="1809004"/>
            <a:ext cx="8797950" cy="45029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D5513ABB-3665-4C04-B6E2-F771C72F9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000" y="144002"/>
            <a:ext cx="6609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5226308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D4EC29-EC9D-4966-9B2F-5A81BAAA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000" y="144002"/>
            <a:ext cx="6609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6407353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278A106-66FA-4DD6-BAB3-B8D8393A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C6B7C11-BF9E-408C-887F-6B9BC186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458954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579E133-BC16-4FB3-9BC0-B6A568D9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95CB5E0-055B-4886-BB25-0C7618D3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410B8AC-7215-4E96-8E27-FC440628E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1758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456F72-33A8-4910-A853-F0EF915F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3EF7DE8-23CA-4D99-8CC9-4903DDD55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38C177F8-D6AF-47A0-B490-1B3CDFEE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B72E65B-AF1C-4F65-9941-D855AC9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08AAEDA-38B0-46A7-BB17-DB378E2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07335DD-857A-49BC-BF94-7878B3D9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6054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27FFB23-FD3E-408F-A23F-48552154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557B89F-6135-4F2B-893F-E8961000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995CA68-6719-40C1-95A2-F647EA7F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2A4B353A-0A39-4E56-A1C1-2DDA22C59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B2A394CB-908A-4E67-874E-EA58FD2B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DA4D78FF-9BDC-47EE-AD08-F85FEF05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B64B697-85E0-44B7-99FA-9C7AC685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32D574AC-5168-4E22-8835-2D38CC2B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781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E9317D4-8ACB-498D-8524-42577754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58D9979-8217-47E8-9E8D-B2D0F803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87BFD1B-2793-4D83-B874-8CE6EE8A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293DF3D-5BBD-49D4-B217-881FB138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9594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F60D616-074D-47B4-B726-E9928A98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89EA2C6B-320E-404F-B8A0-821D1093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ABFE942B-7393-4B73-A8D9-DB6C1218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5459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7CEB6D-ED6D-4526-81A8-6B48D450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752732C-DB42-4FF4-B63F-BDB95C23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D427B4B-0BA1-4E32-AC35-3A765617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8EFE849-CF36-4DF7-B3AA-B5613D2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0B612AF-149D-40FD-81B8-0BEF0CA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186FBBA-6EDD-41C1-83F2-A92D6A1E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1662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E0E3E9-2EA0-4F93-ACF3-69B3BFD81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8FF30DC-8368-4617-B796-6D8CD1AA9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90E88DC-1E9E-475D-B470-7C75BF6F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7651535-13B0-4736-B6E0-8114A25C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85029B0-26CA-4FD7-8F74-A5910734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CFDCF4F-29F3-434F-93BF-7145496C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2273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5119624-59D1-41E3-AEA2-748028B5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761F556-4960-4FFB-84B0-6DD9DECF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F3852AA-44AB-40DE-ABB5-D989F49F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FF99121-21B5-44CE-A3CC-FB750D00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BA2C88A-CBD1-4F5D-AFDA-B87C66F4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722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3E85-746A-47E4-97AD-EC703174A073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C4D2-6B9E-4256-B87B-29919F6D5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946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29D2C97F-DA00-4FE0-831A-7C4145CC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9E203A0-4947-4CC0-B314-D5F901EC7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39999C7-CA6F-4918-9A59-E4F9979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7F7D328-60F9-4536-BF6F-A1532912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C5CB392-EC5F-4163-9BD2-AD0959FD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4396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9C46714-EA01-4BA8-B3F4-1804E1ADD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FFA0AC6-9EBA-40E1-BBC8-87B9F008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BDAAFA1-B9E1-4CF6-9E6D-87613776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2847870-C82B-4F62-91CF-02C2A8DE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4610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CF96D8-8510-4EF3-B422-332DC57E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3007763-0BB5-4DD5-BC47-1C50AB65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048DF2C-669A-4DCA-8793-1F7410D7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933E309-0F6F-484F-98FA-46AB4551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63821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250" y="414000"/>
            <a:ext cx="5872500" cy="13050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1594938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2AF823D-AA6C-41CE-8369-D4308867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025" y="1809004"/>
            <a:ext cx="8797950" cy="45029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D5513ABB-3665-4C04-B6E2-F771C72F9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000" y="144002"/>
            <a:ext cx="6609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9018259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D4EC29-EC9D-4966-9B2F-5A81BAAA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000" y="144002"/>
            <a:ext cx="6609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206090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278A106-66FA-4DD6-BAB3-B8D8393A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C6B7C11-BF9E-408C-887F-6B9BC186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458953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579E133-BC16-4FB3-9BC0-B6A568D9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95CB5E0-055B-4886-BB25-0C7618D3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410B8AC-7215-4E96-8E27-FC440628E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30487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456F72-33A8-4910-A853-F0EF915F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3EF7DE8-23CA-4D99-8CC9-4903DDD55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38C177F8-D6AF-47A0-B490-1B3CDFEE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B72E65B-AF1C-4F65-9941-D855AC9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08AAEDA-38B0-46A7-BB17-DB378E2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07335DD-857A-49BC-BF94-7878B3D9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0246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27FFB23-FD3E-408F-A23F-48552154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557B89F-6135-4F2B-893F-E8961000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995CA68-6719-40C1-95A2-F647EA7F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2A4B353A-0A39-4E56-A1C1-2DDA22C59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B2A394CB-908A-4E67-874E-EA58FD2B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DA4D78FF-9BDC-47EE-AD08-F85FEF05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B64B697-85E0-44B7-99FA-9C7AC685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32D574AC-5168-4E22-8835-2D38CC2B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9299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E9317D4-8ACB-498D-8524-42577754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58D9979-8217-47E8-9E8D-B2D0F803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87BFD1B-2793-4D83-B874-8CE6EE8A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293DF3D-5BBD-49D4-B217-881FB138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77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6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6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3E85-746A-47E4-97AD-EC703174A073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C4D2-6B9E-4256-B87B-29919F6D5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03308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F60D616-074D-47B4-B726-E9928A98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89EA2C6B-320E-404F-B8A0-821D1093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ABFE942B-7393-4B73-A8D9-DB6C1218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94392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7CEB6D-ED6D-4526-81A8-6B48D450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752732C-DB42-4FF4-B63F-BDB95C23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D427B4B-0BA1-4E32-AC35-3A765617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8EFE849-CF36-4DF7-B3AA-B5613D2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0B612AF-149D-40FD-81B8-0BEF0CA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186FBBA-6EDD-41C1-83F2-A92D6A1E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55188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E0E3E9-2EA0-4F93-ACF3-69B3BFD81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8FF30DC-8368-4617-B796-6D8CD1AA9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90E88DC-1E9E-475D-B470-7C75BF6F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7651535-13B0-4736-B6E0-8114A25C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85029B0-26CA-4FD7-8F74-A5910734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CFDCF4F-29F3-434F-93BF-7145496C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96445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5119624-59D1-41E3-AEA2-748028B5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761F556-4960-4FFB-84B0-6DD9DECF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F3852AA-44AB-40DE-ABB5-D989F49F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FF99121-21B5-44CE-A3CC-FB750D00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BA2C88A-CBD1-4F5D-AFDA-B87C66F4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16497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29D2C97F-DA00-4FE0-831A-7C4145CC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9E203A0-4947-4CC0-B314-D5F901EC7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39999C7-CA6F-4918-9A59-E4F9979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7F7D328-60F9-4536-BF6F-A1532912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C5CB392-EC5F-4163-9BD2-AD0959FD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82259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9C46714-EA01-4BA8-B3F4-1804E1ADD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FFA0AC6-9EBA-40E1-BBC8-87B9F008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BDAAFA1-B9E1-4CF6-9E6D-87613776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2847870-C82B-4F62-91CF-02C2A8DE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22812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CF96D8-8510-4EF3-B422-332DC57E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3007763-0BB5-4DD5-BC47-1C50AB65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048DF2C-669A-4DCA-8793-1F7410D7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933E309-0F6F-484F-98FA-46AB4551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3155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250" y="414000"/>
            <a:ext cx="5872500" cy="13050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65031605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2AF823D-AA6C-41CE-8369-D4308867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025" y="1809004"/>
            <a:ext cx="8797950" cy="45029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D5513ABB-3665-4C04-B6E2-F771C72F9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000" y="144002"/>
            <a:ext cx="6609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61339037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D4EC29-EC9D-4966-9B2F-5A81BAAA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000" y="144002"/>
            <a:ext cx="6609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210899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3E85-746A-47E4-97AD-EC703174A073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C4D2-6B9E-4256-B87B-29919F6D5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75580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278A106-66FA-4DD6-BAB3-B8D8393A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C6B7C11-BF9E-408C-887F-6B9BC186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458952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579E133-BC16-4FB3-9BC0-B6A568D9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95CB5E0-055B-4886-BB25-0C7618D3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410B8AC-7215-4E96-8E27-FC440628E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27458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456F72-33A8-4910-A853-F0EF915F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3EF7DE8-23CA-4D99-8CC9-4903DDD55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38C177F8-D6AF-47A0-B490-1B3CDFEE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B72E65B-AF1C-4F65-9941-D855AC9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08AAEDA-38B0-46A7-BB17-DB378E2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07335DD-857A-49BC-BF94-7878B3D9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093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27FFB23-FD3E-408F-A23F-48552154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557B89F-6135-4F2B-893F-E8961000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995CA68-6719-40C1-95A2-F647EA7F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2A4B353A-0A39-4E56-A1C1-2DDA22C59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B2A394CB-908A-4E67-874E-EA58FD2B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DA4D78FF-9BDC-47EE-AD08-F85FEF05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B64B697-85E0-44B7-99FA-9C7AC685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32D574AC-5168-4E22-8835-2D38CC2B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0461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E9317D4-8ACB-498D-8524-42577754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58D9979-8217-47E8-9E8D-B2D0F803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87BFD1B-2793-4D83-B874-8CE6EE8A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293DF3D-5BBD-49D4-B217-881FB138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14955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F60D616-074D-47B4-B726-E9928A98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89EA2C6B-320E-404F-B8A0-821D1093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ABFE942B-7393-4B73-A8D9-DB6C1218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9523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7CEB6D-ED6D-4526-81A8-6B48D450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752732C-DB42-4FF4-B63F-BDB95C23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D427B4B-0BA1-4E32-AC35-3A765617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8EFE849-CF36-4DF7-B3AA-B5613D2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0B612AF-149D-40FD-81B8-0BEF0CA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186FBBA-6EDD-41C1-83F2-A92D6A1E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94795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E0E3E9-2EA0-4F93-ACF3-69B3BFD81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8FF30DC-8368-4617-B796-6D8CD1AA9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90E88DC-1E9E-475D-B470-7C75BF6F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7651535-13B0-4736-B6E0-8114A25C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85029B0-26CA-4FD7-8F74-A5910734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CFDCF4F-29F3-434F-93BF-7145496C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33964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5119624-59D1-41E3-AEA2-748028B5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761F556-4960-4FFB-84B0-6DD9DECF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F3852AA-44AB-40DE-ABB5-D989F49F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FF99121-21B5-44CE-A3CC-FB750D00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BA2C88A-CBD1-4F5D-AFDA-B87C66F4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95221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29D2C97F-DA00-4FE0-831A-7C4145CC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9E203A0-4947-4CC0-B314-D5F901EC7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39999C7-CA6F-4918-9A59-E4F9979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7F7D328-60F9-4536-BF6F-A1532912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C5CB392-EC5F-4163-9BD2-AD0959FD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58772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9C46714-EA01-4BA8-B3F4-1804E1ADD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FFA0AC6-9EBA-40E1-BBC8-87B9F008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BDAAFA1-B9E1-4CF6-9E6D-87613776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2847870-C82B-4F62-91CF-02C2A8DE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05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3E85-746A-47E4-97AD-EC703174A073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C4D2-6B9E-4256-B87B-29919F6D5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87549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CF96D8-8510-4EF3-B422-332DC57E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3007763-0BB5-4DD5-BC47-1C50AB65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048DF2C-669A-4DCA-8793-1F7410D7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933E309-0F6F-484F-98FA-46AB4551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14995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250" y="414000"/>
            <a:ext cx="5872500" cy="13050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37742530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2AF823D-AA6C-41CE-8369-D4308867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025" y="1809004"/>
            <a:ext cx="8797950" cy="45029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D5513ABB-3665-4C04-B6E2-F771C72F9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000" y="144002"/>
            <a:ext cx="6609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43641376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D4EC29-EC9D-4966-9B2F-5A81BAAA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000" y="144002"/>
            <a:ext cx="6609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61192185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278A106-66FA-4DD6-BAB3-B8D8393A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C6B7C11-BF9E-408C-887F-6B9BC186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458950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579E133-BC16-4FB3-9BC0-B6A568D9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95CB5E0-055B-4886-BB25-0C7618D3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410B8AC-7215-4E96-8E27-FC440628E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47852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456F72-33A8-4910-A853-F0EF915F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3EF7DE8-23CA-4D99-8CC9-4903DDD55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38C177F8-D6AF-47A0-B490-1B3CDFEE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B72E65B-AF1C-4F65-9941-D855AC9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08AAEDA-38B0-46A7-BB17-DB378E2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07335DD-857A-49BC-BF94-7878B3D9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50251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27FFB23-FD3E-408F-A23F-48552154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557B89F-6135-4F2B-893F-E8961000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995CA68-6719-40C1-95A2-F647EA7F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2A4B353A-0A39-4E56-A1C1-2DDA22C59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B2A394CB-908A-4E67-874E-EA58FD2B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DA4D78FF-9BDC-47EE-AD08-F85FEF05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B64B697-85E0-44B7-99FA-9C7AC685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32D574AC-5168-4E22-8835-2D38CC2B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61426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E9317D4-8ACB-498D-8524-42577754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58D9979-8217-47E8-9E8D-B2D0F803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87BFD1B-2793-4D83-B874-8CE6EE8A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293DF3D-5BBD-49D4-B217-881FB138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91408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F60D616-074D-47B4-B726-E9928A98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89EA2C6B-320E-404F-B8A0-821D1093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ABFE942B-7393-4B73-A8D9-DB6C1218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12615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7CEB6D-ED6D-4526-81A8-6B48D450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752732C-DB42-4FF4-B63F-BDB95C23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D427B4B-0BA1-4E32-AC35-3A765617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8EFE849-CF36-4DF7-B3AA-B5613D2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0B612AF-149D-40FD-81B8-0BEF0CA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186FBBA-6EDD-41C1-83F2-A92D6A1E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822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3E85-746A-47E4-97AD-EC703174A073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C4D2-6B9E-4256-B87B-29919F6D5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91066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E0E3E9-2EA0-4F93-ACF3-69B3BFD81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8FF30DC-8368-4617-B796-6D8CD1AA9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90E88DC-1E9E-475D-B470-7C75BF6F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7651535-13B0-4736-B6E0-8114A25C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85029B0-26CA-4FD7-8F74-A5910734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CFDCF4F-29F3-434F-93BF-7145496C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31775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5119624-59D1-41E3-AEA2-748028B5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761F556-4960-4FFB-84B0-6DD9DECF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F3852AA-44AB-40DE-ABB5-D989F49F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FF99121-21B5-44CE-A3CC-FB750D00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BA2C88A-CBD1-4F5D-AFDA-B87C66F4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79063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29D2C97F-DA00-4FE0-831A-7C4145CC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9E203A0-4947-4CC0-B314-D5F901EC7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39999C7-CA6F-4918-9A59-E4F9979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7F7D328-60F9-4536-BF6F-A1532912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C5CB392-EC5F-4163-9BD2-AD0959FD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74811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9C46714-EA01-4BA8-B3F4-1804E1ADD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FFA0AC6-9EBA-40E1-BBC8-87B9F008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BDAAFA1-B9E1-4CF6-9E6D-87613776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2847870-C82B-4F62-91CF-02C2A8DE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99602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CF96D8-8510-4EF3-B422-332DC57E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3007763-0BB5-4DD5-BC47-1C50AB65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048DF2C-669A-4DCA-8793-1F7410D7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933E309-0F6F-484F-98FA-46AB4551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33173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250" y="414000"/>
            <a:ext cx="5872500" cy="13050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92529559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2AF823D-AA6C-41CE-8369-D4308867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025" y="1809004"/>
            <a:ext cx="8797950" cy="45029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D5513ABB-3665-4C04-B6E2-F771C72F9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000" y="144002"/>
            <a:ext cx="6609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16003840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D4EC29-EC9D-4966-9B2F-5A81BAAA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000" y="144002"/>
            <a:ext cx="6609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86810522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278A106-66FA-4DD6-BAB3-B8D8393A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C6B7C11-BF9E-408C-887F-6B9BC186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458948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579E133-BC16-4FB3-9BC0-B6A568D9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95CB5E0-055B-4886-BB25-0C7618D3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410B8AC-7215-4E96-8E27-FC440628E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06820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456F72-33A8-4910-A853-F0EF915F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3EF7DE8-23CA-4D99-8CC9-4903DDD55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38C177F8-D6AF-47A0-B490-1B3CDFEE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B72E65B-AF1C-4F65-9941-D855AC9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08AAEDA-38B0-46A7-BB17-DB378E2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07335DD-857A-49BC-BF94-7878B3D9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56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3E85-746A-47E4-97AD-EC703174A073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C4D2-6B9E-4256-B87B-29919F6D5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30861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27FFB23-FD3E-408F-A23F-48552154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557B89F-6135-4F2B-893F-E8961000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995CA68-6719-40C1-95A2-F647EA7F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2A4B353A-0A39-4E56-A1C1-2DDA22C59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B2A394CB-908A-4E67-874E-EA58FD2B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DA4D78FF-9BDC-47EE-AD08-F85FEF05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B64B697-85E0-44B7-99FA-9C7AC685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32D574AC-5168-4E22-8835-2D38CC2B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5060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E9317D4-8ACB-498D-8524-42577754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58D9979-8217-47E8-9E8D-B2D0F803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87BFD1B-2793-4D83-B874-8CE6EE8A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293DF3D-5BBD-49D4-B217-881FB138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33978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F60D616-074D-47B4-B726-E9928A98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89EA2C6B-320E-404F-B8A0-821D1093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ABFE942B-7393-4B73-A8D9-DB6C1218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29227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7CEB6D-ED6D-4526-81A8-6B48D450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752732C-DB42-4FF4-B63F-BDB95C23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D427B4B-0BA1-4E32-AC35-3A765617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8EFE849-CF36-4DF7-B3AA-B5613D2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0B612AF-149D-40FD-81B8-0BEF0CA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186FBBA-6EDD-41C1-83F2-A92D6A1E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21328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E0E3E9-2EA0-4F93-ACF3-69B3BFD81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8FF30DC-8368-4617-B796-6D8CD1AA9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90E88DC-1E9E-475D-B470-7C75BF6F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7651535-13B0-4736-B6E0-8114A25C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85029B0-26CA-4FD7-8F74-A5910734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CFDCF4F-29F3-434F-93BF-7145496C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26894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5119624-59D1-41E3-AEA2-748028B5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761F556-4960-4FFB-84B0-6DD9DECF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F3852AA-44AB-40DE-ABB5-D989F49F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FF99121-21B5-44CE-A3CC-FB750D00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BA2C88A-CBD1-4F5D-AFDA-B87C66F4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61286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29D2C97F-DA00-4FE0-831A-7C4145CC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9E203A0-4947-4CC0-B314-D5F901EC7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39999C7-CA6F-4918-9A59-E4F9979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7F7D328-60F9-4536-BF6F-A1532912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C5CB392-EC5F-4163-9BD2-AD0959FD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83552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9C46714-EA01-4BA8-B3F4-1804E1ADD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FFA0AC6-9EBA-40E1-BBC8-87B9F008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BDAAFA1-B9E1-4CF6-9E6D-87613776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2847870-C82B-4F62-91CF-02C2A8DE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00484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CF96D8-8510-4EF3-B422-332DC57E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3007763-0BB5-4DD5-BC47-1C50AB65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048DF2C-669A-4DCA-8793-1F7410D7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933E309-0F6F-484F-98FA-46AB4551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27224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250" y="414000"/>
            <a:ext cx="5872500" cy="13050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857388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slideLayout" Target="../slideLayouts/slideLayout5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slideLayout" Target="../slideLayouts/slideLayout67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slideLayout" Target="../slideLayouts/slideLayout6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slideLayout" Target="../slideLayouts/slideLayout81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Relationship Id="rId14" Type="http://schemas.openxmlformats.org/officeDocument/2006/relationships/slideLayout" Target="../slideLayouts/slideLayout8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0.xml"/><Relationship Id="rId13" Type="http://schemas.openxmlformats.org/officeDocument/2006/relationships/slideLayout" Target="../slideLayouts/slideLayout95.xml"/><Relationship Id="rId3" Type="http://schemas.openxmlformats.org/officeDocument/2006/relationships/slideLayout" Target="../slideLayouts/slideLayout85.xml"/><Relationship Id="rId7" Type="http://schemas.openxmlformats.org/officeDocument/2006/relationships/slideLayout" Target="../slideLayouts/slideLayout89.xml"/><Relationship Id="rId12" Type="http://schemas.openxmlformats.org/officeDocument/2006/relationships/slideLayout" Target="../slideLayouts/slideLayout94.xml"/><Relationship Id="rId2" Type="http://schemas.openxmlformats.org/officeDocument/2006/relationships/slideLayout" Target="../slideLayouts/slideLayout84.xml"/><Relationship Id="rId1" Type="http://schemas.openxmlformats.org/officeDocument/2006/relationships/slideLayout" Target="../slideLayouts/slideLayout83.xml"/><Relationship Id="rId6" Type="http://schemas.openxmlformats.org/officeDocument/2006/relationships/slideLayout" Target="../slideLayouts/slideLayout88.xml"/><Relationship Id="rId11" Type="http://schemas.openxmlformats.org/officeDocument/2006/relationships/slideLayout" Target="../slideLayouts/slideLayout93.xml"/><Relationship Id="rId5" Type="http://schemas.openxmlformats.org/officeDocument/2006/relationships/slideLayout" Target="../slideLayouts/slideLayout87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92.xml"/><Relationship Id="rId4" Type="http://schemas.openxmlformats.org/officeDocument/2006/relationships/slideLayout" Target="../slideLayouts/slideLayout86.xml"/><Relationship Id="rId9" Type="http://schemas.openxmlformats.org/officeDocument/2006/relationships/slideLayout" Target="../slideLayouts/slideLayout91.xml"/><Relationship Id="rId14" Type="http://schemas.openxmlformats.org/officeDocument/2006/relationships/slideLayout" Target="../slideLayouts/slideLayout9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slideLayout" Target="../slideLayouts/slideLayout10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5" Type="http://schemas.openxmlformats.org/officeDocument/2006/relationships/theme" Target="../theme/theme8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slideLayout" Target="../slideLayouts/slideLayout1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4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13E85-746A-47E4-97AD-EC703174A073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43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4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CC4D2-6B9E-4256-B87B-29919F6D5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671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97ACF60-303D-438B-ADDF-FD8A00C5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D57D61A-5D1E-48D1-8F9F-72DCC6131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6FE97FC-8D71-4940-B6BB-6862C7659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43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5017A4A-6BE4-47CB-9CD4-A285E2D43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43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9B2747D-D825-4A66-8A60-C4EE4BC74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43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8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97ACF60-303D-438B-ADDF-FD8A00C5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D57D61A-5D1E-48D1-8F9F-72DCC6131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6FE97FC-8D71-4940-B6BB-6862C7659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42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5017A4A-6BE4-47CB-9CD4-A285E2D43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42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9B2747D-D825-4A66-8A60-C4EE4BC74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42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29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97ACF60-303D-438B-ADDF-FD8A00C5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D57D61A-5D1E-48D1-8F9F-72DCC6131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6FE97FC-8D71-4940-B6BB-6862C7659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42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5017A4A-6BE4-47CB-9CD4-A285E2D43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42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9B2747D-D825-4A66-8A60-C4EE4BC74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42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500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97ACF60-303D-438B-ADDF-FD8A00C5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D57D61A-5D1E-48D1-8F9F-72DCC6131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6FE97FC-8D71-4940-B6BB-6862C7659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41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5017A4A-6BE4-47CB-9CD4-A285E2D43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41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9B2747D-D825-4A66-8A60-C4EE4BC74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41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12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97ACF60-303D-438B-ADDF-FD8A00C5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D57D61A-5D1E-48D1-8F9F-72DCC6131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6FE97FC-8D71-4940-B6BB-6862C7659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5017A4A-6BE4-47CB-9CD4-A285E2D43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9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9B2747D-D825-4A66-8A60-C4EE4BC74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761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97ACF60-303D-438B-ADDF-FD8A00C5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D57D61A-5D1E-48D1-8F9F-72DCC6131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6FE97FC-8D71-4940-B6BB-6862C7659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6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5017A4A-6BE4-47CB-9CD4-A285E2D43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6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9B2747D-D825-4A66-8A60-C4EE4BC74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6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834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97ACF60-303D-438B-ADDF-FD8A00C5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D57D61A-5D1E-48D1-8F9F-72DCC6131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6FE97FC-8D71-4940-B6BB-6862C7659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5017A4A-6BE4-47CB-9CD4-A285E2D43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9B2747D-D825-4A66-8A60-C4EE4BC74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645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  <p:sldLayoutId id="2147483794" r:id="rId13"/>
    <p:sldLayoutId id="214748379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smart-droid.info/naskolko-opasen-smartfon-dlya-zdorovya-cheloveka/" TargetMode="External"/><Relationship Id="rId2" Type="http://schemas.openxmlformats.org/officeDocument/2006/relationships/hyperlink" Target="https://news.rambler.ru/education/42685436-v-kakih-stranah-deystvuet-zapret-na-smartfony-dlya-shkolnikov-a-v-kakih-ego-esche-sobirayutsya-prinyat/" TargetMode="External"/><Relationship Id="rId1" Type="http://schemas.openxmlformats.org/officeDocument/2006/relationships/slideLayout" Target="../slideLayouts/slideLayout101.xml"/><Relationship Id="rId4" Type="http://schemas.openxmlformats.org/officeDocument/2006/relationships/hyperlink" Target="https://www.kp.ru/daily/26776/3809526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8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3.xml"/><Relationship Id="rId9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140174/03ed3d9a84d233e0791495bf8600996efca437fa/" TargetMode="External"/><Relationship Id="rId1" Type="http://schemas.openxmlformats.org/officeDocument/2006/relationships/slideLayout" Target="../slideLayouts/slideLayout7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1340768"/>
            <a:ext cx="6336704" cy="122413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i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Родителям о детях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 на тему: </a:t>
            </a:r>
            <a:r>
              <a:rPr lang="ru-RU" sz="28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«Смартфон в школе:</a:t>
            </a:r>
            <a:br>
              <a:rPr lang="ru-RU" sz="28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необходим или не </a:t>
            </a:r>
            <a:r>
              <a:rPr lang="ru-RU" sz="2800" i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нужен</a:t>
            </a:r>
            <a:r>
              <a:rPr lang="ru-RU" sz="2800" i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»?</a:t>
            </a:r>
            <a:endParaRPr lang="ru-RU" sz="2800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51520" y="188640"/>
            <a:ext cx="8593206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 «Гимназия»</a:t>
            </a:r>
          </a:p>
          <a:p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Мичуринска Тамбовской области</a:t>
            </a:r>
            <a:endParaRPr lang="ru-RU" sz="1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09481" y="5373216"/>
            <a:ext cx="5640878" cy="1158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19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читель биологии, классный руководитель</a:t>
            </a:r>
          </a:p>
          <a:p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Кондакова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Ирина Анатольевна</a:t>
            </a:r>
          </a:p>
          <a:p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96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FF4B98B-B04B-478F-A34E-960DCD668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824" y="144003"/>
            <a:ext cx="5898776" cy="119676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Анкетирование </a:t>
            </a: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«Смартфон в школе»</a:t>
            </a:r>
            <a:br>
              <a:rPr lang="ru-RU" sz="20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Участвовали: 20 учащихся 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1405446"/>
              </p:ext>
            </p:extLst>
          </p:nvPr>
        </p:nvGraphicFramePr>
        <p:xfrm>
          <a:off x="236706" y="2708920"/>
          <a:ext cx="4182937" cy="3399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2076219694"/>
              </p:ext>
            </p:extLst>
          </p:nvPr>
        </p:nvGraphicFramePr>
        <p:xfrm>
          <a:off x="4644008" y="2708920"/>
          <a:ext cx="4344144" cy="3417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36706" y="1844824"/>
            <a:ext cx="672094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1.    Знают о вредном влиянии смартфона на здоровье – 20 чел. </a:t>
            </a:r>
          </a:p>
          <a:p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    Берут </a:t>
            </a:r>
            <a:r>
              <a:rPr lang="ru-RU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смартфон  в школу – 19 человек.</a:t>
            </a:r>
          </a:p>
          <a:p>
            <a:pPr marL="342900" indent="-342900">
              <a:buAutoNum type="arabicPeriod"/>
            </a:pP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09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9FF4B98B-B04B-478F-A34E-960DCD668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824" y="144003"/>
            <a:ext cx="5898776" cy="119676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Анкетирование </a:t>
            </a: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«Смартфон в школе»</a:t>
            </a:r>
            <a:br>
              <a:rPr lang="ru-RU" sz="20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Участвовали: 20 учащихся 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8511982"/>
              </p:ext>
            </p:extLst>
          </p:nvPr>
        </p:nvGraphicFramePr>
        <p:xfrm>
          <a:off x="251520" y="2204864"/>
          <a:ext cx="411093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676516"/>
              </p:ext>
            </p:extLst>
          </p:nvPr>
        </p:nvGraphicFramePr>
        <p:xfrm>
          <a:off x="4644008" y="2204864"/>
          <a:ext cx="432048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507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2732160"/>
              </p:ext>
            </p:extLst>
          </p:nvPr>
        </p:nvGraphicFramePr>
        <p:xfrm>
          <a:off x="1691680" y="2564904"/>
          <a:ext cx="6084491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9FF4B98B-B04B-478F-A34E-960DCD668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824" y="144003"/>
            <a:ext cx="5898776" cy="119676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Анкетирование </a:t>
            </a: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«Смартфон в школе»</a:t>
            </a:r>
            <a:br>
              <a:rPr lang="ru-RU" sz="20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Участвовали: 20 учащихся 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39752" y="5994732"/>
            <a:ext cx="35092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 (злюсь, расстраиваюсь, грущу)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19672" y="1700807"/>
            <a:ext cx="6840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Изменяется ли ваше состояние, поведение, если вам не разрешают   пользоваться смартфоном?</a:t>
            </a:r>
            <a:endParaRPr lang="ru-RU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35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492376"/>
              </p:ext>
            </p:extLst>
          </p:nvPr>
        </p:nvGraphicFramePr>
        <p:xfrm>
          <a:off x="173038" y="1809750"/>
          <a:ext cx="8797925" cy="4502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9FF4B98B-B04B-478F-A34E-960DCD668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824" y="144003"/>
            <a:ext cx="5898776" cy="119676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Анкетирование </a:t>
            </a: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«Смартфон в школе»</a:t>
            </a:r>
            <a:br>
              <a:rPr lang="ru-RU" sz="20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Участвовали: 20 учащихся 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18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484784"/>
            <a:ext cx="8064896" cy="4467143"/>
          </a:xfr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Знают о вредном влиянии смартфона 20 чел. 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школу берут с собой смартфон 19 учащихся из 20.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уроках отвлекаются 1-2 раза 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чел.(30%), более 2 раз 5 чел.(25%), никогда 9 чел.(45%). Причина: посмотреть время, звонок родителей.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переменах пользуются смартфоном 1-2 раза 5 чел. (25%), более 2 раз 9 чел. (45%), редко 3 чел. (15%), никогда 3 чел. (15%).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 учащихся (40%)  отмечают дни, когда они вообще не пользовались смартфоном, 12 чел. (60%) таких дней не наблюдали.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человек (45%)  замечали за собой симптом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гаджетомании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заппинг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10 чел. (50%) не замечали, 1 чел. (5%) затрудняется ответить.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20 учащихся 8 чел. (40%) отмечают расстройство, злость, грусть, скуку, если им запрещают пользоваться смартфоном.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чел. (20%) учащихся считают,  смартфон в школе необходим, 16 чел. (80%) – его можно заменить на телефон, чтобы не отвлекаться на игры,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соцсети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9FF4B98B-B04B-478F-A34E-960DCD668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824" y="144003"/>
            <a:ext cx="5898776" cy="119676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Анкетирование </a:t>
            </a: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«Школа  и смартфон»</a:t>
            </a:r>
            <a:br>
              <a:rPr lang="ru-RU" sz="20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Выводы:</a:t>
            </a:r>
            <a:endParaRPr lang="ru-RU" sz="2800" i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5589240"/>
            <a:ext cx="8496944" cy="92333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Таким образом, в результате анкетирования было выяснено,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что школьники знают о вредном воздействии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смартфона, но не все из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них соблюдает гигиенические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нормы и  пользуются им в школе по необходимости.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84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3550ECA6-2C10-42CC-8823-AE3421095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8024" y="144003"/>
            <a:ext cx="4098576" cy="105274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i="1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Выводы:</a:t>
            </a:r>
            <a:endParaRPr lang="ru-RU" sz="2800" i="1" u="sng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1"/>
          <p:cNvSpPr txBox="1">
            <a:spLocks/>
          </p:cNvSpPr>
          <p:nvPr/>
        </p:nvSpPr>
        <p:spPr>
          <a:xfrm>
            <a:off x="899592" y="2060848"/>
            <a:ext cx="7416824" cy="35283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sz="2400" b="1" i="1" u="sng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Рассмотрено  влияние смартфона на здоровье школьника.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нализ использования гаджетов в учебных учреждениях других стран показал, в целом, их запрет во время школьных занятий.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Рассмотрены рекомендации 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Роспотребнадзора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 использованию смартфона и других гаджетов  в школе.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Проведено анкетирование в классном коллективе «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Смартфон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школе», 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«День без смартфона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ru-RU" sz="20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ru-RU" sz="20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ru-RU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ru-RU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ru-RU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ru-RU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ru-RU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ru-RU" sz="4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ru-RU" sz="4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77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550ECA6-2C10-42CC-8823-AE3421095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8024" y="144003"/>
            <a:ext cx="4098576" cy="105274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i="1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Заключение:</a:t>
            </a:r>
            <a:endParaRPr lang="ru-RU" sz="2800" i="1" u="sng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6A69E54-D44B-4DB4-89D6-039D8E20273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99592" y="1844824"/>
            <a:ext cx="7200800" cy="3240360"/>
          </a:xfr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>
            <a:normAutofit/>
          </a:bodyPr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Мобильные гаджеты – реальность нашего времени. Несмотря на необходимость, их наличие приносит больше вреда, чем пользы.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сохранения своего здоровья необходимо пользоваться  ими с разумной частотой.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школу учащимся лучше брать с собой телефон для связи с родителями (т.к. нет доступа в Интернет).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99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916832"/>
            <a:ext cx="835292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://news.rambler.ru/education/42685436-v-kakih-stranah-deystvuet-zapret-na-smartfony-dlya-shkolnikov-a-v-kakih-ego-esche-sobirayutsya-prinyat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pPr marL="342900" lvl="0" indent="-342900">
              <a:buFontTx/>
              <a:buAutoNum type="arabicPeriod"/>
            </a:pPr>
            <a:r>
              <a:rPr lang="ru-RU" u="sng" dirty="0">
                <a:hlinkClick r:id="rId3"/>
              </a:rPr>
              <a:t>https://smart-droid.info/naskolko-opasen-smartfon-dlya-zdorovya-cheloveka</a:t>
            </a:r>
            <a:r>
              <a:rPr lang="ru-RU" u="sng" dirty="0" smtClean="0">
                <a:hlinkClick r:id="rId3"/>
              </a:rPr>
              <a:t>/</a:t>
            </a:r>
            <a:endParaRPr lang="ru-RU" u="sng" dirty="0" smtClean="0"/>
          </a:p>
          <a:p>
            <a:pPr marL="342900" lvl="0" indent="-342900">
              <a:buFontTx/>
              <a:buAutoNum type="arabicPeriod"/>
            </a:pPr>
            <a:r>
              <a:rPr lang="en-US" u="sng" dirty="0">
                <a:hlinkClick r:id="rId4"/>
              </a:rPr>
              <a:t>https://www.kp.ru/daily/26776/3809526</a:t>
            </a:r>
            <a:r>
              <a:rPr lang="en-US" u="sng" dirty="0" smtClean="0">
                <a:hlinkClick r:id="rId4"/>
              </a:rPr>
              <a:t>/</a:t>
            </a:r>
            <a:endParaRPr lang="ru-RU" u="sng" dirty="0" smtClean="0"/>
          </a:p>
          <a:p>
            <a:pPr marL="342900" lvl="0" indent="-342900">
              <a:buFontTx/>
              <a:buAutoNum type="arabicPeriod"/>
            </a:pPr>
            <a:r>
              <a:rPr lang="ru-RU" dirty="0" smtClean="0"/>
              <a:t>Закон «Об образовании РФ», статья 43 </a:t>
            </a:r>
            <a:endParaRPr lang="ru-RU" dirty="0"/>
          </a:p>
          <a:p>
            <a:pPr marL="342900" indent="-342900">
              <a:buAutoNum type="arabicPeriod"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3550ECA6-2C10-42CC-8823-AE3421095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7944" y="144003"/>
            <a:ext cx="4818656" cy="105274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i="1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Источники информации:</a:t>
            </a:r>
            <a:endParaRPr lang="ru-RU" sz="2800" i="1" u="sng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16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78A402B-EC8F-4913-9E37-C2F778C4F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132856"/>
            <a:ext cx="7920880" cy="3528392"/>
          </a:xfr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>
            <a:normAutofit/>
          </a:bodyPr>
          <a:lstStyle/>
          <a:p>
            <a:endParaRPr lang="ru-RU" sz="20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Высокие технологии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стремительно развиваются. С каждым годом индустрия  создаёт новые «умные» машины, которые всё прочнее вторгаются в нашу жизнь. 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Умные помощники незаменимы в учёбе, работе, дороге и на отдыхе.  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 наряду с этим мы постоянно носим с собой целый ряд «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побочек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»: болезни, тревожность, зависимость, проблемы со сном, снижение работоспособности, отсутствие общения, замкнутость.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Прочный контакт человека со смартфоном начинается уже со школы.</a:t>
            </a:r>
          </a:p>
          <a:p>
            <a:endParaRPr lang="en-US" dirty="0">
              <a:solidFill>
                <a:schemeClr val="bg2">
                  <a:lumMod val="25000"/>
                </a:schemeClr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A3D8FF0-30C2-49C2-B43E-5FA1B956C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3928" y="260648"/>
            <a:ext cx="4962672" cy="90873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i="1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Актуальность </a:t>
            </a:r>
            <a:endParaRPr lang="ru-RU" sz="2400" i="1" u="sng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8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51920" y="188640"/>
            <a:ext cx="5040560" cy="115212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sz="7400" b="1" i="1" u="sng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9600" b="1" i="1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Проблема:</a:t>
            </a:r>
          </a:p>
          <a:p>
            <a:pPr marL="0" indent="0" algn="ctr">
              <a:buNone/>
            </a:pPr>
            <a:r>
              <a:rPr lang="ru-RU" sz="9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Необходим ли смартфон в школе?</a:t>
            </a:r>
          </a:p>
          <a:p>
            <a:pPr marL="0" indent="0" algn="ctr">
              <a:buNone/>
            </a:pPr>
            <a:endParaRPr lang="ru-RU" sz="96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2132856"/>
            <a:ext cx="7190812" cy="19389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b="1" i="1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Объект исследования: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классный коллектив. </a:t>
            </a:r>
          </a:p>
          <a:p>
            <a:endParaRPr lang="ru-RU" sz="2400" b="1" i="1" u="sng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Предмет исследования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  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использование смартфона   </a:t>
            </a:r>
          </a:p>
          <a:p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учащимися в школе.  </a:t>
            </a:r>
          </a:p>
          <a:p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Komp\Documents\scale_12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293096"/>
            <a:ext cx="1953508" cy="1953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33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2132856"/>
            <a:ext cx="7992888" cy="375331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i="1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Беседа о влиянии смартфона на здоровье школьника.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Провести сравнительный анализ использования гаджетов в учебных учреждениях других стран. </a:t>
            </a: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Познакомить с рекомендациями 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Роспотребнадзора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 пользованию смартфоном  в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школе.</a:t>
            </a:r>
            <a:endParaRPr lang="ru-RU" sz="20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нкетирование в классном коллективе «Смартфон в школе».</a:t>
            </a:r>
          </a:p>
          <a:p>
            <a:pPr marL="457200" indent="-457200">
              <a:buAutoNum type="arabicPeriod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Провести в классе  «День без смартфона».</a:t>
            </a:r>
          </a:p>
          <a:p>
            <a:pPr marL="0" indent="0">
              <a:buNone/>
            </a:pPr>
            <a:endParaRPr lang="ru-RU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457200" indent="-457200">
              <a:buAutoNum type="arabicPeriod"/>
            </a:pP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  <a:p>
            <a:pPr marL="457200" indent="-457200">
              <a:buAutoNum type="arabicPeriod"/>
            </a:pPr>
            <a:endParaRPr lang="ru-RU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457200" indent="-457200">
              <a:buAutoNum type="arabicPeriod"/>
            </a:pPr>
            <a:endParaRPr lang="ru-RU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457200" indent="-457200">
              <a:buAutoNum type="arabicPeriod"/>
            </a:pPr>
            <a:endParaRPr lang="ru-RU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457200" indent="-457200">
              <a:buAutoNum type="arabicPeriod"/>
            </a:pPr>
            <a:endParaRPr lang="ru-RU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ctr">
              <a:buNone/>
            </a:pPr>
            <a:endParaRPr lang="ru-RU" sz="4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Объект 1"/>
          <p:cNvSpPr txBox="1">
            <a:spLocks/>
          </p:cNvSpPr>
          <p:nvPr/>
        </p:nvSpPr>
        <p:spPr>
          <a:xfrm>
            <a:off x="2987824" y="188640"/>
            <a:ext cx="5859554" cy="10801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i="1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 работы: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Изучение влияния смартфона на школьную жизнь.</a:t>
            </a:r>
          </a:p>
        </p:txBody>
      </p:sp>
    </p:spTree>
    <p:extLst>
      <p:ext uri="{BB962C8B-B14F-4D97-AF65-F5344CB8AC3E}">
        <p14:creationId xmlns:p14="http://schemas.microsoft.com/office/powerpoint/2010/main" val="307721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FF4B98B-B04B-478F-A34E-960DCD668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0525" y="2132856"/>
            <a:ext cx="5034680" cy="764717"/>
          </a:xfr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Влияние смартфона на здоровье школьника</a:t>
            </a:r>
            <a:endParaRPr lang="ru-RU" sz="2400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Komp\Downloads\e31b4929fb90c3504cc892249439618ac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" y="0"/>
            <a:ext cx="3418595" cy="1802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omp\Downloads\img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0509"/>
            <a:ext cx="2880320" cy="1751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68168" y="3315761"/>
            <a:ext cx="3888432" cy="25237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Электромагнитное излучение.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Радиоизлучение.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Ухудшение зрения.</a:t>
            </a:r>
          </a:p>
          <a:p>
            <a:pPr marL="342900" indent="-342900"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овышение давления.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Сокращение фаз сна.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Психические расстройства, зависимость.</a:t>
            </a:r>
          </a:p>
          <a:p>
            <a:pPr marL="342900" indent="-342900">
              <a:buAutoNum type="arabicPeriod"/>
            </a:pPr>
            <a:endParaRPr lang="ru-RU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4786848" y="3300372"/>
            <a:ext cx="3960440" cy="25545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7.    Потеря времени.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8.    Отвлекает на уроках.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9.    Потеря интереса.</a:t>
            </a:r>
          </a:p>
          <a:p>
            <a:pPr marL="457200" indent="-457200">
              <a:buAutoNum type="arabicPeriod" startAt="10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Минимум  общения со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сверстниками.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11.   Замкнутость.</a:t>
            </a:r>
          </a:p>
          <a:p>
            <a:pPr marL="342900" indent="-342900">
              <a:buAutoNum type="arabicPeriod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Komp\Downloads\img1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1570"/>
            <a:ext cx="2843808" cy="1751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37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CF410A3-610B-4956-A4FE-6597D410A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210" y="2349512"/>
            <a:ext cx="2497500" cy="316772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Запрещено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использовать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телефоны во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время занятий в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школах. Нельзя приносить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школы любые гаджеты, имеющие доступ в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интернет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 также планшеты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 смарт-часами. 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15-летнего возраста, администрация лицеев, куда они переходят, вправе решать этот вопрос самостоятельно. 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ACF3881-357C-4FCA-874F-76CC57210FE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Использование гаджетов в учебных учреждениях разных стран</a:t>
            </a:r>
            <a:endParaRPr lang="ru-RU" sz="2800" i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="" xmlns:a16="http://schemas.microsoft.com/office/drawing/2014/main" id="{2E003569-579D-4285-B007-005B990FF1A5}"/>
              </a:ext>
            </a:extLst>
          </p:cNvPr>
          <p:cNvSpPr txBox="1">
            <a:spLocks/>
          </p:cNvSpPr>
          <p:nvPr/>
        </p:nvSpPr>
        <p:spPr>
          <a:xfrm>
            <a:off x="3402600" y="2902417"/>
            <a:ext cx="2497500" cy="3467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F3E7C23D-71B6-49F0-B7A1-F2BDD3357A70}"/>
              </a:ext>
            </a:extLst>
          </p:cNvPr>
          <p:cNvSpPr txBox="1">
            <a:spLocks/>
          </p:cNvSpPr>
          <p:nvPr/>
        </p:nvSpPr>
        <p:spPr>
          <a:xfrm>
            <a:off x="6316950" y="2348881"/>
            <a:ext cx="249750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5793" y="1822347"/>
            <a:ext cx="2520280" cy="432048"/>
          </a:xfrm>
          <a:prstGeom prst="rect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ФРАНЦИЯ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75856" y="1825519"/>
            <a:ext cx="2520280" cy="432048"/>
          </a:xfrm>
          <a:prstGeom prst="rect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ВЕЛИКОБРИТАНИЯ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0CF410A3-610B-4956-A4FE-6597D410AA7E}"/>
              </a:ext>
            </a:extLst>
          </p:cNvPr>
          <p:cNvSpPr txBox="1">
            <a:spLocks/>
          </p:cNvSpPr>
          <p:nvPr/>
        </p:nvSpPr>
        <p:spPr>
          <a:xfrm>
            <a:off x="3275856" y="2359137"/>
            <a:ext cx="2497500" cy="31580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Запрет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мобильных телефонов и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других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гаджетов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школы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принимают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самостоятельно. 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одном учебном заведении нельзя проносить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смартфон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даже выключенным, 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другом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школьники могут </a:t>
            </a:r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читать </a:t>
            </a: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учебники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экрана гаджета.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56176" y="1822347"/>
            <a:ext cx="2520280" cy="432048"/>
          </a:xfrm>
          <a:prstGeom prst="rect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КАНАДА и США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бъект 2">
            <a:extLst>
              <a:ext uri="{FF2B5EF4-FFF2-40B4-BE49-F238E27FC236}">
                <a16:creationId xmlns="" xmlns:a16="http://schemas.microsoft.com/office/drawing/2014/main" id="{0CF410A3-610B-4956-A4FE-6597D410AA7E}"/>
              </a:ext>
            </a:extLst>
          </p:cNvPr>
          <p:cNvSpPr txBox="1">
            <a:spLocks/>
          </p:cNvSpPr>
          <p:nvPr/>
        </p:nvSpPr>
        <p:spPr>
          <a:xfrm>
            <a:off x="6178956" y="2348880"/>
            <a:ext cx="2497500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зависит от конкретной провинции и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штата.</a:t>
            </a:r>
            <a:r>
              <a:rPr lang="ru-RU" sz="1600" dirty="0" smtClean="0"/>
              <a:t>. 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67566" y="3284984"/>
            <a:ext cx="2520280" cy="432048"/>
          </a:xfrm>
          <a:prstGeom prst="rect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ГЕРМАНИЯ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бъект 2">
            <a:extLst>
              <a:ext uri="{FF2B5EF4-FFF2-40B4-BE49-F238E27FC236}">
                <a16:creationId xmlns="" xmlns:a16="http://schemas.microsoft.com/office/drawing/2014/main" id="{0CF410A3-610B-4956-A4FE-6597D410AA7E}"/>
              </a:ext>
            </a:extLst>
          </p:cNvPr>
          <p:cNvSpPr txBox="1">
            <a:spLocks/>
          </p:cNvSpPr>
          <p:nvPr/>
        </p:nvSpPr>
        <p:spPr>
          <a:xfrm>
            <a:off x="6178956" y="3823499"/>
            <a:ext cx="2497500" cy="16937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Запрет действует на территории Баварии.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 большинство жителей считают, что необходимо ввести запрет во всей стране на смартфоны, планшеты и ноутбуки.</a:t>
            </a:r>
            <a:r>
              <a:rPr lang="ru-RU" sz="1600" dirty="0" smtClean="0"/>
              <a:t>. 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трелка вправо с вырезом 14"/>
          <p:cNvSpPr/>
          <p:nvPr/>
        </p:nvSpPr>
        <p:spPr>
          <a:xfrm rot="5400000">
            <a:off x="2546226" y="2275452"/>
            <a:ext cx="474162" cy="320766"/>
          </a:xfrm>
          <a:prstGeom prst="notchedRightArrow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с вырезом 15"/>
          <p:cNvSpPr/>
          <p:nvPr/>
        </p:nvSpPr>
        <p:spPr>
          <a:xfrm rot="5400000">
            <a:off x="5502636" y="2275452"/>
            <a:ext cx="474162" cy="320766"/>
          </a:xfrm>
          <a:prstGeom prst="notchedRightArrow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с вырезом 16"/>
          <p:cNvSpPr/>
          <p:nvPr/>
        </p:nvSpPr>
        <p:spPr>
          <a:xfrm rot="5400000">
            <a:off x="8414181" y="2275452"/>
            <a:ext cx="474162" cy="320766"/>
          </a:xfrm>
          <a:prstGeom prst="notchedRightArrow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с вырезом 17"/>
          <p:cNvSpPr/>
          <p:nvPr/>
        </p:nvSpPr>
        <p:spPr>
          <a:xfrm rot="5400000">
            <a:off x="8414181" y="3747055"/>
            <a:ext cx="474162" cy="320766"/>
          </a:xfrm>
          <a:prstGeom prst="notchedRightArrow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08444" y="5805264"/>
            <a:ext cx="2520280" cy="432048"/>
          </a:xfrm>
          <a:prstGeom prst="rect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БАНГЛАДЕШ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300739" y="5749805"/>
            <a:ext cx="5400600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Родители несут уголовную ответственность, если позволяют своим детям пользоваться мобильными устройствами.</a:t>
            </a:r>
            <a:endParaRPr lang="ru-RU" sz="1600" dirty="0"/>
          </a:p>
        </p:txBody>
      </p:sp>
      <p:sp>
        <p:nvSpPr>
          <p:cNvPr id="21" name="Стрелка вправо с вырезом 20"/>
          <p:cNvSpPr/>
          <p:nvPr/>
        </p:nvSpPr>
        <p:spPr>
          <a:xfrm>
            <a:off x="2689232" y="5836622"/>
            <a:ext cx="508916" cy="328682"/>
          </a:xfrm>
          <a:prstGeom prst="notchedRightArrow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99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B727F95F-10AE-4660-879F-7AF1D00AA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3232" y="144003"/>
            <a:ext cx="6063368" cy="98074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Рекомендации 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Роспотребнадзора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по использованию гаджетов в учебных заведениях </a:t>
            </a:r>
            <a:endParaRPr lang="ru-RU" sz="2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4">
            <a:extLst>
              <a:ext uri="{FF2B5EF4-FFF2-40B4-BE49-F238E27FC236}">
                <a16:creationId xmlns="" xmlns:a16="http://schemas.microsoft.com/office/drawing/2014/main" id="{84B455DB-31CF-468F-B776-540D0C2511DD}"/>
              </a:ext>
            </a:extLst>
          </p:cNvPr>
          <p:cNvGrpSpPr/>
          <p:nvPr/>
        </p:nvGrpSpPr>
        <p:grpSpPr>
          <a:xfrm>
            <a:off x="252000" y="2492896"/>
            <a:ext cx="1885324" cy="4033321"/>
            <a:chOff x="72235" y="2124000"/>
            <a:chExt cx="2838689" cy="4120727"/>
          </a:xfrm>
        </p:grpSpPr>
        <p:sp>
          <p:nvSpPr>
            <p:cNvPr id="6" name="Прямоугольник 5">
              <a:extLst>
                <a:ext uri="{FF2B5EF4-FFF2-40B4-BE49-F238E27FC236}">
                  <a16:creationId xmlns="" xmlns:a16="http://schemas.microsoft.com/office/drawing/2014/main" id="{356D178A-C4B7-471A-ACED-656113FE97B5}"/>
                </a:ext>
              </a:extLst>
            </p:cNvPr>
            <p:cNvSpPr/>
            <p:nvPr/>
          </p:nvSpPr>
          <p:spPr>
            <a:xfrm>
              <a:off x="72235" y="2124000"/>
              <a:ext cx="2838689" cy="3330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56913D4E-2F66-4552-95AA-645DA848E79E}"/>
                </a:ext>
              </a:extLst>
            </p:cNvPr>
            <p:cNvSpPr/>
            <p:nvPr/>
          </p:nvSpPr>
          <p:spPr>
            <a:xfrm>
              <a:off x="387236" y="2439000"/>
              <a:ext cx="2205001" cy="270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8" name="Полилиния: фигура 7">
              <a:extLst>
                <a:ext uri="{FF2B5EF4-FFF2-40B4-BE49-F238E27FC236}">
                  <a16:creationId xmlns="" xmlns:a16="http://schemas.microsoft.com/office/drawing/2014/main" id="{01A00187-5FA2-4A0F-B131-FAAD086A9982}"/>
                </a:ext>
              </a:extLst>
            </p:cNvPr>
            <p:cNvSpPr/>
            <p:nvPr/>
          </p:nvSpPr>
          <p:spPr>
            <a:xfrm>
              <a:off x="565392" y="4737226"/>
              <a:ext cx="1848688" cy="1507501"/>
            </a:xfrm>
            <a:custGeom>
              <a:avLst/>
              <a:gdLst>
                <a:gd name="connsiteX0" fmla="*/ 1419346 w 2838690"/>
                <a:gd name="connsiteY0" fmla="*/ 0 h 1710000"/>
                <a:gd name="connsiteX1" fmla="*/ 2838690 w 2838690"/>
                <a:gd name="connsiteY1" fmla="*/ 675000 h 1710000"/>
                <a:gd name="connsiteX2" fmla="*/ 2838689 w 2838690"/>
                <a:gd name="connsiteY2" fmla="*/ 675000 h 1710000"/>
                <a:gd name="connsiteX3" fmla="*/ 2838689 w 2838690"/>
                <a:gd name="connsiteY3" fmla="*/ 1710000 h 1710000"/>
                <a:gd name="connsiteX4" fmla="*/ 0 w 2838690"/>
                <a:gd name="connsiteY4" fmla="*/ 1710000 h 1710000"/>
                <a:gd name="connsiteX5" fmla="*/ 0 w 2838690"/>
                <a:gd name="connsiteY5" fmla="*/ 675000 h 1710000"/>
                <a:gd name="connsiteX6" fmla="*/ 1 w 2838690"/>
                <a:gd name="connsiteY6" fmla="*/ 675000 h 17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38690" h="1710000">
                  <a:moveTo>
                    <a:pt x="1419346" y="0"/>
                  </a:moveTo>
                  <a:lnTo>
                    <a:pt x="2838690" y="675000"/>
                  </a:lnTo>
                  <a:lnTo>
                    <a:pt x="2838689" y="675000"/>
                  </a:lnTo>
                  <a:lnTo>
                    <a:pt x="2838689" y="1710000"/>
                  </a:lnTo>
                  <a:lnTo>
                    <a:pt x="0" y="1710000"/>
                  </a:lnTo>
                  <a:lnTo>
                    <a:pt x="0" y="675000"/>
                  </a:lnTo>
                  <a:lnTo>
                    <a:pt x="1" y="6750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9" name="Прямоугольный треугольник 8">
              <a:extLst>
                <a:ext uri="{FF2B5EF4-FFF2-40B4-BE49-F238E27FC236}">
                  <a16:creationId xmlns="" xmlns:a16="http://schemas.microsoft.com/office/drawing/2014/main" id="{E7FF43F5-FDA9-4E7B-A86B-31C471D6952E}"/>
                </a:ext>
              </a:extLst>
            </p:cNvPr>
            <p:cNvSpPr/>
            <p:nvPr/>
          </p:nvSpPr>
          <p:spPr>
            <a:xfrm rot="16200000" flipH="1">
              <a:off x="20689" y="5505545"/>
              <a:ext cx="911248" cy="178157"/>
            </a:xfrm>
            <a:prstGeom prst="rt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" name="Прямоугольный треугольник 9">
              <a:extLst>
                <a:ext uri="{FF2B5EF4-FFF2-40B4-BE49-F238E27FC236}">
                  <a16:creationId xmlns="" xmlns:a16="http://schemas.microsoft.com/office/drawing/2014/main" id="{0442ED5B-9D24-4B60-8FE6-AA500355F7AD}"/>
                </a:ext>
              </a:extLst>
            </p:cNvPr>
            <p:cNvSpPr/>
            <p:nvPr/>
          </p:nvSpPr>
          <p:spPr>
            <a:xfrm rot="16200000" flipH="1" flipV="1">
              <a:off x="2047535" y="5505547"/>
              <a:ext cx="911248" cy="178154"/>
            </a:xfrm>
            <a:prstGeom prst="rt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870423C4-BC4A-4E53-9789-BE87F6C9359D}"/>
              </a:ext>
            </a:extLst>
          </p:cNvPr>
          <p:cNvSpPr/>
          <p:nvPr/>
        </p:nvSpPr>
        <p:spPr>
          <a:xfrm>
            <a:off x="2495701" y="2492896"/>
            <a:ext cx="1885324" cy="3333111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1090514F-0932-4078-B368-38D91A30EFBB}"/>
              </a:ext>
            </a:extLst>
          </p:cNvPr>
          <p:cNvSpPr/>
          <p:nvPr/>
        </p:nvSpPr>
        <p:spPr>
          <a:xfrm>
            <a:off x="2704909" y="2801215"/>
            <a:ext cx="1464458" cy="27458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время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уроков должны действовать ограничения на использование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гаджетов </a:t>
            </a:r>
          </a:p>
          <a:p>
            <a:pPr algn="ctr"/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/>
            <a:endParaRPr lang="ru-RU" sz="1600" b="1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действовать </a:t>
            </a:r>
            <a:r>
              <a:rPr lang="ru-RU" dirty="0" smtClean="0">
                <a:latin typeface="Times New Roman"/>
                <a:ea typeface="Times New Roman"/>
              </a:rPr>
              <a:t>ограничения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5" name="Полилиния: фигура 14">
            <a:extLst>
              <a:ext uri="{FF2B5EF4-FFF2-40B4-BE49-F238E27FC236}">
                <a16:creationId xmlns="" xmlns:a16="http://schemas.microsoft.com/office/drawing/2014/main" id="{873D33E4-22A2-4A45-BF2C-8809654A9A34}"/>
              </a:ext>
            </a:extLst>
          </p:cNvPr>
          <p:cNvSpPr/>
          <p:nvPr/>
        </p:nvSpPr>
        <p:spPr>
          <a:xfrm>
            <a:off x="2824457" y="5189944"/>
            <a:ext cx="1227812" cy="1334948"/>
          </a:xfrm>
          <a:custGeom>
            <a:avLst/>
            <a:gdLst>
              <a:gd name="connsiteX0" fmla="*/ 1419346 w 2838690"/>
              <a:gd name="connsiteY0" fmla="*/ 0 h 1710000"/>
              <a:gd name="connsiteX1" fmla="*/ 2838690 w 2838690"/>
              <a:gd name="connsiteY1" fmla="*/ 675000 h 1710000"/>
              <a:gd name="connsiteX2" fmla="*/ 2838689 w 2838690"/>
              <a:gd name="connsiteY2" fmla="*/ 675000 h 1710000"/>
              <a:gd name="connsiteX3" fmla="*/ 2838689 w 2838690"/>
              <a:gd name="connsiteY3" fmla="*/ 1710000 h 1710000"/>
              <a:gd name="connsiteX4" fmla="*/ 0 w 2838690"/>
              <a:gd name="connsiteY4" fmla="*/ 1710000 h 1710000"/>
              <a:gd name="connsiteX5" fmla="*/ 0 w 2838690"/>
              <a:gd name="connsiteY5" fmla="*/ 675000 h 1710000"/>
              <a:gd name="connsiteX6" fmla="*/ 1 w 2838690"/>
              <a:gd name="connsiteY6" fmla="*/ 675000 h 17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38690" h="1710000">
                <a:moveTo>
                  <a:pt x="1419346" y="0"/>
                </a:moveTo>
                <a:lnTo>
                  <a:pt x="2838690" y="675000"/>
                </a:lnTo>
                <a:lnTo>
                  <a:pt x="2838689" y="675000"/>
                </a:lnTo>
                <a:lnTo>
                  <a:pt x="2838689" y="1710000"/>
                </a:lnTo>
                <a:lnTo>
                  <a:pt x="0" y="1710000"/>
                </a:lnTo>
                <a:lnTo>
                  <a:pt x="0" y="675000"/>
                </a:lnTo>
                <a:lnTo>
                  <a:pt x="1" y="675000"/>
                </a:ln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="" xmlns:a16="http://schemas.microsoft.com/office/drawing/2014/main" id="{A27FAC6A-A25B-4ABC-A5A5-AD84F81680F3}"/>
              </a:ext>
            </a:extLst>
          </p:cNvPr>
          <p:cNvSpPr/>
          <p:nvPr/>
        </p:nvSpPr>
        <p:spPr>
          <a:xfrm rot="16200000" flipH="1">
            <a:off x="2360598" y="5891386"/>
            <a:ext cx="806944" cy="118324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Прямоугольный треугольник 16">
            <a:extLst>
              <a:ext uri="{FF2B5EF4-FFF2-40B4-BE49-F238E27FC236}">
                <a16:creationId xmlns="" xmlns:a16="http://schemas.microsoft.com/office/drawing/2014/main" id="{210BB2F7-643F-48D6-98F4-B7451BC01BB4}"/>
              </a:ext>
            </a:extLst>
          </p:cNvPr>
          <p:cNvSpPr/>
          <p:nvPr/>
        </p:nvSpPr>
        <p:spPr>
          <a:xfrm rot="16200000" flipH="1" flipV="1">
            <a:off x="3706734" y="5891387"/>
            <a:ext cx="806944" cy="1183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19" name="Группа 18">
            <a:extLst>
              <a:ext uri="{FF2B5EF4-FFF2-40B4-BE49-F238E27FC236}">
                <a16:creationId xmlns="" xmlns:a16="http://schemas.microsoft.com/office/drawing/2014/main" id="{1CD95EE3-977E-4959-BFDB-3A0C0BEFF18F}"/>
              </a:ext>
            </a:extLst>
          </p:cNvPr>
          <p:cNvGrpSpPr/>
          <p:nvPr/>
        </p:nvGrpSpPr>
        <p:grpSpPr>
          <a:xfrm>
            <a:off x="4739403" y="2492896"/>
            <a:ext cx="1885324" cy="4044817"/>
            <a:chOff x="72235" y="2124000"/>
            <a:chExt cx="2838689" cy="4116612"/>
          </a:xfrm>
        </p:grpSpPr>
        <p:sp>
          <p:nvSpPr>
            <p:cNvPr id="20" name="Прямоугольник 19">
              <a:extLst>
                <a:ext uri="{FF2B5EF4-FFF2-40B4-BE49-F238E27FC236}">
                  <a16:creationId xmlns="" xmlns:a16="http://schemas.microsoft.com/office/drawing/2014/main" id="{08FD6434-A78C-4CD6-87F8-D79FE2A3A499}"/>
                </a:ext>
              </a:extLst>
            </p:cNvPr>
            <p:cNvSpPr/>
            <p:nvPr/>
          </p:nvSpPr>
          <p:spPr>
            <a:xfrm>
              <a:off x="72235" y="2124000"/>
              <a:ext cx="2838689" cy="3330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67000"/>
                  </a:schemeClr>
                </a:gs>
                <a:gs pos="48000">
                  <a:schemeClr val="accent3">
                    <a:lumMod val="97000"/>
                    <a:lumOff val="3000"/>
                  </a:schemeClr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1" name="Прямоугольник 20">
              <a:extLst>
                <a:ext uri="{FF2B5EF4-FFF2-40B4-BE49-F238E27FC236}">
                  <a16:creationId xmlns="" xmlns:a16="http://schemas.microsoft.com/office/drawing/2014/main" id="{173ECCE1-2A15-4967-8C18-7FF579C30A4A}"/>
                </a:ext>
              </a:extLst>
            </p:cNvPr>
            <p:cNvSpPr/>
            <p:nvPr/>
          </p:nvSpPr>
          <p:spPr>
            <a:xfrm>
              <a:off x="387236" y="2439000"/>
              <a:ext cx="2205000" cy="270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2" name="Полилиния: фигура 21">
              <a:extLst>
                <a:ext uri="{FF2B5EF4-FFF2-40B4-BE49-F238E27FC236}">
                  <a16:creationId xmlns="" xmlns:a16="http://schemas.microsoft.com/office/drawing/2014/main" id="{2D4684ED-6D0E-4701-A52F-C5CD0C84D2EA}"/>
                </a:ext>
              </a:extLst>
            </p:cNvPr>
            <p:cNvSpPr/>
            <p:nvPr/>
          </p:nvSpPr>
          <p:spPr>
            <a:xfrm>
              <a:off x="565392" y="4733112"/>
              <a:ext cx="1848688" cy="1507500"/>
            </a:xfrm>
            <a:custGeom>
              <a:avLst/>
              <a:gdLst>
                <a:gd name="connsiteX0" fmla="*/ 1419346 w 2838690"/>
                <a:gd name="connsiteY0" fmla="*/ 0 h 1710000"/>
                <a:gd name="connsiteX1" fmla="*/ 2838690 w 2838690"/>
                <a:gd name="connsiteY1" fmla="*/ 675000 h 1710000"/>
                <a:gd name="connsiteX2" fmla="*/ 2838689 w 2838690"/>
                <a:gd name="connsiteY2" fmla="*/ 675000 h 1710000"/>
                <a:gd name="connsiteX3" fmla="*/ 2838689 w 2838690"/>
                <a:gd name="connsiteY3" fmla="*/ 1710000 h 1710000"/>
                <a:gd name="connsiteX4" fmla="*/ 0 w 2838690"/>
                <a:gd name="connsiteY4" fmla="*/ 1710000 h 1710000"/>
                <a:gd name="connsiteX5" fmla="*/ 0 w 2838690"/>
                <a:gd name="connsiteY5" fmla="*/ 675000 h 1710000"/>
                <a:gd name="connsiteX6" fmla="*/ 1 w 2838690"/>
                <a:gd name="connsiteY6" fmla="*/ 675000 h 17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38690" h="1710000">
                  <a:moveTo>
                    <a:pt x="1419346" y="0"/>
                  </a:moveTo>
                  <a:lnTo>
                    <a:pt x="2838690" y="675000"/>
                  </a:lnTo>
                  <a:lnTo>
                    <a:pt x="2838689" y="675000"/>
                  </a:lnTo>
                  <a:lnTo>
                    <a:pt x="2838689" y="1710000"/>
                  </a:lnTo>
                  <a:lnTo>
                    <a:pt x="0" y="1710000"/>
                  </a:lnTo>
                  <a:lnTo>
                    <a:pt x="0" y="675000"/>
                  </a:lnTo>
                  <a:lnTo>
                    <a:pt x="1" y="6750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67000"/>
                  </a:schemeClr>
                </a:gs>
                <a:gs pos="48000">
                  <a:schemeClr val="accent3">
                    <a:lumMod val="97000"/>
                    <a:lumOff val="3000"/>
                  </a:schemeClr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3" name="Прямоугольный треугольник 22">
              <a:extLst>
                <a:ext uri="{FF2B5EF4-FFF2-40B4-BE49-F238E27FC236}">
                  <a16:creationId xmlns="" xmlns:a16="http://schemas.microsoft.com/office/drawing/2014/main" id="{552F6AE3-B93E-4CC7-B78D-0D699932E42C}"/>
                </a:ext>
              </a:extLst>
            </p:cNvPr>
            <p:cNvSpPr/>
            <p:nvPr/>
          </p:nvSpPr>
          <p:spPr>
            <a:xfrm rot="16200000" flipH="1">
              <a:off x="20689" y="5505545"/>
              <a:ext cx="911248" cy="178157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4" name="Прямоугольный треугольник 23">
              <a:extLst>
                <a:ext uri="{FF2B5EF4-FFF2-40B4-BE49-F238E27FC236}">
                  <a16:creationId xmlns="" xmlns:a16="http://schemas.microsoft.com/office/drawing/2014/main" id="{8306F7A3-9579-4C1D-9BAC-A1B5FB6931B4}"/>
                </a:ext>
              </a:extLst>
            </p:cNvPr>
            <p:cNvSpPr/>
            <p:nvPr/>
          </p:nvSpPr>
          <p:spPr>
            <a:xfrm rot="16200000" flipH="1" flipV="1">
              <a:off x="2047535" y="5505547"/>
              <a:ext cx="911248" cy="178154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grpSp>
        <p:nvGrpSpPr>
          <p:cNvPr id="26" name="Группа 25">
            <a:extLst>
              <a:ext uri="{FF2B5EF4-FFF2-40B4-BE49-F238E27FC236}">
                <a16:creationId xmlns="" xmlns:a16="http://schemas.microsoft.com/office/drawing/2014/main" id="{28EE4121-25B3-4D5E-AC4C-ED3BAA0E9599}"/>
              </a:ext>
            </a:extLst>
          </p:cNvPr>
          <p:cNvGrpSpPr/>
          <p:nvPr/>
        </p:nvGrpSpPr>
        <p:grpSpPr>
          <a:xfrm>
            <a:off x="6988649" y="2492896"/>
            <a:ext cx="1885324" cy="4044817"/>
            <a:chOff x="72235" y="2007160"/>
            <a:chExt cx="2838689" cy="4103328"/>
          </a:xfrm>
        </p:grpSpPr>
        <p:sp>
          <p:nvSpPr>
            <p:cNvPr id="27" name="Прямоугольник 26">
              <a:extLst>
                <a:ext uri="{FF2B5EF4-FFF2-40B4-BE49-F238E27FC236}">
                  <a16:creationId xmlns="" xmlns:a16="http://schemas.microsoft.com/office/drawing/2014/main" id="{C5D16EA6-3C30-4A2D-AD1C-32A6B4B8831F}"/>
                </a:ext>
              </a:extLst>
            </p:cNvPr>
            <p:cNvSpPr/>
            <p:nvPr/>
          </p:nvSpPr>
          <p:spPr>
            <a:xfrm>
              <a:off x="72235" y="2007160"/>
              <a:ext cx="2838689" cy="3446840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48000">
                  <a:schemeClr val="accent4">
                    <a:lumMod val="97000"/>
                    <a:lumOff val="3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8" name="Прямоугольник 27">
              <a:extLst>
                <a:ext uri="{FF2B5EF4-FFF2-40B4-BE49-F238E27FC236}">
                  <a16:creationId xmlns="" xmlns:a16="http://schemas.microsoft.com/office/drawing/2014/main" id="{BF538725-4E02-46D2-9EF2-09B6D7A1F2C0}"/>
                </a:ext>
              </a:extLst>
            </p:cNvPr>
            <p:cNvSpPr/>
            <p:nvPr/>
          </p:nvSpPr>
          <p:spPr>
            <a:xfrm>
              <a:off x="387236" y="2338193"/>
              <a:ext cx="2205001" cy="28008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9" name="Полилиния: фигура 28">
              <a:extLst>
                <a:ext uri="{FF2B5EF4-FFF2-40B4-BE49-F238E27FC236}">
                  <a16:creationId xmlns="" xmlns:a16="http://schemas.microsoft.com/office/drawing/2014/main" id="{2EA5C19C-0D73-468F-AF5F-25F9A492B670}"/>
                </a:ext>
              </a:extLst>
            </p:cNvPr>
            <p:cNvSpPr/>
            <p:nvPr/>
          </p:nvSpPr>
          <p:spPr>
            <a:xfrm>
              <a:off x="565392" y="4602988"/>
              <a:ext cx="1848688" cy="1507500"/>
            </a:xfrm>
            <a:custGeom>
              <a:avLst/>
              <a:gdLst>
                <a:gd name="connsiteX0" fmla="*/ 1419346 w 2838690"/>
                <a:gd name="connsiteY0" fmla="*/ 0 h 1710000"/>
                <a:gd name="connsiteX1" fmla="*/ 2838690 w 2838690"/>
                <a:gd name="connsiteY1" fmla="*/ 675000 h 1710000"/>
                <a:gd name="connsiteX2" fmla="*/ 2838689 w 2838690"/>
                <a:gd name="connsiteY2" fmla="*/ 675000 h 1710000"/>
                <a:gd name="connsiteX3" fmla="*/ 2838689 w 2838690"/>
                <a:gd name="connsiteY3" fmla="*/ 1710000 h 1710000"/>
                <a:gd name="connsiteX4" fmla="*/ 0 w 2838690"/>
                <a:gd name="connsiteY4" fmla="*/ 1710000 h 1710000"/>
                <a:gd name="connsiteX5" fmla="*/ 0 w 2838690"/>
                <a:gd name="connsiteY5" fmla="*/ 675000 h 1710000"/>
                <a:gd name="connsiteX6" fmla="*/ 1 w 2838690"/>
                <a:gd name="connsiteY6" fmla="*/ 675000 h 17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38690" h="1710000">
                  <a:moveTo>
                    <a:pt x="1419346" y="0"/>
                  </a:moveTo>
                  <a:lnTo>
                    <a:pt x="2838690" y="675000"/>
                  </a:lnTo>
                  <a:lnTo>
                    <a:pt x="2838689" y="675000"/>
                  </a:lnTo>
                  <a:lnTo>
                    <a:pt x="2838689" y="1710000"/>
                  </a:lnTo>
                  <a:lnTo>
                    <a:pt x="0" y="1710000"/>
                  </a:lnTo>
                  <a:lnTo>
                    <a:pt x="0" y="675000"/>
                  </a:lnTo>
                  <a:lnTo>
                    <a:pt x="1" y="6750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48000">
                  <a:schemeClr val="accent4">
                    <a:lumMod val="97000"/>
                    <a:lumOff val="3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0" name="Прямоугольный треугольник 29">
              <a:extLst>
                <a:ext uri="{FF2B5EF4-FFF2-40B4-BE49-F238E27FC236}">
                  <a16:creationId xmlns="" xmlns:a16="http://schemas.microsoft.com/office/drawing/2014/main" id="{09649055-F498-4D16-8C97-F0E4FCFEE511}"/>
                </a:ext>
              </a:extLst>
            </p:cNvPr>
            <p:cNvSpPr/>
            <p:nvPr/>
          </p:nvSpPr>
          <p:spPr>
            <a:xfrm rot="16200000" flipH="1">
              <a:off x="20689" y="5505545"/>
              <a:ext cx="911248" cy="178157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1" name="Прямоугольный треугольник 30">
              <a:extLst>
                <a:ext uri="{FF2B5EF4-FFF2-40B4-BE49-F238E27FC236}">
                  <a16:creationId xmlns="" xmlns:a16="http://schemas.microsoft.com/office/drawing/2014/main" id="{11B54FED-30A2-4D73-B2E7-B40E63447579}"/>
                </a:ext>
              </a:extLst>
            </p:cNvPr>
            <p:cNvSpPr/>
            <p:nvPr/>
          </p:nvSpPr>
          <p:spPr>
            <a:xfrm rot="16200000" flipH="1" flipV="1">
              <a:off x="2047535" y="5505547"/>
              <a:ext cx="911248" cy="178154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pic>
        <p:nvPicPr>
          <p:cNvPr id="35" name="Рисунок 34">
            <a:extLst>
              <a:ext uri="{FF2B5EF4-FFF2-40B4-BE49-F238E27FC236}">
                <a16:creationId xmlns="" xmlns:a16="http://schemas.microsoft.com/office/drawing/2014/main" id="{81AE8A6E-1E07-40FD-85E0-F1297F9DF3F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/>
        </p:blipFill>
        <p:spPr>
          <a:xfrm flipH="1">
            <a:off x="7705198" y="5542374"/>
            <a:ext cx="611217" cy="630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970415" y="1412776"/>
            <a:ext cx="673110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еред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началом нового учебного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года (2019),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Роспотребнадзор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выпустил специальные рекомендации для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4955" y="2881620"/>
            <a:ext cx="1605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/>
                <a:ea typeface="Times New Roman"/>
              </a:rPr>
              <a:t>При </a:t>
            </a:r>
            <a:r>
              <a:rPr lang="ru-RU" sz="1600" b="1" dirty="0">
                <a:latin typeface="Times New Roman"/>
                <a:ea typeface="Times New Roman"/>
              </a:rPr>
              <a:t>входе в образовательную организацию гаджеты должны переводиться в режим </a:t>
            </a:r>
            <a:endParaRPr lang="ru-RU" sz="1600" b="1" dirty="0" smtClean="0">
              <a:latin typeface="Times New Roman"/>
              <a:ea typeface="Times New Roman"/>
            </a:endParaRPr>
          </a:p>
          <a:p>
            <a:pPr algn="ctr"/>
            <a:r>
              <a:rPr lang="ru-RU" sz="1600" b="1" dirty="0" smtClean="0">
                <a:latin typeface="Times New Roman"/>
                <a:ea typeface="Times New Roman"/>
              </a:rPr>
              <a:t>«без звука»</a:t>
            </a:r>
            <a:endParaRPr lang="ru-RU" sz="1600" b="1" dirty="0"/>
          </a:p>
        </p:txBody>
      </p:sp>
      <p:pic>
        <p:nvPicPr>
          <p:cNvPr id="36" name="Рисунок 35">
            <a:extLst>
              <a:ext uri="{FF2B5EF4-FFF2-40B4-BE49-F238E27FC236}">
                <a16:creationId xmlns="" xmlns:a16="http://schemas.microsoft.com/office/drawing/2014/main" id="{81AE8A6E-1E07-40FD-85E0-F1297F9DF3F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/>
        </p:blipFill>
        <p:spPr>
          <a:xfrm flipH="1">
            <a:off x="3112847" y="5599289"/>
            <a:ext cx="651032" cy="630000"/>
          </a:xfrm>
          <a:prstGeom prst="rect">
            <a:avLst/>
          </a:prstGeom>
        </p:spPr>
      </p:pic>
      <p:sp>
        <p:nvSpPr>
          <p:cNvPr id="37" name="Прямоугольник 36"/>
          <p:cNvSpPr/>
          <p:nvPr/>
        </p:nvSpPr>
        <p:spPr>
          <a:xfrm>
            <a:off x="5007773" y="2884374"/>
            <a:ext cx="161695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/>
                <a:ea typeface="Times New Roman"/>
              </a:rPr>
              <a:t>Создание специальных мест </a:t>
            </a:r>
            <a:r>
              <a:rPr lang="ru-RU" sz="1600" b="1" dirty="0">
                <a:latin typeface="Times New Roman"/>
                <a:ea typeface="Times New Roman"/>
              </a:rPr>
              <a:t>для хранения телефонов, куда ученики будут сдавать гаджеты на время </a:t>
            </a:r>
            <a:r>
              <a:rPr lang="ru-RU" sz="1600" b="1" dirty="0" smtClean="0">
                <a:latin typeface="Times New Roman"/>
                <a:ea typeface="Times New Roman"/>
              </a:rPr>
              <a:t>занятий</a:t>
            </a:r>
          </a:p>
          <a:p>
            <a:endParaRPr lang="ru-RU" sz="1600" b="1" dirty="0">
              <a:latin typeface="Times New Roman"/>
            </a:endParaRPr>
          </a:p>
          <a:p>
            <a:endParaRPr lang="ru-RU" sz="160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7192312" y="2866129"/>
            <a:ext cx="16410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/>
                <a:ea typeface="Times New Roman"/>
              </a:rPr>
              <a:t>К</a:t>
            </a:r>
            <a:r>
              <a:rPr lang="ru-RU" sz="1600" b="1" dirty="0" smtClean="0">
                <a:latin typeface="Times New Roman"/>
                <a:ea typeface="Times New Roman"/>
              </a:rPr>
              <a:t>ому </a:t>
            </a:r>
            <a:r>
              <a:rPr lang="ru-RU" sz="1600" b="1" dirty="0">
                <a:latin typeface="Times New Roman"/>
                <a:ea typeface="Times New Roman"/>
              </a:rPr>
              <a:t>гаджеты нужны по состоянию здоровья </a:t>
            </a:r>
            <a:r>
              <a:rPr lang="ru-RU" sz="1600" b="1" dirty="0" smtClean="0">
                <a:latin typeface="Times New Roman"/>
                <a:ea typeface="Times New Roman"/>
              </a:rPr>
              <a:t>(для </a:t>
            </a:r>
            <a:r>
              <a:rPr lang="ru-RU" sz="1600" b="1" dirty="0">
                <a:latin typeface="Times New Roman"/>
                <a:ea typeface="Times New Roman"/>
              </a:rPr>
              <a:t>больных диабетом </a:t>
            </a:r>
            <a:r>
              <a:rPr lang="ru-RU" sz="1600" b="1" dirty="0" smtClean="0">
                <a:latin typeface="Times New Roman"/>
                <a:ea typeface="Times New Roman"/>
              </a:rPr>
              <a:t>детей), </a:t>
            </a:r>
            <a:r>
              <a:rPr lang="ru-RU" sz="1600" b="1" dirty="0">
                <a:latin typeface="Times New Roman"/>
                <a:ea typeface="Times New Roman"/>
              </a:rPr>
              <a:t>могут оставлять их при себе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65055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FF4B98B-B04B-478F-A34E-960DCD668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824" y="144003"/>
            <a:ext cx="5898776" cy="119676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Закон  «Об образовании РФ»</a:t>
            </a:r>
            <a:endParaRPr lang="ru-RU" sz="2800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916832"/>
            <a:ext cx="6624736" cy="3636220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>
            <a:normAutofit/>
          </a:bodyPr>
          <a:lstStyle/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sz="20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hlinkClick r:id="rId2"/>
              </a:rPr>
              <a:t>Статья </a:t>
            </a:r>
            <a:r>
              <a:rPr lang="ru-RU" sz="20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hlinkClick r:id="rId2"/>
              </a:rPr>
              <a:t>43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закона №</a:t>
            </a:r>
            <a:r>
              <a:rPr lang="ru-RU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273-ФЗ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.</a:t>
            </a:r>
            <a:r>
              <a:rPr lang="ru-RU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</a:t>
            </a:r>
          </a:p>
          <a:p>
            <a:pPr marL="0" lvl="0" indent="0" algn="ctr">
              <a:buSzPts val="1000"/>
              <a:buNone/>
              <a:tabLst>
                <a:tab pos="457200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Перечислены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обязанности обучающихся. </a:t>
            </a:r>
            <a:endParaRPr lang="ru-RU" sz="20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endParaRPr lang="ru-RU" sz="20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342900" lvl="0" indent="-342900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Ученики </a:t>
            </a:r>
            <a:r>
              <a:rPr lang="ru-RU" sz="2000" b="1" dirty="0">
                <a:solidFill>
                  <a:schemeClr val="tx1"/>
                </a:solidFill>
                <a:latin typeface="Times New Roman"/>
                <a:ea typeface="Times New Roman"/>
              </a:rPr>
              <a:t>обязаны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соблюдать устав учебного заведения, выполнять все его требования, уважать честь и достоинство других учеников и сотрудников образовательной организации, а также </a:t>
            </a:r>
            <a:r>
              <a:rPr lang="ru-RU" sz="2000" b="1" dirty="0">
                <a:solidFill>
                  <a:schemeClr val="tx1"/>
                </a:solidFill>
                <a:latin typeface="Times New Roman"/>
                <a:ea typeface="Times New Roman"/>
              </a:rPr>
              <a:t>не создавать препятствий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для получения образования другими обучающимися.</a:t>
            </a:r>
          </a:p>
          <a:p>
            <a:pPr marL="342900" indent="-342900">
              <a:buAutoNum type="arabicPeriod"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sz="1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sz="1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89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FF4B98B-B04B-478F-A34E-960DCD668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824" y="144003"/>
            <a:ext cx="5898776" cy="119676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Анкетирование </a:t>
            </a: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«Смартфон в школе»</a:t>
            </a:r>
            <a:br>
              <a:rPr lang="ru-RU" sz="20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Участвовали: 20 учащихся 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988840"/>
            <a:ext cx="7848872" cy="4068267"/>
          </a:xfr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8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Вопросы:</a:t>
            </a:r>
          </a:p>
          <a:p>
            <a:pPr marL="342900" indent="-342900">
              <a:buAutoNum type="arabicPeriod"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Знаете ли вы о вредном воздействии смартфона, телефона на организм?</a:t>
            </a:r>
          </a:p>
          <a:p>
            <a:pPr marL="342900" indent="-342900">
              <a:buAutoNum type="arabicPeriod"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Берёте ли вы смартфон (телефон) в школу?</a:t>
            </a:r>
          </a:p>
          <a:p>
            <a:pPr marL="342900" indent="-342900">
              <a:buAutoNum type="arabicPeriod"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Сколько раз в день в отвлекаетесь на гаджеты на уроках (звонок родителей, подсказка и т.д.)?</a:t>
            </a:r>
          </a:p>
          <a:p>
            <a:pPr marL="342900" indent="-342900">
              <a:buAutoNum type="arabicPeriod"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Сколько раз в день вы пользуетесь гаджетом на переменах (звонок родителям, игра, смс-сообщения,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соцсети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т.д.)?</a:t>
            </a:r>
          </a:p>
          <a:p>
            <a:pPr marL="342900" indent="-342900">
              <a:buAutoNum type="arabicPeriod"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Есть ли день в неделе, когда вы не пользовались смартфоном?</a:t>
            </a:r>
          </a:p>
          <a:p>
            <a:pPr marL="342900" indent="-342900">
              <a:buAutoNum type="arabicPeriod"/>
            </a:pP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замечали за собой симптом </a:t>
            </a:r>
            <a:r>
              <a:rPr lang="ru-RU" sz="1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гаджетомании</a:t>
            </a: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заппинг</a:t>
            </a: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– постоянное переключение между вкладками, приложениями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1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Изменяется ли ваше состояние, поведение, если вам не разрешают использовать смартфон?</a:t>
            </a:r>
          </a:p>
          <a:p>
            <a:pPr marL="342900" indent="-342900">
              <a:buAutoNum type="arabicPeriod"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вы считаете, смартфон в школе необходим или без него можно обойтись.</a:t>
            </a:r>
          </a:p>
          <a:p>
            <a:pPr marL="342900" indent="-342900">
              <a:buAutoNum type="arabicPeriod"/>
            </a:pPr>
            <a:endParaRPr lang="ru-RU" sz="1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sz="1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sz="1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sz="1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68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8_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9_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1130</Words>
  <Application>Microsoft Office PowerPoint</Application>
  <PresentationFormat>Экран (4:3)</PresentationFormat>
  <Paragraphs>143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8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Тема Office</vt:lpstr>
      <vt:lpstr>1_Тема Office</vt:lpstr>
      <vt:lpstr>2_Тема Office</vt:lpstr>
      <vt:lpstr>3_Тема Office</vt:lpstr>
      <vt:lpstr>4_Тема Office</vt:lpstr>
      <vt:lpstr>6_Тема Office</vt:lpstr>
      <vt:lpstr>8_Тема Office</vt:lpstr>
      <vt:lpstr>9_Тема Office</vt:lpstr>
      <vt:lpstr>Родителям о детях Проект на тему: «Смартфон в школе:  необходим или не нужен»?</vt:lpstr>
      <vt:lpstr>Актуальность </vt:lpstr>
      <vt:lpstr>Презентация PowerPoint</vt:lpstr>
      <vt:lpstr>Презентация PowerPoint</vt:lpstr>
      <vt:lpstr>Влияние смартфона на здоровье школьника</vt:lpstr>
      <vt:lpstr>Использование гаджетов в учебных учреждениях разных стран</vt:lpstr>
      <vt:lpstr>Рекомендации  Роспотребнадзора по использованию гаджетов в учебных заведениях </vt:lpstr>
      <vt:lpstr>Закон  «Об образовании РФ»</vt:lpstr>
      <vt:lpstr>Анкетирование «Смартфон в школе» Участвовали: 20 учащихся </vt:lpstr>
      <vt:lpstr>Анкетирование «Смартфон в школе» Участвовали: 20 учащихся </vt:lpstr>
      <vt:lpstr>Анкетирование «Смартфон в школе» Участвовали: 20 учащихся </vt:lpstr>
      <vt:lpstr>Анкетирование «Смартфон в школе» Участвовали: 20 учащихся </vt:lpstr>
      <vt:lpstr>Анкетирование «Смартфон в школе» Участвовали: 20 учащихся </vt:lpstr>
      <vt:lpstr>Анкетирование «Школа  и смартфон» Выводы:</vt:lpstr>
      <vt:lpstr>Выводы:</vt:lpstr>
      <vt:lpstr>Заключение:</vt:lpstr>
      <vt:lpstr>Источники информации: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Смартфон в школе:  необходимое или лишнее.</dc:title>
  <dc:creator>Komp</dc:creator>
  <cp:lastModifiedBy>Komp</cp:lastModifiedBy>
  <cp:revision>74</cp:revision>
  <dcterms:created xsi:type="dcterms:W3CDTF">2021-03-22T11:19:44Z</dcterms:created>
  <dcterms:modified xsi:type="dcterms:W3CDTF">2021-03-24T12:59:06Z</dcterms:modified>
</cp:coreProperties>
</file>