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72" r:id="rId4"/>
    <p:sldId id="258" r:id="rId5"/>
    <p:sldId id="278" r:id="rId6"/>
    <p:sldId id="259" r:id="rId7"/>
    <p:sldId id="260" r:id="rId8"/>
    <p:sldId id="273" r:id="rId9"/>
    <p:sldId id="274" r:id="rId10"/>
    <p:sldId id="275" r:id="rId11"/>
    <p:sldId id="276" r:id="rId12"/>
    <p:sldId id="261" r:id="rId13"/>
    <p:sldId id="269" r:id="rId14"/>
    <p:sldId id="277" r:id="rId15"/>
    <p:sldId id="263" r:id="rId16"/>
    <p:sldId id="264" r:id="rId17"/>
    <p:sldId id="265" r:id="rId18"/>
    <p:sldId id="271" r:id="rId19"/>
    <p:sldId id="266" r:id="rId20"/>
    <p:sldId id="267" r:id="rId21"/>
    <p:sldId id="270" r:id="rId22"/>
    <p:sldId id="268" r:id="rId23"/>
    <p:sldId id="26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1B1C7-4EAC-4CE3-8FBE-7DA16FE878FA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D3BA-DF77-493A-A365-F2A4879555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81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D3BA-DF77-493A-A365-F2A48795558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9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42BBF3A-0C5E-4E4E-809F-45C6F8ED47A8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46CCC4D-CE40-4C06-B191-FB92FFADCE7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967" y="332656"/>
            <a:ext cx="7776864" cy="366716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3200" b="1" dirty="0" smtClean="0"/>
              <a:t>Урок обобщения и контроля знаний </a:t>
            </a:r>
          </a:p>
          <a:p>
            <a:r>
              <a:rPr lang="ru-RU" sz="5400" b="1" dirty="0"/>
              <a:t> </a:t>
            </a:r>
            <a:r>
              <a:rPr lang="ru-RU" sz="5400" b="1" dirty="0" smtClean="0"/>
              <a:t>                </a:t>
            </a:r>
            <a:r>
              <a:rPr lang="ru-RU" sz="5400" b="1" dirty="0" smtClean="0">
                <a:solidFill>
                  <a:srgbClr val="C00000"/>
                </a:solidFill>
              </a:rPr>
              <a:t>ЗЕМЛЯ </a:t>
            </a:r>
          </a:p>
          <a:p>
            <a:r>
              <a:rPr lang="ru-RU" sz="5400" b="1" dirty="0">
                <a:solidFill>
                  <a:srgbClr val="C00000"/>
                </a:solidFill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</a:rPr>
              <a:t>И ЕЁ  ИЗОБРАЖЕНИЕ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5034136" cy="3775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8" y="2996952"/>
            <a:ext cx="3863707" cy="3703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98" y="188640"/>
            <a:ext cx="1787255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8" y="80628"/>
            <a:ext cx="8976997" cy="673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00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4096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8280920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64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8682168" cy="604867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accent5"/>
                </a:solidFill>
              </a:rPr>
              <a:t>Кора берез </a:t>
            </a:r>
            <a:r>
              <a:rPr lang="ru-RU" sz="4000" b="1" dirty="0" smtClean="0">
                <a:solidFill>
                  <a:schemeClr val="accent5"/>
                </a:solidFill>
              </a:rPr>
              <a:t>светлее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 </a:t>
            </a:r>
            <a:r>
              <a:rPr lang="ru-RU" sz="4000" b="1" dirty="0">
                <a:solidFill>
                  <a:schemeClr val="accent5"/>
                </a:solidFill>
              </a:rPr>
              <a:t>более крутая сторона </a:t>
            </a:r>
            <a:r>
              <a:rPr lang="ru-RU" sz="4000" b="1" dirty="0" smtClean="0">
                <a:solidFill>
                  <a:schemeClr val="accent5"/>
                </a:solidFill>
              </a:rPr>
              <a:t>муравейника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 </a:t>
            </a:r>
            <a:r>
              <a:rPr lang="ru-RU" sz="4000" b="1" dirty="0">
                <a:solidFill>
                  <a:schemeClr val="accent5"/>
                </a:solidFill>
              </a:rPr>
              <a:t>обильнее смола на стволах хвойных </a:t>
            </a:r>
            <a:r>
              <a:rPr lang="ru-RU" sz="4000" b="1" dirty="0" smtClean="0">
                <a:solidFill>
                  <a:schemeClr val="accent5"/>
                </a:solidFill>
              </a:rPr>
              <a:t>деревьев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 </a:t>
            </a:r>
            <a:r>
              <a:rPr lang="ru-RU" sz="4000" b="1" dirty="0">
                <a:solidFill>
                  <a:schemeClr val="accent5"/>
                </a:solidFill>
              </a:rPr>
              <a:t>снег раньше таит весной на </a:t>
            </a:r>
            <a:r>
              <a:rPr lang="ru-RU" sz="4000" b="1" dirty="0" smtClean="0">
                <a:solidFill>
                  <a:schemeClr val="accent5"/>
                </a:solidFill>
              </a:rPr>
              <a:t>склонах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 </a:t>
            </a:r>
            <a:r>
              <a:rPr lang="ru-RU" sz="4000" b="1" dirty="0">
                <a:solidFill>
                  <a:schemeClr val="accent5"/>
                </a:solidFill>
              </a:rPr>
              <a:t>гуще лишайник на </a:t>
            </a:r>
            <a:r>
              <a:rPr lang="ru-RU" sz="4000" b="1" dirty="0" smtClean="0">
                <a:solidFill>
                  <a:schemeClr val="accent5"/>
                </a:solidFill>
              </a:rPr>
              <a:t>стволах</a:t>
            </a:r>
          </a:p>
          <a:p>
            <a:r>
              <a:rPr lang="ru-RU" sz="4000" b="1" dirty="0" smtClean="0">
                <a:solidFill>
                  <a:schemeClr val="accent5"/>
                </a:solidFill>
              </a:rPr>
              <a:t> </a:t>
            </a:r>
            <a:r>
              <a:rPr lang="ru-RU" sz="4000" b="1" dirty="0">
                <a:solidFill>
                  <a:schemeClr val="accent5"/>
                </a:solidFill>
              </a:rPr>
              <a:t>грубее кора деревьев.</a:t>
            </a:r>
          </a:p>
        </p:txBody>
      </p:sp>
    </p:spTree>
    <p:extLst>
      <p:ext uri="{BB962C8B-B14F-4D97-AF65-F5344CB8AC3E}">
        <p14:creationId xmlns:p14="http://schemas.microsoft.com/office/powerpoint/2010/main" val="1612015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Самопроверка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878068"/>
              </p:ext>
            </p:extLst>
          </p:nvPr>
        </p:nvGraphicFramePr>
        <p:xfrm>
          <a:off x="539552" y="1447800"/>
          <a:ext cx="8394898" cy="505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449"/>
                <a:gridCol w="41974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 север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На юг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accent5"/>
                          </a:solidFill>
                        </a:rPr>
                        <a:t>Гуще лишайник на стволах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5"/>
                          </a:solidFill>
                        </a:rPr>
                        <a:t>Более крутая сторона муравейника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5"/>
                          </a:solidFill>
                        </a:rPr>
                        <a:t>Грубее кора деревьев.</a:t>
                      </a:r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5"/>
                          </a:solidFill>
                        </a:rPr>
                        <a:t>Кора берез светлее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5"/>
                          </a:solidFill>
                        </a:rPr>
                        <a:t>Снег раньше таит весной на склонах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solidFill>
                            <a:schemeClr val="accent5"/>
                          </a:solidFill>
                        </a:rPr>
                        <a:t>Обильнее смола на стволах хвойных деревьев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3200" b="1" dirty="0" smtClean="0">
                        <a:solidFill>
                          <a:schemeClr val="accent5"/>
                        </a:solidFill>
                      </a:endParaRPr>
                    </a:p>
                    <a:p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35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25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Тест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54176" cy="55446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1.Сколько существует основных сторон горизонта:</a:t>
            </a:r>
          </a:p>
          <a:p>
            <a:pPr marL="82296" indent="0">
              <a:buNone/>
            </a:pP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            А-1;   Б – 4;  В – 6;  Г – 8;</a:t>
            </a:r>
          </a:p>
          <a:p>
            <a:r>
              <a:rPr lang="ru-RU" b="1" dirty="0"/>
              <a:t>2.Как называется умение находить стороны горизонта:</a:t>
            </a:r>
          </a:p>
          <a:p>
            <a:pPr marL="82296" indent="0">
              <a:buNone/>
            </a:pPr>
            <a:r>
              <a:rPr lang="ru-RU" b="1" dirty="0" smtClean="0"/>
              <a:t>    </a:t>
            </a:r>
            <a:r>
              <a:rPr lang="ru-RU" b="1" dirty="0"/>
              <a:t>   А – ориентированием; Б – навигацией;  </a:t>
            </a:r>
            <a:endParaRPr lang="ru-RU" b="1" dirty="0" smtClean="0"/>
          </a:p>
          <a:p>
            <a:pPr marL="82296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</a:t>
            </a:r>
            <a:r>
              <a:rPr lang="ru-RU" b="1" dirty="0"/>
              <a:t>В – масштабированием;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3.Если встать лицом к северу, то какая сторона горизонта будет слева:</a:t>
            </a:r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         А – северо – запад;  Б – восток; </a:t>
            </a:r>
            <a:endParaRPr lang="ru-RU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В -  юг;  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Г -  запад;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185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538152" cy="598775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dirty="0"/>
              <a:t>4.Как по местным признакам  и солнцу можно сориентироваться без компаса? </a:t>
            </a:r>
            <a:r>
              <a:rPr lang="ru-RU" b="1" u="sng" dirty="0"/>
              <a:t>Установите правильное соответствие</a:t>
            </a:r>
            <a:r>
              <a:rPr lang="ru-RU" b="1" dirty="0"/>
              <a:t>:</a:t>
            </a:r>
          </a:p>
          <a:p>
            <a:pPr marL="82296" indent="0">
              <a:buNone/>
            </a:pPr>
            <a:r>
              <a:rPr lang="ru-RU" b="1" dirty="0"/>
              <a:t>    А – моховое покрытие на отдельно стоящем дереве;</a:t>
            </a:r>
          </a:p>
          <a:p>
            <a:pPr marL="82296" indent="0">
              <a:buNone/>
            </a:pPr>
            <a:r>
              <a:rPr lang="ru-RU" b="1" dirty="0"/>
              <a:t>    Б - расположение муравейника у отдельно стоящего дерева;</a:t>
            </a:r>
          </a:p>
          <a:p>
            <a:pPr marL="82296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/>
              <a:t>  В – восход солнца;    </a:t>
            </a:r>
            <a:endParaRPr lang="ru-RU" b="1" dirty="0" smtClean="0"/>
          </a:p>
          <a:p>
            <a:pPr marL="82296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</a:t>
            </a:r>
            <a:r>
              <a:rPr lang="ru-RU" b="1" dirty="0"/>
              <a:t>Г  - заход солнца;</a:t>
            </a:r>
          </a:p>
          <a:p>
            <a:r>
              <a:rPr lang="ru-RU" b="1" dirty="0"/>
              <a:t>       1 – юг;     2 – север; 3-   запад;  4 -  восток;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189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10160" cy="5915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b="1" dirty="0"/>
              <a:t>5. Сторона горизонта, где солнце бывает в полдень:</a:t>
            </a:r>
          </a:p>
          <a:p>
            <a:pPr marL="82296" indent="0">
              <a:buNone/>
            </a:pPr>
            <a:r>
              <a:rPr lang="ru-RU" b="1" dirty="0"/>
              <a:t>   1 – юг;     2- север; 3 – запад;  4 – восток;</a:t>
            </a:r>
          </a:p>
          <a:p>
            <a:r>
              <a:rPr lang="ru-RU" b="1" dirty="0">
                <a:solidFill>
                  <a:srgbClr val="7030A0"/>
                </a:solidFill>
              </a:rPr>
              <a:t>6. Сторона горизонта противоположная востоку:</a:t>
            </a:r>
          </a:p>
          <a:p>
            <a:pPr marL="82296" indent="0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</a:t>
            </a:r>
            <a:r>
              <a:rPr lang="ru-RU" b="1" dirty="0">
                <a:solidFill>
                  <a:srgbClr val="7030A0"/>
                </a:solidFill>
              </a:rPr>
              <a:t>  1 – юг;     2- север; 3 – запад;  4 – восток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r>
              <a:rPr lang="ru-RU" b="1" dirty="0">
                <a:solidFill>
                  <a:srgbClr val="C00000"/>
                </a:solidFill>
              </a:rPr>
              <a:t>7 допишите  названия сторон горизонта противоположных данным</a:t>
            </a:r>
          </a:p>
          <a:p>
            <a:pPr marL="82296" indent="0">
              <a:buNone/>
            </a:pPr>
            <a:r>
              <a:rPr lang="ru-RU" b="1" dirty="0">
                <a:solidFill>
                  <a:srgbClr val="C00000"/>
                </a:solidFill>
              </a:rPr>
              <a:t>                         1. север - ……………….</a:t>
            </a:r>
          </a:p>
          <a:p>
            <a:pPr marL="82296" indent="0">
              <a:buNone/>
            </a:pPr>
            <a:r>
              <a:rPr lang="ru-RU" b="1" dirty="0">
                <a:solidFill>
                  <a:srgbClr val="C00000"/>
                </a:solidFill>
              </a:rPr>
              <a:t>                         2. юго - восток -………………….</a:t>
            </a:r>
          </a:p>
          <a:p>
            <a:pPr marL="82296" indent="0">
              <a:buNone/>
            </a:pPr>
            <a:r>
              <a:rPr lang="ru-RU" b="1" dirty="0">
                <a:solidFill>
                  <a:srgbClr val="C00000"/>
                </a:solidFill>
              </a:rPr>
              <a:t>                         3.северо – восток </a:t>
            </a:r>
            <a:r>
              <a:rPr lang="ru-RU" b="1" dirty="0" smtClean="0">
                <a:solidFill>
                  <a:srgbClr val="C00000"/>
                </a:solidFill>
              </a:rPr>
              <a:t>…………………….</a:t>
            </a:r>
            <a:endParaRPr lang="ru-RU" b="1" dirty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05064"/>
            <a:ext cx="273630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34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8304923" cy="62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43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610160" cy="591574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/>
              <a:t>8. В каком направлении будут возвращаться экскурсанты домой из леса,  если он расположен на северо – </a:t>
            </a:r>
            <a:r>
              <a:rPr lang="ru-RU" sz="3600" b="1" dirty="0" smtClean="0"/>
              <a:t>востоке </a:t>
            </a:r>
            <a:r>
              <a:rPr lang="ru-RU" sz="3600" b="1" dirty="0"/>
              <a:t>от селения?</a:t>
            </a:r>
          </a:p>
          <a:p>
            <a:pPr marL="82296" indent="0">
              <a:buNone/>
            </a:pPr>
            <a:r>
              <a:rPr lang="ru-RU" sz="3600" b="1" dirty="0"/>
              <a:t> 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9.Какая </a:t>
            </a:r>
            <a:r>
              <a:rPr lang="ru-RU" sz="3600" b="1" dirty="0">
                <a:solidFill>
                  <a:srgbClr val="C00000"/>
                </a:solidFill>
              </a:rPr>
              <a:t>фигура получится, если из точки отложить 2 клетки на юг, затем 3 клетки на запад, затем соединить.  В каком направлении вы соединили две точки.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445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 </a:t>
            </a:r>
            <a:r>
              <a:rPr lang="ru-RU" sz="3600" dirty="0">
                <a:effectLst/>
              </a:rPr>
              <a:t>ПРОВЕРОЧНАЯ РАБОТА ПО ТЕМАМ </a:t>
            </a:r>
            <a:r>
              <a:rPr lang="ru-RU" sz="3600" dirty="0" smtClean="0">
                <a:effectLst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</a:rPr>
              <a:t>«ГЛОБУС- МОДЕЛЬ ЗЕМЛИ»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700808"/>
            <a:ext cx="7818072" cy="489654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1. Кто первым совершил космическое путешествие вокруг земли?</a:t>
            </a:r>
          </a:p>
          <a:p>
            <a:r>
              <a:rPr lang="ru-RU" b="1" dirty="0"/>
              <a:t> 2. Какую форму имеет  Земля?</a:t>
            </a:r>
          </a:p>
          <a:p>
            <a:r>
              <a:rPr lang="ru-RU" b="1" dirty="0"/>
              <a:t>3. Ты согласен с тем, что Земля излучает собственный свет?  </a:t>
            </a:r>
          </a:p>
          <a:p>
            <a:r>
              <a:rPr lang="ru-RU" b="1" dirty="0"/>
              <a:t>4. Земля – это планета или звезда?  </a:t>
            </a:r>
          </a:p>
          <a:p>
            <a:r>
              <a:rPr lang="ru-RU" b="1" dirty="0"/>
              <a:t> 5. Луна – это  спутник  </a:t>
            </a:r>
          </a:p>
          <a:p>
            <a:r>
              <a:rPr lang="ru-RU" b="1" dirty="0"/>
              <a:t>6. Земля вращается вокруг своей …</a:t>
            </a:r>
          </a:p>
          <a:p>
            <a:r>
              <a:rPr lang="ru-RU" b="1" dirty="0"/>
              <a:t>7. Земля вращается вокруг своей оси и вокруг …</a:t>
            </a:r>
          </a:p>
          <a:p>
            <a:r>
              <a:rPr lang="ru-RU" b="1" dirty="0"/>
              <a:t>8. Кто из ученых предположил, что Земля шарообразная?</a:t>
            </a:r>
          </a:p>
          <a:p>
            <a:r>
              <a:rPr lang="ru-RU" b="1" dirty="0"/>
              <a:t>9. Кто из ученых вычислил размеры Земли?</a:t>
            </a:r>
          </a:p>
          <a:p>
            <a:r>
              <a:rPr lang="ru-RU" b="1" dirty="0"/>
              <a:t>10. В чем состоит единство  в представлении древних людей о Земле?</a:t>
            </a:r>
          </a:p>
          <a:p>
            <a:r>
              <a:rPr lang="ru-RU" b="1" dirty="0"/>
              <a:t>вывод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91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207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заимопроверка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466144" cy="554461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ru-RU" b="1" u="sng" dirty="0"/>
              <a:t>К</a:t>
            </a:r>
            <a:r>
              <a:rPr lang="ru-RU" b="1" u="sng" dirty="0" smtClean="0"/>
              <a:t>люч </a:t>
            </a:r>
            <a:r>
              <a:rPr lang="ru-RU" b="1" u="sng" dirty="0"/>
              <a:t>к проверке</a:t>
            </a:r>
            <a:r>
              <a:rPr lang="ru-RU" dirty="0" smtClean="0"/>
              <a:t>.</a:t>
            </a:r>
          </a:p>
          <a:p>
            <a:pPr marL="82296" indent="0">
              <a:buNone/>
            </a:pPr>
            <a:r>
              <a:rPr lang="ru-RU" b="1" dirty="0" smtClean="0"/>
              <a:t>1-Б-4                                            8. Ю - З </a:t>
            </a:r>
          </a:p>
          <a:p>
            <a:pPr marL="82296" indent="0">
              <a:buNone/>
            </a:pPr>
            <a:r>
              <a:rPr lang="ru-RU" b="1" dirty="0" smtClean="0"/>
              <a:t>2-А                                                9.С - В</a:t>
            </a:r>
          </a:p>
          <a:p>
            <a:pPr marL="82296" indent="0">
              <a:buNone/>
            </a:pPr>
            <a:r>
              <a:rPr lang="ru-RU" b="1" dirty="0" smtClean="0"/>
              <a:t>3-Г                                                          </a:t>
            </a:r>
          </a:p>
          <a:p>
            <a:pPr marL="82296" indent="0">
              <a:buNone/>
            </a:pPr>
            <a:r>
              <a:rPr lang="ru-RU" b="1" dirty="0" smtClean="0"/>
              <a:t>4-А-2 ; Б-1; В- 4; Г -3</a:t>
            </a:r>
          </a:p>
          <a:p>
            <a:pPr marL="82296" indent="0">
              <a:buNone/>
            </a:pPr>
            <a:r>
              <a:rPr lang="ru-RU" b="1" dirty="0" smtClean="0"/>
              <a:t>5- на юге</a:t>
            </a:r>
          </a:p>
          <a:p>
            <a:pPr marL="82296" indent="0">
              <a:buNone/>
            </a:pPr>
            <a:r>
              <a:rPr lang="ru-RU" b="1" dirty="0" smtClean="0"/>
              <a:t>6 – з</a:t>
            </a:r>
          </a:p>
          <a:p>
            <a:pPr marL="82296" indent="0">
              <a:buNone/>
            </a:pPr>
            <a:r>
              <a:rPr lang="ru-RU" b="1" dirty="0" smtClean="0"/>
              <a:t>7 - 1) с</a:t>
            </a:r>
            <a:r>
              <a:rPr lang="ru-RU" b="1" dirty="0"/>
              <a:t> – </a:t>
            </a:r>
            <a:r>
              <a:rPr lang="ru-RU" b="1" dirty="0" smtClean="0"/>
              <a:t>ю;</a:t>
            </a:r>
          </a:p>
          <a:p>
            <a:pPr marL="82296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2) ю-в – с-з; </a:t>
            </a:r>
          </a:p>
          <a:p>
            <a:pPr marL="82296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3) с-в </a:t>
            </a:r>
            <a:r>
              <a:rPr lang="ru-RU" b="1" dirty="0"/>
              <a:t>– </a:t>
            </a:r>
            <a:r>
              <a:rPr lang="ru-RU" b="1" dirty="0" smtClean="0"/>
              <a:t>ю-з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82296" indent="0">
              <a:buNone/>
            </a:pP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732240" y="3429000"/>
            <a:ext cx="0" cy="1440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72000" y="4797152"/>
            <a:ext cx="2160240" cy="3600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4644008" y="3429000"/>
            <a:ext cx="2088232" cy="136815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204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/>
              <a:t>Поставь себе оценку</a:t>
            </a:r>
          </a:p>
          <a:p>
            <a:pPr marL="82296" indent="0">
              <a:buNone/>
            </a:pPr>
            <a:r>
              <a:rPr lang="ru-RU" sz="3600" b="1" dirty="0"/>
              <a:t>         «5» - 13 - 12  баллов</a:t>
            </a:r>
          </a:p>
          <a:p>
            <a:pPr marL="82296" indent="0">
              <a:buNone/>
            </a:pPr>
            <a:r>
              <a:rPr lang="ru-RU" sz="3600" b="1" dirty="0"/>
              <a:t>         «4» -  11- 9  баллов</a:t>
            </a:r>
          </a:p>
          <a:p>
            <a:pPr marL="82296" indent="0">
              <a:buNone/>
            </a:pPr>
            <a:r>
              <a:rPr lang="ru-RU" sz="3600" b="1" dirty="0"/>
              <a:t>         «3» -  9  и меньше баллов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39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22216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effectLst/>
              </a:rPr>
              <a:t>Рефлексия: </a:t>
            </a:r>
            <a:r>
              <a:rPr lang="ru-RU" sz="3600" i="1" dirty="0" smtClean="0">
                <a:effectLst/>
              </a:rPr>
              <a:t>Попробуйте </a:t>
            </a:r>
            <a:r>
              <a:rPr lang="ru-RU" sz="3600" i="1" dirty="0">
                <a:effectLst/>
              </a:rPr>
              <a:t>оценить</a:t>
            </a:r>
            <a:r>
              <a:rPr lang="ru-RU" sz="3600" dirty="0">
                <a:effectLst/>
              </a:rPr>
              <a:t> собственные знания  и умения 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7498080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1. «Я все понял(а), смогу объяснить этот материал другому».</a:t>
            </a:r>
          </a:p>
          <a:p>
            <a:r>
              <a:rPr lang="ru-RU" dirty="0"/>
              <a:t>2. «Я понял(а) материал, могу объяснить другому, но при некоторой помощи учителя».</a:t>
            </a:r>
          </a:p>
          <a:p>
            <a:r>
              <a:rPr lang="ru-RU" dirty="0"/>
              <a:t>3. «Я понял(а) материал частично».</a:t>
            </a:r>
          </a:p>
          <a:p>
            <a:r>
              <a:rPr lang="ru-RU" dirty="0"/>
              <a:t>4. «Я ничего не понял(а)»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006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>
                <a:effectLst/>
              </a:rPr>
              <a:t>Физкультминутка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</a:rPr>
              <a:t>Раз, два, три, четыре. Встали прямо, руки шире.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    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</a:rPr>
              <a:t>Повернулись на восток, а затем на север.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    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</a:rPr>
              <a:t>Отдохнули мы немного, а потом опять в дорогу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4000" b="1" dirty="0">
                <a:solidFill>
                  <a:schemeClr val="accent3">
                    <a:lumMod val="75000"/>
                  </a:schemeClr>
                </a:solidFill>
              </a:rPr>
              <a:t>     </a:t>
            </a:r>
            <a:r>
              <a:rPr lang="ru-RU" sz="4000" b="1" i="1" dirty="0">
                <a:solidFill>
                  <a:schemeClr val="accent3">
                    <a:lumMod val="75000"/>
                  </a:schemeClr>
                </a:solidFill>
              </a:rPr>
              <a:t>прямо, прямо к западу  и пора за парту нам.</a:t>
            </a:r>
            <a:endParaRPr lang="ru-RU" sz="400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260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7" y="332656"/>
            <a:ext cx="8878785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21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Ориентирование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124744"/>
            <a:ext cx="7746064" cy="54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Что такое горизонт? Линия горизонта</a:t>
            </a:r>
            <a:r>
              <a:rPr lang="ru-RU" b="1" dirty="0" smtClean="0"/>
              <a:t>?</a:t>
            </a:r>
          </a:p>
          <a:p>
            <a:r>
              <a:rPr lang="ru-RU" b="1" dirty="0"/>
              <a:t>Что значит ориентироваться</a:t>
            </a:r>
            <a:r>
              <a:rPr lang="ru-RU" b="1" dirty="0" smtClean="0"/>
              <a:t>?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Ориентирование – определение своего местоположения относительно сторон горизонта</a:t>
            </a:r>
            <a:r>
              <a:rPr lang="ru-RU" i="1" dirty="0" smtClean="0"/>
              <a:t>.</a:t>
            </a:r>
          </a:p>
          <a:p>
            <a:r>
              <a:rPr lang="ru-RU" dirty="0"/>
              <a:t> </a:t>
            </a:r>
            <a:r>
              <a:rPr lang="ru-RU" b="1" dirty="0"/>
              <a:t>Основные направления </a:t>
            </a:r>
            <a:r>
              <a:rPr lang="ru-RU" b="1" dirty="0" smtClean="0"/>
              <a:t>-?</a:t>
            </a:r>
          </a:p>
          <a:p>
            <a:r>
              <a:rPr lang="ru-RU" b="1" dirty="0">
                <a:solidFill>
                  <a:srgbClr val="C00000"/>
                </a:solidFill>
              </a:rPr>
              <a:t>с, в, ю, з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</a:p>
          <a:p>
            <a:r>
              <a:rPr lang="ru-RU" b="1" dirty="0" smtClean="0"/>
              <a:t>Румб – что это?</a:t>
            </a:r>
          </a:p>
          <a:p>
            <a:r>
              <a:rPr lang="ru-RU" b="1" dirty="0">
                <a:solidFill>
                  <a:srgbClr val="C00000"/>
                </a:solidFill>
              </a:rPr>
              <a:t>направления к точкам горизонта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Промежуточные направления –сколько их? Как называются?</a:t>
            </a:r>
          </a:p>
          <a:p>
            <a:r>
              <a:rPr lang="ru-RU" b="1" dirty="0" err="1">
                <a:solidFill>
                  <a:srgbClr val="C00000"/>
                </a:solidFill>
              </a:rPr>
              <a:t>ссв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всв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вюв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ююв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ююз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зюз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зсз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ссз</a:t>
            </a:r>
            <a:r>
              <a:rPr lang="ru-RU" b="1" dirty="0">
                <a:solidFill>
                  <a:srgbClr val="C00000"/>
                </a:solidFill>
              </a:rPr>
              <a:t>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818640"/>
            <a:ext cx="1777380" cy="1777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6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5777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6088720" cy="7060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Практическая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47800"/>
            <a:ext cx="8754176" cy="48006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rgbClr val="C00000"/>
                </a:solidFill>
              </a:rPr>
              <a:t>Пользуясь компасом, определите</a:t>
            </a:r>
            <a:r>
              <a:rPr lang="ru-RU" b="1" u="sng" dirty="0" smtClean="0">
                <a:solidFill>
                  <a:srgbClr val="C00000"/>
                </a:solidFill>
              </a:rPr>
              <a:t>:</a:t>
            </a:r>
          </a:p>
          <a:p>
            <a:r>
              <a:rPr lang="ru-RU" b="1" dirty="0">
                <a:solidFill>
                  <a:schemeClr val="accent4"/>
                </a:solidFill>
              </a:rPr>
              <a:t>А) в какую сторону горизонта обращены окна вашего класса …………………….</a:t>
            </a:r>
          </a:p>
          <a:p>
            <a:r>
              <a:rPr lang="ru-RU" b="1" dirty="0">
                <a:solidFill>
                  <a:schemeClr val="accent6"/>
                </a:solidFill>
              </a:rPr>
              <a:t>Б) направление, в котором находится дверь класса………………………………………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В) в каком направлении от окна расположен стол учителя…………………………..</a:t>
            </a:r>
          </a:p>
          <a:p>
            <a:r>
              <a:rPr lang="ru-RU" b="1" dirty="0">
                <a:solidFill>
                  <a:srgbClr val="7030A0"/>
                </a:solidFill>
              </a:rPr>
              <a:t>Г) направление, в котором находится ваш дом ……………………………………</a:t>
            </a: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67820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effectLst/>
              </a:rPr>
              <a:t>Какие способы ориентирования вы знаете?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47800"/>
            <a:ext cx="8466144" cy="4800600"/>
          </a:xfrm>
        </p:spPr>
        <p:txBody>
          <a:bodyPr/>
          <a:lstStyle/>
          <a:p>
            <a:r>
              <a:rPr lang="ru-RU" b="1" u="sng" dirty="0"/>
              <a:t>Ориентирование по местным признакам</a:t>
            </a:r>
            <a:r>
              <a:rPr lang="ru-RU" b="1" dirty="0" smtClean="0"/>
              <a:t>.</a:t>
            </a:r>
          </a:p>
          <a:p>
            <a:r>
              <a:rPr lang="ru-RU" b="1" dirty="0">
                <a:solidFill>
                  <a:schemeClr val="accent3"/>
                </a:solidFill>
              </a:rPr>
              <a:t>Местные признаки  - явления и объекты природного  или искусственного происхождения, позволяющие ориентироваться </a:t>
            </a:r>
            <a:r>
              <a:rPr lang="ru-RU" b="1" dirty="0" smtClean="0">
                <a:solidFill>
                  <a:schemeClr val="accent3"/>
                </a:solidFill>
              </a:rPr>
              <a:t>на </a:t>
            </a:r>
            <a:r>
              <a:rPr lang="ru-RU" b="1" dirty="0">
                <a:solidFill>
                  <a:schemeClr val="accent3"/>
                </a:solidFill>
              </a:rPr>
              <a:t>местности</a:t>
            </a:r>
            <a:r>
              <a:rPr lang="ru-RU" dirty="0" smtClean="0"/>
              <a:t>.</a:t>
            </a:r>
          </a:p>
          <a:p>
            <a:r>
              <a:rPr lang="ru-RU" b="1" u="sng" dirty="0"/>
              <a:t>Заполните таблицу, используя </a:t>
            </a:r>
            <a:r>
              <a:rPr lang="ru-RU" b="1" u="sng" dirty="0" smtClean="0"/>
              <a:t>предложенные </a:t>
            </a:r>
            <a:r>
              <a:rPr lang="ru-RU" b="1" u="sng" dirty="0"/>
              <a:t>местные признаки</a:t>
            </a:r>
            <a:r>
              <a:rPr lang="ru-RU" b="1" u="sng" dirty="0" smtClean="0"/>
              <a:t>.</a:t>
            </a:r>
          </a:p>
          <a:p>
            <a:endParaRPr lang="ru-RU" b="1" u="sng" dirty="0" smtClean="0"/>
          </a:p>
          <a:p>
            <a:endParaRPr lang="ru-RU" b="1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490090"/>
              </p:ext>
            </p:extLst>
          </p:nvPr>
        </p:nvGraphicFramePr>
        <p:xfrm>
          <a:off x="395536" y="5301208"/>
          <a:ext cx="7776864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3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север</a:t>
                      </a:r>
                      <a:endParaRPr kumimoji="0" lang="ru-RU" sz="36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6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юг</a:t>
                      </a:r>
                      <a:endParaRPr kumimoji="0" lang="ru-RU" sz="3600" b="0" i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43000" y="6016752"/>
          <a:ext cx="6035040" cy="365760"/>
        </p:xfrm>
        <a:graphic>
          <a:graphicData uri="http://schemas.openxmlformats.org/drawingml/2006/table">
            <a:tbl>
              <a:tblPr/>
              <a:tblGrid>
                <a:gridCol w="603504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564904"/>
            <a:ext cx="2081944" cy="1973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959" y="4725144"/>
            <a:ext cx="22685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80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304923" cy="6228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4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936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257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340</Words>
  <Application>Microsoft Office PowerPoint</Application>
  <PresentationFormat>Экран (4:3)</PresentationFormat>
  <Paragraphs>107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Презентация PowerPoint</vt:lpstr>
      <vt:lpstr> ПРОВЕРОЧНАЯ РАБОТА ПО ТЕМАМ  «ГЛОБУС- МОДЕЛЬ ЗЕМЛИ»</vt:lpstr>
      <vt:lpstr>Презентация PowerPoint</vt:lpstr>
      <vt:lpstr>Ориентирование</vt:lpstr>
      <vt:lpstr>Презентация PowerPoint</vt:lpstr>
      <vt:lpstr>Практическая работа</vt:lpstr>
      <vt:lpstr>Какие способы ориентирования вы знаете?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Самопроверка</vt:lpstr>
      <vt:lpstr>Презентация PowerPoint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Взаимопроверка</vt:lpstr>
      <vt:lpstr>Презентация PowerPoint</vt:lpstr>
      <vt:lpstr>Рефлексия: Попробуйте оценить собственные знания  и умения </vt:lpstr>
      <vt:lpstr>Физкультминутка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11</cp:revision>
  <dcterms:created xsi:type="dcterms:W3CDTF">2015-10-21T18:05:08Z</dcterms:created>
  <dcterms:modified xsi:type="dcterms:W3CDTF">2015-11-09T04:58:59Z</dcterms:modified>
</cp:coreProperties>
</file>