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</p:sldMasterIdLst>
  <p:notesMasterIdLst>
    <p:notesMasterId r:id="rId32"/>
  </p:notesMasterIdLst>
  <p:sldIdLst>
    <p:sldId id="289" r:id="rId7"/>
    <p:sldId id="293" r:id="rId8"/>
    <p:sldId id="256" r:id="rId9"/>
    <p:sldId id="296" r:id="rId10"/>
    <p:sldId id="297" r:id="rId11"/>
    <p:sldId id="281" r:id="rId12"/>
    <p:sldId id="291" r:id="rId13"/>
    <p:sldId id="263" r:id="rId14"/>
    <p:sldId id="264" r:id="rId15"/>
    <p:sldId id="283" r:id="rId16"/>
    <p:sldId id="269" r:id="rId17"/>
    <p:sldId id="290" r:id="rId18"/>
    <p:sldId id="276" r:id="rId19"/>
    <p:sldId id="277" r:id="rId20"/>
    <p:sldId id="267" r:id="rId21"/>
    <p:sldId id="284" r:id="rId22"/>
    <p:sldId id="270" r:id="rId23"/>
    <p:sldId id="273" r:id="rId24"/>
    <p:sldId id="275" r:id="rId25"/>
    <p:sldId id="286" r:id="rId26"/>
    <p:sldId id="285" r:id="rId27"/>
    <p:sldId id="288" r:id="rId28"/>
    <p:sldId id="292" r:id="rId29"/>
    <p:sldId id="278" r:id="rId30"/>
    <p:sldId id="279" r:id="rId31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65813" autoAdjust="0"/>
  </p:normalViewPr>
  <p:slideViewPr>
    <p:cSldViewPr>
      <p:cViewPr varScale="1">
        <p:scale>
          <a:sx n="47" d="100"/>
          <a:sy n="47" d="100"/>
        </p:scale>
        <p:origin x="1380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6D81E3-F513-41BD-BD2E-3E5CDA6280A3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E7E09F-145E-49F6-BB55-A7E26BDF26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574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Добрый день, коллеги, сегодня я хочу</a:t>
            </a:r>
            <a:r>
              <a:rPr lang="ru-RU" sz="1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вами поделиться опытом своей работы.</a:t>
            </a:r>
            <a:r>
              <a:rPr lang="ru-RU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настоящее время большое внимание уделяется развитию ребёнка как личности, с его индивидуальными </a:t>
            </a:r>
            <a:r>
              <a:rPr lang="ru-RU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способностями</a:t>
            </a:r>
            <a:r>
              <a:rPr lang="ru-RU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особенностями и  темпом </a:t>
            </a:r>
            <a:r>
              <a:rPr lang="ru-RU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развития</a:t>
            </a:r>
            <a:r>
              <a:rPr lang="ru-RU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Помочь ему раскрыть себя, заметить свою </a:t>
            </a:r>
            <a:r>
              <a:rPr lang="ru-RU" sz="18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«изюминку»</a:t>
            </a:r>
            <a:r>
              <a:rPr lang="ru-RU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способна технология </a:t>
            </a:r>
            <a:r>
              <a:rPr lang="ru-RU" sz="18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</a:t>
            </a:r>
            <a:r>
              <a:rPr lang="ru-RU" sz="18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Портфолио</a:t>
            </a:r>
            <a:r>
              <a:rPr lang="ru-RU" sz="18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</a:t>
            </a:r>
            <a:r>
              <a:rPr lang="ru-RU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ru-RU" sz="18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800" baseline="0" dirty="0"/>
              <a:t>Как известно портфолио</a:t>
            </a:r>
            <a:r>
              <a:rPr lang="ru-RU" sz="1800" b="0" strike="noStrike" spc="-1" dirty="0">
                <a:solidFill>
                  <a:srgbClr val="4E3B30"/>
                </a:solidFill>
                <a:latin typeface="Franklin Gothic Book"/>
              </a:rPr>
              <a:t> – это так называемое «досье успеха», в котором отражается всё интересное и достойное из того, что происходит в жизни человека</a:t>
            </a:r>
            <a:r>
              <a:rPr lang="ru-RU" sz="1800" b="0" strike="noStrike" spc="0" baseline="0" dirty="0">
                <a:solidFill>
                  <a:schemeClr val="tx1"/>
                </a:solidFill>
                <a:latin typeface="+mn-lt"/>
              </a:rPr>
              <a:t>.</a:t>
            </a:r>
            <a:r>
              <a:rPr lang="ru-RU" sz="1800" b="0" strike="noStrike" spc="-1" dirty="0">
                <a:solidFill>
                  <a:srgbClr val="000000"/>
                </a:solidFill>
                <a:latin typeface="Arial"/>
              </a:rPr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BF6C2-0B4B-4121-97BF-49C31EF95C9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4174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697"/>
              </a:spcBef>
              <a:buClr>
                <a:srgbClr val="0000FF"/>
              </a:buClr>
              <a:buFont typeface="Arial"/>
              <a:buNone/>
            </a:pPr>
            <a:r>
              <a:rPr lang="ru-RU" sz="1800" b="0" strike="noStrike" spc="-1" dirty="0">
                <a:solidFill>
                  <a:srgbClr val="0000FF"/>
                </a:solidFill>
                <a:latin typeface="Arial"/>
              </a:rPr>
              <a:t>Большое внимание уделялось играм с водой с различными игрушками или натуральными предметами у детей формировались представления об окружающем природном мире</a:t>
            </a:r>
            <a:r>
              <a:rPr lang="ru-RU" sz="1800" b="0" strike="noStrike" spc="-1" baseline="0" dirty="0">
                <a:solidFill>
                  <a:srgbClr val="0000FF"/>
                </a:solidFill>
                <a:latin typeface="Arial"/>
              </a:rPr>
              <a:t> и </a:t>
            </a:r>
            <a:r>
              <a:rPr lang="ru-RU" sz="1800" b="0" strike="noStrike" spc="-1" dirty="0">
                <a:solidFill>
                  <a:srgbClr val="0000FF"/>
                </a:solidFill>
                <a:latin typeface="Arial"/>
              </a:rPr>
              <a:t>развивались тактильные ощущения детей. Ведь многие дети,</a:t>
            </a:r>
            <a:r>
              <a:rPr lang="ru-RU" sz="1800" b="0" strike="noStrike" spc="-1" baseline="0" dirty="0">
                <a:solidFill>
                  <a:srgbClr val="0000FF"/>
                </a:solidFill>
                <a:latin typeface="Arial"/>
              </a:rPr>
              <a:t> приходя к нам, просто боятся воды, но после таких игр, купания в бассейне все страхи проходят.</a:t>
            </a:r>
            <a:endParaRPr lang="en-US" sz="1800" b="0" strike="noStrike" spc="-1" dirty="0">
              <a:solidFill>
                <a:srgbClr val="003300"/>
              </a:solidFill>
              <a:latin typeface="Times New Roman"/>
            </a:endParaRPr>
          </a:p>
          <a:p>
            <a:endParaRPr lang="ru-RU" dirty="0"/>
          </a:p>
          <a:p>
            <a:pPr marL="0" indent="0">
              <a:lnSpc>
                <a:spcPct val="100000"/>
              </a:lnSpc>
              <a:spcBef>
                <a:spcPts val="697"/>
              </a:spcBef>
              <a:buClr>
                <a:srgbClr val="0000FF"/>
              </a:buClr>
              <a:buFont typeface="Arial"/>
              <a:buNone/>
            </a:pPr>
            <a:endParaRPr lang="en-US" sz="1200" b="0" strike="noStrike" spc="-1" dirty="0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E7E09F-145E-49F6-BB55-A7E26BDF267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8803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spcBef>
                <a:spcPts val="697"/>
              </a:spcBef>
              <a:buClr>
                <a:srgbClr val="0000FF"/>
              </a:buClr>
              <a:buFont typeface="Arial"/>
              <a:buNone/>
            </a:pPr>
            <a:r>
              <a:rPr lang="ru-RU" sz="1800" b="0" strike="noStrike" spc="-1" dirty="0">
                <a:solidFill>
                  <a:srgbClr val="0000FF"/>
                </a:solidFill>
                <a:latin typeface="Arial"/>
              </a:rPr>
              <a:t>В летнее время в жизни детей большое место занимали игры с песком,</a:t>
            </a:r>
            <a:r>
              <a:rPr lang="ru-RU" sz="1800" b="0" strike="noStrike" spc="-1" baseline="0" dirty="0">
                <a:solidFill>
                  <a:srgbClr val="0000FF"/>
                </a:solidFill>
                <a:latin typeface="Arial"/>
              </a:rPr>
              <a:t> которые</a:t>
            </a:r>
            <a:r>
              <a:rPr lang="ru-RU" sz="1800" b="0" strike="noStrike" spc="-1" dirty="0">
                <a:solidFill>
                  <a:srgbClr val="0000FF"/>
                </a:solidFill>
                <a:latin typeface="Arial"/>
              </a:rPr>
              <a:t> доставляют малышам истинное удовольствие и наслаждение. В этом году были созданы все необходимое условия  для этого.</a:t>
            </a:r>
            <a:r>
              <a:rPr lang="ru-RU" sz="1800" b="0" strike="noStrike" spc="-1" baseline="0" dirty="0">
                <a:solidFill>
                  <a:srgbClr val="0000FF"/>
                </a:solidFill>
                <a:latin typeface="Arial"/>
              </a:rPr>
              <a:t> Э</a:t>
            </a:r>
            <a:r>
              <a:rPr lang="ru-RU" sz="1800" b="0" strike="noStrike" spc="-1" dirty="0">
                <a:solidFill>
                  <a:srgbClr val="0000FF"/>
                </a:solidFill>
                <a:latin typeface="Arial"/>
              </a:rPr>
              <a:t>то вот такие</a:t>
            </a:r>
            <a:r>
              <a:rPr lang="ru-RU" sz="1800" b="0" strike="noStrike" spc="-1" baseline="0" dirty="0">
                <a:solidFill>
                  <a:srgbClr val="0000FF"/>
                </a:solidFill>
                <a:latin typeface="Arial"/>
              </a:rPr>
              <a:t> красивые песочницы, различные  </a:t>
            </a:r>
            <a:r>
              <a:rPr lang="ru-RU" sz="1800" b="0" strike="noStrike" spc="-1" dirty="0">
                <a:solidFill>
                  <a:srgbClr val="0000FF"/>
                </a:solidFill>
                <a:latin typeface="Arial"/>
              </a:rPr>
              <a:t>игрушки для игр с песком (формочки, совки, ведерки, лопатки, машинки, брусочки и дощечки разного размера)</a:t>
            </a:r>
            <a:endParaRPr lang="en-US" sz="1800" b="0" strike="noStrike" spc="-1" dirty="0">
              <a:solidFill>
                <a:srgbClr val="003300"/>
              </a:solidFill>
              <a:latin typeface="Times New Roman"/>
            </a:endParaRPr>
          </a:p>
          <a:p>
            <a:pPr marL="342720" indent="-342720">
              <a:lnSpc>
                <a:spcPct val="90000"/>
              </a:lnSpc>
              <a:spcBef>
                <a:spcPts val="697"/>
              </a:spcBef>
              <a:buClr>
                <a:srgbClr val="0000FF"/>
              </a:buClr>
              <a:buFont typeface="Arial"/>
              <a:buChar char="•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E7E09F-145E-49F6-BB55-A7E26BDF267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431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Проведение подвижных игр и развлечений на свежем воздухе это</a:t>
            </a:r>
            <a:r>
              <a:rPr lang="ru-RU" sz="18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не только у</a:t>
            </a:r>
            <a:r>
              <a:rPr lang="ru-RU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крепление физической и психологической силы детей, развитие лидерских</a:t>
            </a:r>
            <a:r>
              <a:rPr lang="ru-RU" sz="18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организаторских</a:t>
            </a:r>
            <a:r>
              <a:rPr lang="ru-RU" sz="18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качеств, но</a:t>
            </a:r>
            <a:r>
              <a:rPr lang="ru-RU" sz="18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так же</a:t>
            </a:r>
            <a:r>
              <a:rPr lang="ru-RU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приобретение новых знаний, развитие творческих способностей, детской самостоятельности и самодеятельности.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E7E09F-145E-49F6-BB55-A7E26BDF267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943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Практика</a:t>
            </a:r>
            <a:r>
              <a:rPr lang="ru-RU" sz="18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показала, что нужно</a:t>
            </a:r>
            <a:r>
              <a:rPr lang="ru-RU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проводить больше «неожиданных» праздников.</a:t>
            </a:r>
            <a:r>
              <a:rPr lang="ru-RU" sz="18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Они </a:t>
            </a:r>
            <a:r>
              <a:rPr lang="ru-RU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требуют долгой подготовки, но неизменно вызывают большой интерес детей</a:t>
            </a:r>
            <a:r>
              <a:rPr lang="ru-RU" sz="18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Таким  «неожиданным» праздником стал- праздник «Веселого мяча», который вызвал бурю положительных эмоций у детей.</a:t>
            </a: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E7E09F-145E-49F6-BB55-A7E26BDF267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356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Залог здоровья – это чистые руки. Мы приняли участие в акции «Чистые ладошки», посвященной</a:t>
            </a:r>
            <a:r>
              <a:rPr lang="ru-RU" baseline="0" dirty="0"/>
              <a:t> пандемии. Хочется заметить, что после этого мероприятия и создания стен-газеты, дети действительно стали с большим удовольствием и усердием мыть руки.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E7E09F-145E-49F6-BB55-A7E26BDF267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3670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/>
              <a:t>Конечно было и много и других</a:t>
            </a:r>
            <a:r>
              <a:rPr lang="ru-RU" sz="1800" baseline="0" dirty="0"/>
              <a:t> мероприятий, в которых мы участвовали. Они были направлены на развитие творческих, познавательных способностей детей. </a:t>
            </a: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E7E09F-145E-49F6-BB55-A7E26BDF267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1919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Важным</a:t>
            </a:r>
            <a:r>
              <a:rPr lang="ru-RU" sz="18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аспектом было</a:t>
            </a:r>
            <a:r>
              <a:rPr lang="ru-RU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получение воспитанниками умений и навыков  индивидуальной и коллективной трудовой деятельности. Не для кого не секрет,</a:t>
            </a:r>
            <a:r>
              <a:rPr lang="ru-RU" sz="18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что наши дети любят трудиться в силу своих возможностей, но в основном индивидуально, а вот с коллективом сложнее.</a:t>
            </a: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E7E09F-145E-49F6-BB55-A7E26BDF267E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7435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Активная познавательная деятельность заняла не маловажную</a:t>
            </a:r>
            <a:r>
              <a:rPr lang="ru-RU" sz="18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роль, </a:t>
            </a:r>
            <a:r>
              <a:rPr lang="ru-RU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которой ребёнок пробует свои силы и удовлетворяет свою потребность в новых, ярких эмоциональных переживаниях, которые отсутствуют в его привычной жизни.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E7E09F-145E-49F6-BB55-A7E26BDF267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3095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/>
              <a:t>Так</a:t>
            </a:r>
            <a:r>
              <a:rPr lang="ru-RU" sz="1800" baseline="0" dirty="0"/>
              <a:t> же эти летом уделялось большое внимание патриотическому воспитанию, </a:t>
            </a:r>
            <a:r>
              <a:rPr lang="ru-RU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формированию гармоничной личности, обладающей качествами гражданина-патриота своей Родины, знающего историю своего края.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E7E09F-145E-49F6-BB55-A7E26BDF267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6883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Tx/>
              <a:buFont typeface="Times New Roman"/>
              <a:buNone/>
              <a:tabLst/>
              <a:defRPr/>
            </a:pPr>
            <a:r>
              <a:rPr lang="ru-RU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</a:t>
            </a:r>
            <a:r>
              <a:rPr lang="ru-RU" sz="18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Сказка — это зернышко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из которого прорастает эмоциональная оценка ребенком жизненных явлений.»  так писал В. А. Сухомлинский.</a:t>
            </a:r>
            <a:endParaRPr lang="ru-RU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00000"/>
              </a:lnSpc>
              <a:buClr>
                <a:srgbClr val="0000FF"/>
              </a:buClr>
              <a:buFont typeface="Times New Roman"/>
              <a:buNone/>
            </a:pPr>
            <a:endParaRPr lang="ru-RU" sz="1800" dirty="0"/>
          </a:p>
          <a:p>
            <a:r>
              <a:rPr lang="ru-RU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Сказка входит в жизнь ребенка с самого раннего возраста, сопровождает на протяжении всего детства и остается с ним на всю жизнь. Сколько</a:t>
            </a:r>
            <a:r>
              <a:rPr lang="ru-RU" sz="18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эмоций у детей  вызвали кукольные представления, показанные сотрудниками, и с каким удовольствием они пытались  показать сказку самостоятельно. </a:t>
            </a:r>
            <a:endParaRPr lang="ru-RU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E7E09F-145E-49F6-BB55-A7E26BDF267E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186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0" strike="noStrike" spc="0" baseline="0" dirty="0">
                <a:solidFill>
                  <a:schemeClr val="tx1"/>
                </a:solidFill>
                <a:latin typeface="+mn-lt"/>
              </a:rPr>
              <a:t>А если человек очень мал и особенный, как наши дети и время пребывания в учреждении -  очень короткое, а педагогу нужно демонстрировать свое развитие и динамику развития детей?</a:t>
            </a:r>
            <a:endParaRPr lang="ru-RU" sz="18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0" strike="noStrike" spc="0" baseline="0" dirty="0">
                <a:solidFill>
                  <a:schemeClr val="tx1"/>
                </a:solidFill>
                <a:latin typeface="+mn-lt"/>
              </a:rPr>
              <a:t>Поэтому мы решили создать групповые тематические портфолио. </a:t>
            </a:r>
            <a:r>
              <a:rPr lang="ru-RU" sz="1800" b="1" strike="noStrike" spc="0" baseline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То есть</a:t>
            </a:r>
            <a:r>
              <a:rPr lang="ru-RU" sz="1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«Копилку» материалов и информации по определенной теме.</a:t>
            </a:r>
          </a:p>
          <a:p>
            <a:r>
              <a:rPr lang="ru-RU" sz="1800" b="0" strike="noStrike" spc="0" baseline="0" dirty="0">
                <a:solidFill>
                  <a:schemeClr val="tx1"/>
                </a:solidFill>
                <a:latin typeface="+mn-lt"/>
              </a:rPr>
              <a:t>На наш взгляд такой вид электронного портфолио удобен в нашей работе.</a:t>
            </a:r>
            <a:endParaRPr lang="ru-RU" sz="1800" b="0" strike="noStrike" kern="1200" spc="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899"/>
              </a:spcBef>
              <a:spcAft>
                <a:spcPts val="0"/>
              </a:spcAft>
              <a:buClr>
                <a:srgbClr val="B2B2B2"/>
              </a:buClr>
              <a:buSzPct val="90000"/>
              <a:buFont typeface="Wingdings" charset="2"/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Ведение тематического портфолио</a:t>
            </a:r>
            <a:r>
              <a:rPr lang="ru-RU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позволит воспитателю  фиксировать информацию о ребенке, его индивидуальных особенностях и успехах. Систематизировать и  </a:t>
            </a:r>
            <a:r>
              <a:rPr lang="ru-RU" sz="18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демонстрировать  проведенные мероприятия  по определенной тематике, представляя педагогический опыт и результаты своей работы.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899"/>
              </a:spcBef>
              <a:spcAft>
                <a:spcPts val="0"/>
              </a:spcAft>
              <a:buClr>
                <a:srgbClr val="B2B2B2"/>
              </a:buClr>
              <a:buSzPct val="90000"/>
              <a:buFont typeface="Wingdings" charset="2"/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sz="18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spcBef>
                <a:spcPts val="899"/>
              </a:spcBef>
              <a:buClr>
                <a:srgbClr val="B2B2B2"/>
              </a:buClr>
              <a:buSzPct val="90000"/>
              <a:buFont typeface="Wingdings" charset="2"/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800" b="0" strike="noStrike" spc="0" baseline="0" dirty="0">
                <a:solidFill>
                  <a:schemeClr val="tx1"/>
                </a:solidFill>
                <a:latin typeface="+mn-lt"/>
              </a:rPr>
              <a:t>Нами были выделены четыре темы «Тематического портфолио» : 1.  «Ах, лето, лето..»; </a:t>
            </a: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E7E09F-145E-49F6-BB55-A7E26BDF267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8178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aseline="0" dirty="0"/>
              <a:t>Не обошли стороной и тему по безопасности жизнедеятельности детей.  По фотографиям видно, что это лето мы провели очень весело и плодотворно</a:t>
            </a:r>
            <a:endParaRPr lang="ru-RU" sz="180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E7E09F-145E-49F6-BB55-A7E26BDF267E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2908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/>
              <a:t>Тому подтверждение мы видим на</a:t>
            </a:r>
            <a:r>
              <a:rPr lang="ru-RU" sz="1800" baseline="0" dirty="0"/>
              <a:t> страничке «Наши успехи»</a:t>
            </a:r>
            <a:endParaRPr lang="ru-RU" sz="18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/>
              <a:t> Это</a:t>
            </a:r>
            <a:r>
              <a:rPr lang="ru-RU" sz="1800" baseline="0" dirty="0"/>
              <a:t> </a:t>
            </a:r>
            <a:r>
              <a:rPr lang="ru-RU" sz="1800" dirty="0"/>
              <a:t>наши</a:t>
            </a:r>
            <a:r>
              <a:rPr lang="ru-RU" sz="1800" baseline="0" dirty="0"/>
              <a:t> награды, как детей так и взрослых. </a:t>
            </a: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E7E09F-145E-49F6-BB55-A7E26BDF267E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454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/>
              <a:t>По цели отражения итогового результата, ради которого собирается портфолио в нашем случае получается портфолио</a:t>
            </a:r>
            <a:r>
              <a:rPr lang="ru-RU" sz="1800" baseline="0" dirty="0"/>
              <a:t> – отчет (для педагога). А для ребенка это память. </a:t>
            </a:r>
            <a:endParaRPr lang="ru-RU" sz="180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E7E09F-145E-49F6-BB55-A7E26BDF267E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454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Tx/>
              <a:buFont typeface="Times New Roman"/>
              <a:buNone/>
              <a:tabLst/>
              <a:defRPr/>
            </a:pPr>
            <a:r>
              <a:rPr lang="ru-RU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конце летнего периода проводилась повторная диагностика, результаты которой показали улучшение показателей. </a:t>
            </a:r>
            <a:r>
              <a:rPr lang="ru-RU" sz="1800" dirty="0"/>
              <a:t>По данным можно увидеть,</a:t>
            </a:r>
            <a:r>
              <a:rPr lang="ru-RU" sz="1800" baseline="0" dirty="0"/>
              <a:t> что дети подросли, поправились, то есть окрепли</a:t>
            </a: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E7E09F-145E-49F6-BB55-A7E26BDF267E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2949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наш взгляд, в чем преимущество, нашего портфолио:</a:t>
            </a:r>
          </a:p>
          <a:p>
            <a:r>
              <a:rPr lang="ru-RU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Удобство хранения. Весь собранный материал систематизирован и мобилен, хранится так, чтобы было удобно его использовать.</a:t>
            </a:r>
          </a:p>
          <a:p>
            <a:pPr marL="171450" indent="-171450">
              <a:buFontTx/>
              <a:buChar char="-"/>
            </a:pPr>
            <a:r>
              <a:rPr lang="ru-RU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Систематичность в сборе информации. Постоянное пополнение и анализ имеющихся материалов. Можно заранее определить периодичность работы ( не реже 1 раза в месяц)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Тематическое портфолио </a:t>
            </a:r>
            <a:r>
              <a:rPr lang="ru-RU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– позволяет систематизировать  мероприятия по определенной тематике, помогает взаимодействию педагогов между собой, демонстрирует педагогический опыт. </a:t>
            </a:r>
            <a:r>
              <a:rPr lang="ru-RU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Портфолио вручается ребенку  после того,</a:t>
            </a:r>
            <a:r>
              <a:rPr lang="ru-RU" sz="18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как он покинет центр, это маленькая страничка его жизни, его успехов и достижений. </a:t>
            </a:r>
            <a:endParaRPr lang="ru-RU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E7E09F-145E-49F6-BB55-A7E26BDF267E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1643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Одним из главных результатов работы над </a:t>
            </a:r>
            <a:r>
              <a:rPr lang="ru-RU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портфолио является то</a:t>
            </a:r>
            <a:r>
              <a:rPr lang="ru-RU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что  педагог</a:t>
            </a:r>
            <a:r>
              <a:rPr lang="ru-RU" sz="18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может</a:t>
            </a:r>
            <a:r>
              <a:rPr lang="ru-RU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наблюдать и замечать происходящие изменения, систематизировать их. Ведь</a:t>
            </a:r>
            <a:r>
              <a:rPr lang="ru-RU" sz="18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он является</a:t>
            </a:r>
            <a:r>
              <a:rPr lang="ru-RU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не только источником информации, реальным помощником и поддержкой ребёнку, но и непосредственным участником.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E7E09F-145E-49F6-BB55-A7E26BDF267E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849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899"/>
              </a:spcBef>
              <a:buClr>
                <a:srgbClr val="B2B2B2"/>
              </a:buClr>
              <a:buSzPct val="90000"/>
              <a:buFont typeface="Wingdings" charset="2"/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800" b="0" strike="noStrike" spc="0" baseline="0" dirty="0">
                <a:solidFill>
                  <a:schemeClr val="tx1"/>
                </a:solidFill>
                <a:latin typeface="+mn-lt"/>
              </a:rPr>
              <a:t>2. «Осенняя пора»; 3. « Зимние Забавы»; 4. « Весенняя капель». </a:t>
            </a: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0" strike="noStrike" spc="0" baseline="0" dirty="0">
                <a:solidFill>
                  <a:schemeClr val="tx1"/>
                </a:solidFill>
                <a:latin typeface="+mn-lt"/>
              </a:rPr>
              <a:t>Хочу представить Вашему вниманию тематическое портфолио « Ах, лето, лето»</a:t>
            </a:r>
            <a:endParaRPr lang="ru-RU" sz="1800" dirty="0"/>
          </a:p>
          <a:p>
            <a:endParaRPr lang="ru-RU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Алгоритм работы над </a:t>
            </a:r>
            <a:r>
              <a:rPr lang="ru-RU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портфолио это</a:t>
            </a:r>
            <a:endParaRPr lang="ru-RU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</a:t>
            </a:r>
            <a:r>
              <a:rPr lang="ru-RU" sz="18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Постановка цели и задач,</a:t>
            </a:r>
          </a:p>
          <a:p>
            <a:r>
              <a:rPr lang="ru-RU" sz="18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2.Сроки и периодичность систематизации материала по данной тематике.  </a:t>
            </a:r>
          </a:p>
          <a:p>
            <a:r>
              <a:rPr lang="ru-RU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Определение структуры </a:t>
            </a:r>
            <a:r>
              <a:rPr lang="ru-RU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портфолио</a:t>
            </a:r>
            <a:r>
              <a:rPr lang="ru-RU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количество, название рубрик, разделов.( в нашем случае мероприятий)</a:t>
            </a:r>
          </a:p>
          <a:p>
            <a:r>
              <a:rPr lang="ru-RU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Выводы, результаты работы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E7E09F-145E-49F6-BB55-A7E26BDF267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737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/>
              <a:t> </a:t>
            </a:r>
            <a:r>
              <a:rPr lang="ru-RU" sz="1800" baseline="0" dirty="0"/>
              <a:t>Тему этого портфолио определила программа Летней-оздоровительной работы в нашем центре. </a:t>
            </a:r>
            <a:endParaRPr lang="ru-RU" sz="1800" b="0" strike="noStrike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E7E09F-145E-49F6-BB55-A7E26BDF267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728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800" b="0" i="0" strike="noStrike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0" i="0" strike="noStrike" spc="-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 данном слайде представлены основные задачи работы в летний период.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i="0" strike="noStrike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i="0" strike="noStrike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Лето - благодатная пора</a:t>
            </a:r>
            <a:r>
              <a:rPr lang="ru-RU" sz="1800" b="1" i="0" strike="noStrike" cap="all" baseline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800" b="0" i="0" strike="noStrike" spc="-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Поэтому очень важно организовать жизнь  так, что бы каждый день приносил </a:t>
            </a:r>
            <a:r>
              <a:rPr lang="ru-RU" sz="1800" i="0" spc="-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детям</a:t>
            </a:r>
            <a:r>
              <a:rPr lang="ru-RU" sz="1800" b="0" i="0" strike="noStrike" spc="-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что-то новое, был наполнен интересным содержанием. Что бы воспоминания о лете, играх, прогулках, долго радовали их.</a:t>
            </a:r>
            <a:endParaRPr lang="ru-RU" sz="1800" i="0" dirty="0">
              <a:latin typeface="Times New Roman" pitchFamily="18" charset="0"/>
              <a:cs typeface="Times New Roman" pitchFamily="18" charset="0"/>
            </a:endParaRPr>
          </a:p>
          <a:p>
            <a:endParaRPr lang="ru-RU" i="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E7E09F-145E-49F6-BB55-A7E26BDF267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164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слайде можем увидеть фото наших воспитанников, группы Чебурашка. Очень симпатичные, но с тяжелыми заболеваниями, практически не говорящие. Это тоже является одним из аспектом выбора такого вида портфолио.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BF6C2-0B4B-4121-97BF-49C31EF95C9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392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Tx/>
              <a:buFont typeface="Times New Roman"/>
              <a:buNone/>
              <a:tabLst/>
              <a:defRPr/>
            </a:pPr>
            <a:r>
              <a:rPr lang="ru-RU" sz="18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Представлена информация о физических данных воспитанников на начало летнего периода,  это поможет нам выявить на сколько результативна прошла «Летняя-оздоровительная кампания»</a:t>
            </a: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E7E09F-145E-49F6-BB55-A7E26BDF267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50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Tx/>
              <a:buFont typeface="Times New Roman"/>
              <a:buNone/>
              <a:tabLst/>
              <a:defRPr/>
            </a:pPr>
            <a:r>
              <a:rPr lang="ru-RU" sz="18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 название следующих страниц определили мероприятия, которые проходили в этот период с 1июня по 31 августа, это праздники, досуг выходного дня, различные конкурсы.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Tx/>
              <a:buFont typeface="Times New Roman"/>
              <a:buNone/>
              <a:tabLst/>
              <a:defRPr/>
            </a:pPr>
            <a:r>
              <a:rPr lang="ru-RU" sz="18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 этот период времени было проведено множество  </a:t>
            </a:r>
            <a:r>
              <a:rPr lang="ru-RU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физкультурных и спортивных развлечений, гимнастик,</a:t>
            </a:r>
            <a:r>
              <a:rPr lang="ru-RU" sz="18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большое внимание было уделено гимнастикам после сна по профилактике и</a:t>
            </a:r>
            <a:r>
              <a:rPr lang="ru-RU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коррекции имеющихся отклонений в развитии (плоскостопие, нарушение осанки)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Tx/>
              <a:buFont typeface="Times New Roman"/>
              <a:buNone/>
              <a:tabLst/>
              <a:defRPr/>
            </a:pP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00000"/>
              </a:lnSpc>
              <a:buClr>
                <a:srgbClr val="0000FF"/>
              </a:buClr>
              <a:buFont typeface="Times New Roman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E7E09F-145E-49F6-BB55-A7E26BDF267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2528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Tx/>
              <a:buFont typeface="Times New Roman"/>
              <a:buNone/>
              <a:tabLst/>
              <a:defRPr/>
            </a:pPr>
            <a:r>
              <a:rPr lang="ru-RU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 так же закаливание проходило с использованием естественных природных факторов: воздуха, воды, принятия воздушных ванн. </a:t>
            </a:r>
            <a:endParaRPr lang="ru-RU" sz="1800" dirty="0"/>
          </a:p>
          <a:p>
            <a:pPr>
              <a:lnSpc>
                <a:spcPct val="100000"/>
              </a:lnSpc>
              <a:buClr>
                <a:srgbClr val="0000FF"/>
              </a:buClr>
              <a:buFont typeface="Times New Roman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E7E09F-145E-49F6-BB55-A7E26BDF267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909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0033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0033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0033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0033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0033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0033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0033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003300"/>
              </a:solidFill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0033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003300"/>
              </a:solid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0033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0033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003300"/>
              </a:solid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003300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83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84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003300"/>
              </a:solid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003300"/>
              </a:solid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003300"/>
              </a:solidFill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0033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0033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0033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003300"/>
              </a:solid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0033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003300"/>
              </a:solid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003300"/>
              </a:solidFill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003300"/>
              </a:solidFill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131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132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133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134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003300"/>
              </a:solidFill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003300"/>
              </a:solidFill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0033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003300"/>
              </a:solid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0033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003300"/>
              </a:solidFill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162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003300"/>
              </a:solidFill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003300"/>
              </a:solidFill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003300"/>
              </a:solidFill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003300"/>
              </a:solidFill>
              <a:latin typeface="Arial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17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17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178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003300"/>
              </a:solidFill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183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184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185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0033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003300"/>
              </a:solidFill>
              <a:latin typeface="Arial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003300"/>
              </a:solidFill>
              <a:latin typeface="Arial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003300"/>
              </a:solidFill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0033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003300"/>
              </a:solidFill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209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003300"/>
              </a:solidFill>
              <a:latin typeface="Arial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21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213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003300"/>
              </a:solidFill>
              <a:latin typeface="Arial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21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003300"/>
              </a:solidFill>
              <a:latin typeface="Arial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220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003300"/>
              </a:solidFill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224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225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003300"/>
              </a:solidFill>
              <a:latin typeface="Arial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229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230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231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232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003300"/>
              </a:solidFill>
              <a:latin typeface="Arial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003300"/>
              </a:solidFill>
              <a:latin typeface="Arial"/>
            </a:endParaRPr>
          </a:p>
        </p:txBody>
      </p:sp>
      <p:sp>
        <p:nvSpPr>
          <p:cNvPr id="24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003300"/>
              </a:solidFill>
              <a:latin typeface="Arial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25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0033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003300"/>
              </a:solidFill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25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258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003300"/>
              </a:solidFill>
              <a:latin typeface="Arial"/>
            </a:endParaRPr>
          </a:p>
        </p:txBody>
      </p:sp>
      <p:sp>
        <p:nvSpPr>
          <p:cNvPr id="26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26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26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003300"/>
              </a:solidFill>
              <a:latin typeface="Arial"/>
            </a:endParaRPr>
          </a:p>
        </p:txBody>
      </p:sp>
      <p:sp>
        <p:nvSpPr>
          <p:cNvPr id="26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26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266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0033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003300"/>
              </a:solidFill>
              <a:latin typeface="Arial"/>
            </a:endParaRPr>
          </a:p>
        </p:txBody>
      </p:sp>
      <p:sp>
        <p:nvSpPr>
          <p:cNvPr id="26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269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003300"/>
              </a:solidFill>
              <a:latin typeface="Arial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27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273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274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003300"/>
              </a:solidFill>
              <a:latin typeface="Arial"/>
            </a:endParaRPr>
          </a:p>
        </p:txBody>
      </p:sp>
      <p:sp>
        <p:nvSpPr>
          <p:cNvPr id="27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277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278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279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280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281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0033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endParaRPr lang="en-US" sz="4400" b="0" strike="noStrike" spc="-1">
              <a:solidFill>
                <a:srgbClr val="0033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33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34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11.gif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10.gif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50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image" Target="../media/image18.png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33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33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3300"/>
                </a:solidFill>
                <a:latin typeface="Times New Roman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33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3300"/>
                </a:solidFill>
                <a:latin typeface="Times New Roman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33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3300"/>
                </a:solidFill>
                <a:latin typeface="Times New Roman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33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3300"/>
                </a:solidFill>
                <a:latin typeface="Times New Roman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33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3300"/>
                </a:solidFill>
                <a:latin typeface="Times New Roman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33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3300"/>
                </a:solidFill>
                <a:latin typeface="Times New Roman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33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3300"/>
                </a:solidFill>
                <a:latin typeface="Times New Roman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456840" y="6356520"/>
            <a:ext cx="2133720" cy="36504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898F89"/>
                </a:solidFill>
                <a:latin typeface="Times New Roman"/>
              </a:rPr>
              <a:t>&lt;date/time&gt;</a:t>
            </a:r>
            <a:endParaRPr lang="en-US" sz="12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840" cy="36504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endParaRPr lang="en-US" sz="1800" b="0" strike="noStrike" spc="-1">
              <a:solidFill>
                <a:srgbClr val="003300"/>
              </a:solidFill>
              <a:latin typeface="Segoe Script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552720" y="6356520"/>
            <a:ext cx="2133720" cy="36504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r">
              <a:lnSpc>
                <a:spcPct val="100000"/>
              </a:lnSpc>
            </a:pPr>
            <a:fld id="{301328CC-15A0-4BFC-BD6A-E6ACDF5A6931}" type="slidenum">
              <a:rPr lang="ru-RU" sz="1200" b="0" strike="noStrike" spc="-1">
                <a:solidFill>
                  <a:srgbClr val="898F89"/>
                </a:solidFill>
                <a:latin typeface="Times New Roman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6" descr="6541d46a5900t.jpg"/>
          <p:cNvPicPr/>
          <p:nvPr/>
        </p:nvPicPr>
        <p:blipFill>
          <a:blip r:embed="rId15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pic>
        <p:nvPicPr>
          <p:cNvPr id="42" name="Рисунок 7" descr="ecb4031e37cd.gif"/>
          <p:cNvPicPr/>
          <p:nvPr/>
        </p:nvPicPr>
        <p:blipFill>
          <a:blip r:embed="rId16"/>
          <a:stretch/>
        </p:blipFill>
        <p:spPr>
          <a:xfrm>
            <a:off x="6084720" y="2914560"/>
            <a:ext cx="3314880" cy="3943440"/>
          </a:xfrm>
          <a:prstGeom prst="rect">
            <a:avLst/>
          </a:prstGeom>
          <a:ln>
            <a:noFill/>
          </a:ln>
        </p:spPr>
      </p:pic>
      <p:pic>
        <p:nvPicPr>
          <p:cNvPr id="43" name="Рисунок 8" descr="0_89604_568ac41e_M.png"/>
          <p:cNvPicPr/>
          <p:nvPr/>
        </p:nvPicPr>
        <p:blipFill>
          <a:blip r:embed="rId17"/>
          <a:stretch/>
        </p:blipFill>
        <p:spPr>
          <a:xfrm>
            <a:off x="6948360" y="1844640"/>
            <a:ext cx="1300320" cy="1363680"/>
          </a:xfrm>
          <a:prstGeom prst="rect">
            <a:avLst/>
          </a:prstGeom>
          <a:ln>
            <a:noFill/>
          </a:ln>
        </p:spPr>
      </p:pic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33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33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3300"/>
                </a:solidFill>
                <a:latin typeface="Times New Roman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33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3300"/>
                </a:solidFill>
                <a:latin typeface="Times New Roman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33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3300"/>
                </a:solidFill>
                <a:latin typeface="Times New Roman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33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3300"/>
                </a:solidFill>
                <a:latin typeface="Times New Roman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33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3300"/>
                </a:solidFill>
                <a:latin typeface="Times New Roman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33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3300"/>
                </a:solidFill>
                <a:latin typeface="Times New Roman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33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3300"/>
                </a:solidFill>
                <a:latin typeface="Times New Roman"/>
              </a:rPr>
              <a:t>Seventh Outline Level</a:t>
            </a:r>
          </a:p>
        </p:txBody>
      </p:sp>
      <p:sp>
        <p:nvSpPr>
          <p:cNvPr id="46" name="PlaceHolder 3"/>
          <p:cNvSpPr>
            <a:spLocks noGrp="1"/>
          </p:cNvSpPr>
          <p:nvPr>
            <p:ph type="dt"/>
          </p:nvPr>
        </p:nvSpPr>
        <p:spPr>
          <a:xfrm>
            <a:off x="456840" y="6356520"/>
            <a:ext cx="2133720" cy="36504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898F89"/>
                </a:solidFill>
                <a:latin typeface="Times New Roman"/>
              </a:rPr>
              <a:t>&lt;date/time&gt;</a:t>
            </a:r>
            <a:endParaRPr lang="en-US" sz="1200" b="0" strike="noStrike" spc="-1">
              <a:latin typeface="Times New Roman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840" cy="36504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endParaRPr lang="en-US" sz="1800" b="0" strike="noStrike" spc="-1">
              <a:solidFill>
                <a:srgbClr val="003300"/>
              </a:solidFill>
              <a:latin typeface="Segoe Script"/>
            </a:endParaRPr>
          </a:p>
        </p:txBody>
      </p:sp>
      <p:sp>
        <p:nvSpPr>
          <p:cNvPr id="48" name="PlaceHolder 5"/>
          <p:cNvSpPr>
            <a:spLocks noGrp="1"/>
          </p:cNvSpPr>
          <p:nvPr>
            <p:ph type="sldNum"/>
          </p:nvPr>
        </p:nvSpPr>
        <p:spPr>
          <a:xfrm>
            <a:off x="6552720" y="6356520"/>
            <a:ext cx="2133720" cy="36504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r">
              <a:lnSpc>
                <a:spcPct val="100000"/>
              </a:lnSpc>
            </a:pPr>
            <a:fld id="{F148A47A-8F09-43F5-89D6-28FE1B78ABC2}" type="slidenum">
              <a:rPr lang="ru-RU" sz="1200" b="0" strike="noStrike" spc="-1">
                <a:solidFill>
                  <a:srgbClr val="898F89"/>
                </a:solidFill>
                <a:latin typeface="Times New Roman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Рисунок 6" descr="0_a1a93_57fe433b_orig.gif"/>
          <p:cNvPicPr/>
          <p:nvPr/>
        </p:nvPicPr>
        <p:blipFill>
          <a:blip r:embed="rId15"/>
          <a:stretch/>
        </p:blipFill>
        <p:spPr>
          <a:xfrm>
            <a:off x="7380360" y="2637000"/>
            <a:ext cx="2309760" cy="2309760"/>
          </a:xfrm>
          <a:prstGeom prst="rect">
            <a:avLst/>
          </a:prstGeom>
          <a:ln>
            <a:noFill/>
          </a:ln>
        </p:spPr>
      </p:pic>
      <p:pic>
        <p:nvPicPr>
          <p:cNvPr id="86" name="Рисунок 7" descr="4db66d823c0a.gif"/>
          <p:cNvPicPr/>
          <p:nvPr/>
        </p:nvPicPr>
        <p:blipFill>
          <a:blip r:embed="rId16"/>
          <a:stretch/>
        </p:blipFill>
        <p:spPr>
          <a:xfrm>
            <a:off x="5992920" y="4219560"/>
            <a:ext cx="3151080" cy="2638440"/>
          </a:xfrm>
          <a:prstGeom prst="rect">
            <a:avLst/>
          </a:prstGeom>
          <a:ln>
            <a:noFill/>
          </a:ln>
        </p:spPr>
      </p:pic>
      <p:grpSp>
        <p:nvGrpSpPr>
          <p:cNvPr id="87" name="Group 1"/>
          <p:cNvGrpSpPr/>
          <p:nvPr/>
        </p:nvGrpSpPr>
        <p:grpSpPr>
          <a:xfrm>
            <a:off x="1835280" y="5661000"/>
            <a:ext cx="7308720" cy="1197000"/>
            <a:chOff x="1835280" y="5661000"/>
            <a:chExt cx="7308720" cy="1197000"/>
          </a:xfrm>
        </p:grpSpPr>
        <p:pic>
          <p:nvPicPr>
            <p:cNvPr id="88" name="Рисунок 9" descr="0_fe7f9_3e19977b_orig.png"/>
            <p:cNvPicPr/>
            <p:nvPr/>
          </p:nvPicPr>
          <p:blipFill>
            <a:blip r:embed="rId17"/>
            <a:stretch/>
          </p:blipFill>
          <p:spPr>
            <a:xfrm>
              <a:off x="1835280" y="5661000"/>
              <a:ext cx="4546800" cy="1197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Рисунок 10" descr="0_fe7f9_3e19977b_orig.png"/>
            <p:cNvPicPr/>
            <p:nvPr/>
          </p:nvPicPr>
          <p:blipFill>
            <a:blip r:embed="rId18"/>
            <a:stretch/>
          </p:blipFill>
          <p:spPr>
            <a:xfrm flipH="1">
              <a:off x="5892480" y="5661000"/>
              <a:ext cx="3251520" cy="119700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90" name="Group 2"/>
          <p:cNvGrpSpPr/>
          <p:nvPr/>
        </p:nvGrpSpPr>
        <p:grpSpPr>
          <a:xfrm>
            <a:off x="0" y="5661000"/>
            <a:ext cx="7308720" cy="1197000"/>
            <a:chOff x="0" y="5661000"/>
            <a:chExt cx="7308720" cy="1197000"/>
          </a:xfrm>
        </p:grpSpPr>
        <p:pic>
          <p:nvPicPr>
            <p:cNvPr id="91" name="Рисунок 12" descr="0_fe7f9_3e19977b_orig.png"/>
            <p:cNvPicPr/>
            <p:nvPr/>
          </p:nvPicPr>
          <p:blipFill>
            <a:blip r:embed="rId17"/>
            <a:stretch/>
          </p:blipFill>
          <p:spPr>
            <a:xfrm>
              <a:off x="0" y="5661000"/>
              <a:ext cx="4546800" cy="1197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Рисунок 13" descr="0_fe7f9_3e19977b_orig.png"/>
            <p:cNvPicPr/>
            <p:nvPr/>
          </p:nvPicPr>
          <p:blipFill>
            <a:blip r:embed="rId18"/>
            <a:stretch/>
          </p:blipFill>
          <p:spPr>
            <a:xfrm flipH="1">
              <a:off x="4057200" y="5661000"/>
              <a:ext cx="3251520" cy="119700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93" name="Рисунок 14" descr="Рисунок1.gif"/>
          <p:cNvPicPr/>
          <p:nvPr/>
        </p:nvPicPr>
        <p:blipFill>
          <a:blip r:embed="rId19"/>
          <a:stretch/>
        </p:blipFill>
        <p:spPr>
          <a:xfrm>
            <a:off x="0" y="4653000"/>
            <a:ext cx="1476360" cy="1928880"/>
          </a:xfrm>
          <a:prstGeom prst="rect">
            <a:avLst/>
          </a:prstGeom>
          <a:ln>
            <a:noFill/>
          </a:ln>
        </p:spPr>
      </p:pic>
      <p:sp>
        <p:nvSpPr>
          <p:cNvPr id="94" name="PlaceHolder 3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33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33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3300"/>
                </a:solidFill>
                <a:latin typeface="Times New Roman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33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3300"/>
                </a:solidFill>
                <a:latin typeface="Times New Roman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33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3300"/>
                </a:solidFill>
                <a:latin typeface="Times New Roman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33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3300"/>
                </a:solidFill>
                <a:latin typeface="Times New Roman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33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3300"/>
                </a:solidFill>
                <a:latin typeface="Times New Roman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33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3300"/>
                </a:solidFill>
                <a:latin typeface="Times New Roman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33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3300"/>
                </a:solidFill>
                <a:latin typeface="Times New Roman"/>
              </a:rPr>
              <a:t>Seventh Outline Level</a:t>
            </a:r>
          </a:p>
        </p:txBody>
      </p:sp>
      <p:sp>
        <p:nvSpPr>
          <p:cNvPr id="96" name="PlaceHolder 5"/>
          <p:cNvSpPr>
            <a:spLocks noGrp="1"/>
          </p:cNvSpPr>
          <p:nvPr>
            <p:ph type="dt"/>
          </p:nvPr>
        </p:nvSpPr>
        <p:spPr>
          <a:xfrm>
            <a:off x="456840" y="6356520"/>
            <a:ext cx="2133720" cy="36504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898F89"/>
                </a:solidFill>
                <a:latin typeface="Times New Roman"/>
              </a:rPr>
              <a:t>&lt;date/time&gt;</a:t>
            </a:r>
            <a:endParaRPr lang="en-US" sz="1200" b="0" strike="noStrike" spc="-1">
              <a:latin typeface="Times New Roman"/>
            </a:endParaRPr>
          </a:p>
        </p:txBody>
      </p:sp>
      <p:sp>
        <p:nvSpPr>
          <p:cNvPr id="97" name="PlaceHolder 6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840" cy="36504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endParaRPr lang="en-US" sz="1800" b="0" strike="noStrike" spc="-1">
              <a:solidFill>
                <a:srgbClr val="003300"/>
              </a:solidFill>
              <a:latin typeface="Segoe Script"/>
            </a:endParaRPr>
          </a:p>
        </p:txBody>
      </p:sp>
      <p:sp>
        <p:nvSpPr>
          <p:cNvPr id="98" name="PlaceHolder 7"/>
          <p:cNvSpPr>
            <a:spLocks noGrp="1"/>
          </p:cNvSpPr>
          <p:nvPr>
            <p:ph type="sldNum"/>
          </p:nvPr>
        </p:nvSpPr>
        <p:spPr>
          <a:xfrm>
            <a:off x="6552720" y="6356520"/>
            <a:ext cx="2133720" cy="36504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r">
              <a:lnSpc>
                <a:spcPct val="100000"/>
              </a:lnSpc>
            </a:pPr>
            <a:fld id="{C0E13D6B-1BDB-4343-B42E-5D8A7C2BC9F6}" type="slidenum">
              <a:rPr lang="ru-RU" sz="1200" b="0" strike="noStrike" spc="-1">
                <a:solidFill>
                  <a:srgbClr val="898F89"/>
                </a:solidFill>
                <a:latin typeface="Times New Roman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6" descr="baby30.gif"/>
          <p:cNvPicPr/>
          <p:nvPr/>
        </p:nvPicPr>
        <p:blipFill>
          <a:blip r:embed="rId15"/>
          <a:stretch/>
        </p:blipFill>
        <p:spPr>
          <a:xfrm>
            <a:off x="0" y="4221000"/>
            <a:ext cx="2646360" cy="2830680"/>
          </a:xfrm>
          <a:prstGeom prst="rect">
            <a:avLst/>
          </a:prstGeom>
          <a:ln>
            <a:noFill/>
          </a:ln>
        </p:spPr>
      </p:pic>
      <p:pic>
        <p:nvPicPr>
          <p:cNvPr id="136" name="Рисунок 7" descr="551f743ee188.gif"/>
          <p:cNvPicPr/>
          <p:nvPr/>
        </p:nvPicPr>
        <p:blipFill>
          <a:blip r:embed="rId16"/>
          <a:stretch/>
        </p:blipFill>
        <p:spPr>
          <a:xfrm>
            <a:off x="6178680" y="4221000"/>
            <a:ext cx="2965320" cy="2117880"/>
          </a:xfrm>
          <a:prstGeom prst="rect">
            <a:avLst/>
          </a:prstGeom>
          <a:ln>
            <a:noFill/>
          </a:ln>
        </p:spPr>
      </p:pic>
      <p:grpSp>
        <p:nvGrpSpPr>
          <p:cNvPr id="137" name="Group 1"/>
          <p:cNvGrpSpPr/>
          <p:nvPr/>
        </p:nvGrpSpPr>
        <p:grpSpPr>
          <a:xfrm>
            <a:off x="1258920" y="6093000"/>
            <a:ext cx="7885080" cy="765000"/>
            <a:chOff x="1258920" y="6093000"/>
            <a:chExt cx="7885080" cy="765000"/>
          </a:xfrm>
        </p:grpSpPr>
        <p:pic>
          <p:nvPicPr>
            <p:cNvPr id="138" name="Рисунок 9" descr="8bc5751b36aa55b03faa72cd4305b5eb_1329683174.png"/>
            <p:cNvPicPr/>
            <p:nvPr/>
          </p:nvPicPr>
          <p:blipFill>
            <a:blip r:embed="rId17"/>
            <a:stretch/>
          </p:blipFill>
          <p:spPr>
            <a:xfrm>
              <a:off x="1258920" y="6093000"/>
              <a:ext cx="3321720" cy="765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9" name="Рисунок 10" descr="8bc5751b36aa55b03faa72cd4305b5eb_1329683174.png"/>
            <p:cNvPicPr/>
            <p:nvPr/>
          </p:nvPicPr>
          <p:blipFill>
            <a:blip r:embed="rId17"/>
            <a:stretch/>
          </p:blipFill>
          <p:spPr>
            <a:xfrm>
              <a:off x="4518360" y="6093000"/>
              <a:ext cx="3321720" cy="765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0" name="Рисунок 11" descr="8bc5751b36aa55b03faa72cd4305b5eb_1329683174.png"/>
            <p:cNvPicPr/>
            <p:nvPr/>
          </p:nvPicPr>
          <p:blipFill>
            <a:blip r:embed="rId17"/>
            <a:stretch/>
          </p:blipFill>
          <p:spPr>
            <a:xfrm>
              <a:off x="5822280" y="6093000"/>
              <a:ext cx="3321720" cy="76500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41" name="Group 2"/>
          <p:cNvGrpSpPr/>
          <p:nvPr/>
        </p:nvGrpSpPr>
        <p:grpSpPr>
          <a:xfrm>
            <a:off x="0" y="6093000"/>
            <a:ext cx="7885080" cy="765000"/>
            <a:chOff x="0" y="6093000"/>
            <a:chExt cx="7885080" cy="765000"/>
          </a:xfrm>
        </p:grpSpPr>
        <p:pic>
          <p:nvPicPr>
            <p:cNvPr id="142" name="Рисунок 13" descr="8bc5751b36aa55b03faa72cd4305b5eb_1329683174.png"/>
            <p:cNvPicPr/>
            <p:nvPr/>
          </p:nvPicPr>
          <p:blipFill>
            <a:blip r:embed="rId17"/>
            <a:stretch/>
          </p:blipFill>
          <p:spPr>
            <a:xfrm>
              <a:off x="0" y="6093000"/>
              <a:ext cx="3321720" cy="765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3" name="Рисунок 14" descr="8bc5751b36aa55b03faa72cd4305b5eb_1329683174.png"/>
            <p:cNvPicPr/>
            <p:nvPr/>
          </p:nvPicPr>
          <p:blipFill>
            <a:blip r:embed="rId17"/>
            <a:stretch/>
          </p:blipFill>
          <p:spPr>
            <a:xfrm>
              <a:off x="3259440" y="6093000"/>
              <a:ext cx="3321720" cy="765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4" name="Рисунок 15" descr="8bc5751b36aa55b03faa72cd4305b5eb_1329683174.png"/>
            <p:cNvPicPr/>
            <p:nvPr/>
          </p:nvPicPr>
          <p:blipFill>
            <a:blip r:embed="rId17"/>
            <a:stretch/>
          </p:blipFill>
          <p:spPr>
            <a:xfrm>
              <a:off x="4563360" y="6093000"/>
              <a:ext cx="3321720" cy="7650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45" name="PlaceHolder 3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33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46" name="PlaceHolder 4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33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3300"/>
                </a:solidFill>
                <a:latin typeface="Times New Roman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33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3300"/>
                </a:solidFill>
                <a:latin typeface="Times New Roman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33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3300"/>
                </a:solidFill>
                <a:latin typeface="Times New Roman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33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3300"/>
                </a:solidFill>
                <a:latin typeface="Times New Roman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33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3300"/>
                </a:solidFill>
                <a:latin typeface="Times New Roman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33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3300"/>
                </a:solidFill>
                <a:latin typeface="Times New Roman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33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3300"/>
                </a:solidFill>
                <a:latin typeface="Times New Roman"/>
              </a:rPr>
              <a:t>Seventh Outline Level</a:t>
            </a:r>
          </a:p>
        </p:txBody>
      </p:sp>
      <p:sp>
        <p:nvSpPr>
          <p:cNvPr id="147" name="PlaceHolder 5"/>
          <p:cNvSpPr>
            <a:spLocks noGrp="1"/>
          </p:cNvSpPr>
          <p:nvPr>
            <p:ph type="dt"/>
          </p:nvPr>
        </p:nvSpPr>
        <p:spPr>
          <a:xfrm>
            <a:off x="456840" y="6356520"/>
            <a:ext cx="2133720" cy="36504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898F89"/>
                </a:solidFill>
                <a:latin typeface="Times New Roman"/>
              </a:rPr>
              <a:t>&lt;date/time&gt;</a:t>
            </a:r>
            <a:endParaRPr lang="en-US" sz="1200" b="0" strike="noStrike" spc="-1">
              <a:latin typeface="Times New Roman"/>
            </a:endParaRPr>
          </a:p>
        </p:txBody>
      </p:sp>
      <p:sp>
        <p:nvSpPr>
          <p:cNvPr id="148" name="PlaceHolder 6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840" cy="36504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endParaRPr lang="en-US" sz="1800" b="0" strike="noStrike" spc="-1">
              <a:solidFill>
                <a:srgbClr val="003300"/>
              </a:solidFill>
              <a:latin typeface="Segoe Script"/>
            </a:endParaRPr>
          </a:p>
        </p:txBody>
      </p:sp>
      <p:sp>
        <p:nvSpPr>
          <p:cNvPr id="149" name="PlaceHolder 7"/>
          <p:cNvSpPr>
            <a:spLocks noGrp="1"/>
          </p:cNvSpPr>
          <p:nvPr>
            <p:ph type="sldNum"/>
          </p:nvPr>
        </p:nvSpPr>
        <p:spPr>
          <a:xfrm>
            <a:off x="6552720" y="6356520"/>
            <a:ext cx="2133720" cy="36504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r">
              <a:lnSpc>
                <a:spcPct val="100000"/>
              </a:lnSpc>
            </a:pPr>
            <a:fld id="{DAE44930-3358-4E65-B7AB-2ECB96C495CA}" type="slidenum">
              <a:rPr lang="ru-RU" sz="1200" b="0" strike="noStrike" spc="-1">
                <a:solidFill>
                  <a:srgbClr val="898F89"/>
                </a:solidFill>
                <a:latin typeface="Times New Roman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Рисунок 6" descr="b9c0b6dd666b.gif"/>
          <p:cNvPicPr/>
          <p:nvPr/>
        </p:nvPicPr>
        <p:blipFill>
          <a:blip r:embed="rId15"/>
          <a:stretch/>
        </p:blipFill>
        <p:spPr>
          <a:xfrm>
            <a:off x="-25560" y="4005360"/>
            <a:ext cx="2125800" cy="2554200"/>
          </a:xfrm>
          <a:prstGeom prst="rect">
            <a:avLst/>
          </a:prstGeom>
          <a:ln>
            <a:noFill/>
          </a:ln>
        </p:spPr>
      </p:pic>
      <p:grpSp>
        <p:nvGrpSpPr>
          <p:cNvPr id="187" name="Group 1"/>
          <p:cNvGrpSpPr/>
          <p:nvPr/>
        </p:nvGrpSpPr>
        <p:grpSpPr>
          <a:xfrm>
            <a:off x="0" y="5778360"/>
            <a:ext cx="9144000" cy="1079640"/>
            <a:chOff x="0" y="5778360"/>
            <a:chExt cx="9144000" cy="1079640"/>
          </a:xfrm>
        </p:grpSpPr>
        <p:pic>
          <p:nvPicPr>
            <p:cNvPr id="188" name="Рисунок 8" descr="0_a01d9_415b13cb_M.png"/>
            <p:cNvPicPr/>
            <p:nvPr/>
          </p:nvPicPr>
          <p:blipFill>
            <a:blip r:embed="rId16"/>
            <a:stretch/>
          </p:blipFill>
          <p:spPr>
            <a:xfrm>
              <a:off x="4823640" y="5778360"/>
              <a:ext cx="4320360" cy="10796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Рисунок 9" descr="0_a01d9_415b13cb_M.png"/>
            <p:cNvPicPr/>
            <p:nvPr/>
          </p:nvPicPr>
          <p:blipFill>
            <a:blip r:embed="rId16"/>
            <a:stretch/>
          </p:blipFill>
          <p:spPr>
            <a:xfrm>
              <a:off x="1187640" y="5778360"/>
              <a:ext cx="4320360" cy="10796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Рисунок 10" descr="0_a01d9_415b13cb_M.png"/>
            <p:cNvPicPr/>
            <p:nvPr/>
          </p:nvPicPr>
          <p:blipFill>
            <a:blip r:embed="rId16"/>
            <a:stretch/>
          </p:blipFill>
          <p:spPr>
            <a:xfrm>
              <a:off x="0" y="5778360"/>
              <a:ext cx="4320360" cy="107964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91" name="Рисунок 11" descr="386da46faaeb.gif"/>
          <p:cNvPicPr/>
          <p:nvPr/>
        </p:nvPicPr>
        <p:blipFill>
          <a:blip r:embed="rId17"/>
          <a:stretch/>
        </p:blipFill>
        <p:spPr>
          <a:xfrm>
            <a:off x="6691320" y="3619440"/>
            <a:ext cx="2556000" cy="3057480"/>
          </a:xfrm>
          <a:prstGeom prst="rect">
            <a:avLst/>
          </a:prstGeom>
          <a:ln>
            <a:noFill/>
          </a:ln>
        </p:spPr>
      </p:pic>
      <p:sp>
        <p:nvSpPr>
          <p:cNvPr id="192" name="PlaceHolder 2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33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33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3300"/>
                </a:solidFill>
                <a:latin typeface="Times New Roman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33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3300"/>
                </a:solidFill>
                <a:latin typeface="Times New Roman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33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3300"/>
                </a:solidFill>
                <a:latin typeface="Times New Roman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33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3300"/>
                </a:solidFill>
                <a:latin typeface="Times New Roman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33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3300"/>
                </a:solidFill>
                <a:latin typeface="Times New Roman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33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3300"/>
                </a:solidFill>
                <a:latin typeface="Times New Roman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33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3300"/>
                </a:solidFill>
                <a:latin typeface="Times New Roman"/>
              </a:rPr>
              <a:t>Seventh Outline Level</a:t>
            </a:r>
          </a:p>
        </p:txBody>
      </p:sp>
      <p:sp>
        <p:nvSpPr>
          <p:cNvPr id="194" name="PlaceHolder 4"/>
          <p:cNvSpPr>
            <a:spLocks noGrp="1"/>
          </p:cNvSpPr>
          <p:nvPr>
            <p:ph type="dt"/>
          </p:nvPr>
        </p:nvSpPr>
        <p:spPr>
          <a:xfrm>
            <a:off x="456840" y="6356520"/>
            <a:ext cx="2133720" cy="36504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898F89"/>
                </a:solidFill>
                <a:latin typeface="Times New Roman"/>
              </a:rPr>
              <a:t>&lt;date/time&gt;</a:t>
            </a:r>
            <a:endParaRPr lang="en-US" sz="1200" b="0" strike="noStrike" spc="-1">
              <a:latin typeface="Times New Roman"/>
            </a:endParaRPr>
          </a:p>
        </p:txBody>
      </p:sp>
      <p:sp>
        <p:nvSpPr>
          <p:cNvPr id="195" name="PlaceHolder 5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840" cy="36504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endParaRPr lang="en-US" sz="1800" b="0" strike="noStrike" spc="-1">
              <a:solidFill>
                <a:srgbClr val="003300"/>
              </a:solidFill>
              <a:latin typeface="Segoe Script"/>
            </a:endParaRPr>
          </a:p>
        </p:txBody>
      </p:sp>
      <p:sp>
        <p:nvSpPr>
          <p:cNvPr id="196" name="PlaceHolder 6"/>
          <p:cNvSpPr>
            <a:spLocks noGrp="1"/>
          </p:cNvSpPr>
          <p:nvPr>
            <p:ph type="sldNum"/>
          </p:nvPr>
        </p:nvSpPr>
        <p:spPr>
          <a:xfrm>
            <a:off x="6552720" y="6356520"/>
            <a:ext cx="2133720" cy="36504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r">
              <a:lnSpc>
                <a:spcPct val="100000"/>
              </a:lnSpc>
            </a:pPr>
            <a:fld id="{F364B49B-BF26-4401-A8E3-47CAF9AB01AE}" type="slidenum">
              <a:rPr lang="ru-RU" sz="1200" b="0" strike="noStrike" spc="-1">
                <a:solidFill>
                  <a:srgbClr val="898F89"/>
                </a:solidFill>
                <a:latin typeface="Times New Roman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/>
    <p:bodyStyle/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Рисунок 6" descr="42373f9d2983.gif"/>
          <p:cNvPicPr/>
          <p:nvPr/>
        </p:nvPicPr>
        <p:blipFill>
          <a:blip r:embed="rId15"/>
          <a:stretch/>
        </p:blipFill>
        <p:spPr>
          <a:xfrm>
            <a:off x="6300720" y="3860640"/>
            <a:ext cx="2987640" cy="2806920"/>
          </a:xfrm>
          <a:prstGeom prst="rect">
            <a:avLst/>
          </a:prstGeom>
          <a:ln>
            <a:noFill/>
          </a:ln>
        </p:spPr>
      </p:pic>
      <p:pic>
        <p:nvPicPr>
          <p:cNvPr id="234" name="Рисунок 7" descr="ec75d3390f56.gif"/>
          <p:cNvPicPr/>
          <p:nvPr/>
        </p:nvPicPr>
        <p:blipFill>
          <a:blip r:embed="rId16"/>
          <a:stretch/>
        </p:blipFill>
        <p:spPr>
          <a:xfrm>
            <a:off x="0" y="4383000"/>
            <a:ext cx="2166840" cy="2565360"/>
          </a:xfrm>
          <a:prstGeom prst="rect">
            <a:avLst/>
          </a:prstGeom>
          <a:ln>
            <a:noFill/>
          </a:ln>
        </p:spPr>
      </p:pic>
      <p:grpSp>
        <p:nvGrpSpPr>
          <p:cNvPr id="235" name="Group 1"/>
          <p:cNvGrpSpPr/>
          <p:nvPr/>
        </p:nvGrpSpPr>
        <p:grpSpPr>
          <a:xfrm>
            <a:off x="1835280" y="5877000"/>
            <a:ext cx="7308720" cy="981000"/>
            <a:chOff x="1835280" y="5877000"/>
            <a:chExt cx="7308720" cy="981000"/>
          </a:xfrm>
        </p:grpSpPr>
        <p:pic>
          <p:nvPicPr>
            <p:cNvPr id="236" name="Рисунок 9" descr="0_fe7f9_3e19977b_orig.png"/>
            <p:cNvPicPr/>
            <p:nvPr/>
          </p:nvPicPr>
          <p:blipFill>
            <a:blip r:embed="rId17"/>
            <a:stretch/>
          </p:blipFill>
          <p:spPr>
            <a:xfrm>
              <a:off x="1835280" y="5877000"/>
              <a:ext cx="4546800" cy="981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7" name="Рисунок 10" descr="0_fe7f9_3e19977b_orig.png"/>
            <p:cNvPicPr/>
            <p:nvPr/>
          </p:nvPicPr>
          <p:blipFill>
            <a:blip r:embed="rId18"/>
            <a:stretch/>
          </p:blipFill>
          <p:spPr>
            <a:xfrm flipH="1">
              <a:off x="5892480" y="5877000"/>
              <a:ext cx="3251520" cy="98100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38" name="Group 2"/>
          <p:cNvGrpSpPr/>
          <p:nvPr/>
        </p:nvGrpSpPr>
        <p:grpSpPr>
          <a:xfrm>
            <a:off x="0" y="5877000"/>
            <a:ext cx="7308720" cy="981000"/>
            <a:chOff x="0" y="5877000"/>
            <a:chExt cx="7308720" cy="981000"/>
          </a:xfrm>
        </p:grpSpPr>
        <p:pic>
          <p:nvPicPr>
            <p:cNvPr id="239" name="Рисунок 12" descr="0_fe7f9_3e19977b_orig.png"/>
            <p:cNvPicPr/>
            <p:nvPr/>
          </p:nvPicPr>
          <p:blipFill>
            <a:blip r:embed="rId17"/>
            <a:stretch/>
          </p:blipFill>
          <p:spPr>
            <a:xfrm>
              <a:off x="0" y="5877000"/>
              <a:ext cx="4546800" cy="981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0" name="Рисунок 13" descr="0_fe7f9_3e19977b_orig.png"/>
            <p:cNvPicPr/>
            <p:nvPr/>
          </p:nvPicPr>
          <p:blipFill>
            <a:blip r:embed="rId18"/>
            <a:stretch/>
          </p:blipFill>
          <p:spPr>
            <a:xfrm flipH="1">
              <a:off x="4057200" y="5877000"/>
              <a:ext cx="3251520" cy="9810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41" name="PlaceHolder 3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33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42" name="PlaceHolder 4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33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3300"/>
                </a:solidFill>
                <a:latin typeface="Times New Roman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33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3300"/>
                </a:solidFill>
                <a:latin typeface="Times New Roman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33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3300"/>
                </a:solidFill>
                <a:latin typeface="Times New Roman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33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3300"/>
                </a:solidFill>
                <a:latin typeface="Times New Roman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33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3300"/>
                </a:solidFill>
                <a:latin typeface="Times New Roman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33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3300"/>
                </a:solidFill>
                <a:latin typeface="Times New Roman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33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3300"/>
                </a:solidFill>
                <a:latin typeface="Times New Roman"/>
              </a:rPr>
              <a:t>Seventh Outline Level</a:t>
            </a:r>
          </a:p>
        </p:txBody>
      </p:sp>
      <p:sp>
        <p:nvSpPr>
          <p:cNvPr id="243" name="PlaceHolder 5"/>
          <p:cNvSpPr>
            <a:spLocks noGrp="1"/>
          </p:cNvSpPr>
          <p:nvPr>
            <p:ph type="dt"/>
          </p:nvPr>
        </p:nvSpPr>
        <p:spPr>
          <a:xfrm>
            <a:off x="456840" y="6356520"/>
            <a:ext cx="2133720" cy="36504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898F89"/>
                </a:solidFill>
                <a:latin typeface="Times New Roman"/>
              </a:rPr>
              <a:t>&lt;date/time&gt;</a:t>
            </a:r>
            <a:endParaRPr lang="en-US" sz="1200" b="0" strike="noStrike" spc="-1">
              <a:latin typeface="Times New Roman"/>
            </a:endParaRPr>
          </a:p>
        </p:txBody>
      </p:sp>
      <p:sp>
        <p:nvSpPr>
          <p:cNvPr id="244" name="PlaceHolder 6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840" cy="36504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endParaRPr lang="en-US" sz="1800" b="0" strike="noStrike" spc="-1">
              <a:solidFill>
                <a:srgbClr val="003300"/>
              </a:solidFill>
              <a:latin typeface="Segoe Script"/>
            </a:endParaRPr>
          </a:p>
        </p:txBody>
      </p:sp>
      <p:sp>
        <p:nvSpPr>
          <p:cNvPr id="245" name="PlaceHolder 7"/>
          <p:cNvSpPr>
            <a:spLocks noGrp="1"/>
          </p:cNvSpPr>
          <p:nvPr>
            <p:ph type="sldNum"/>
          </p:nvPr>
        </p:nvSpPr>
        <p:spPr>
          <a:xfrm>
            <a:off x="6552720" y="6356520"/>
            <a:ext cx="2133720" cy="36504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r">
              <a:lnSpc>
                <a:spcPct val="100000"/>
              </a:lnSpc>
            </a:pPr>
            <a:fld id="{1AA345A8-17F3-4FA1-A4C7-879882136A45}" type="slidenum">
              <a:rPr lang="ru-RU" sz="1200" b="0" strike="noStrike" spc="-1">
                <a:solidFill>
                  <a:srgbClr val="898F89"/>
                </a:solidFill>
                <a:latin typeface="Times New Roman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8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5.pn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8.png"/><Relationship Id="rId5" Type="http://schemas.openxmlformats.org/officeDocument/2006/relationships/image" Target="../media/image28.pn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8.pn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1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70.png"/><Relationship Id="rId11" Type="http://schemas.openxmlformats.org/officeDocument/2006/relationships/image" Target="../media/image74.png"/><Relationship Id="rId5" Type="http://schemas.openxmlformats.org/officeDocument/2006/relationships/image" Target="../media/image69.png"/><Relationship Id="rId10" Type="http://schemas.openxmlformats.org/officeDocument/2006/relationships/image" Target="../media/image73.png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28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76.png"/><Relationship Id="rId5" Type="http://schemas.openxmlformats.org/officeDocument/2006/relationships/image" Target="../media/image75.jpg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3.jp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4.jpeg"/><Relationship Id="rId5" Type="http://schemas.openxmlformats.org/officeDocument/2006/relationships/image" Target="../media/image21.gif"/><Relationship Id="rId4" Type="http://schemas.openxmlformats.org/officeDocument/2006/relationships/image" Target="../media/image20.gif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8822">
            <a:off x="7080591" y="3948104"/>
            <a:ext cx="1075547" cy="112137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41598">
            <a:off x="7445886" y="909529"/>
            <a:ext cx="770629" cy="80346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52" y="-87436"/>
            <a:ext cx="2338143" cy="21997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6543">
            <a:off x="3767364" y="4610367"/>
            <a:ext cx="1235238" cy="128786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2354">
            <a:off x="1088111" y="4259024"/>
            <a:ext cx="1089341" cy="113575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3568" y="548681"/>
            <a:ext cx="8136904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720" algn="ctr">
              <a:lnSpc>
                <a:spcPct val="100000"/>
              </a:lnSpc>
              <a:spcBef>
                <a:spcPts val="400"/>
              </a:spcBef>
            </a:pPr>
            <a:r>
              <a:rPr lang="ru-RU" sz="2400" b="1" spc="-1" dirty="0">
                <a:solidFill>
                  <a:srgbClr val="0000FF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ГКУСО РО Ростовский центр помощи детям №4</a:t>
            </a:r>
          </a:p>
          <a:p>
            <a:pPr marL="342720" algn="ctr">
              <a:lnSpc>
                <a:spcPct val="100000"/>
              </a:lnSpc>
              <a:spcBef>
                <a:spcPts val="400"/>
              </a:spcBef>
            </a:pPr>
            <a:endParaRPr lang="ru-RU" sz="2400" b="1" spc="-1" dirty="0">
              <a:solidFill>
                <a:srgbClr val="0000FF"/>
              </a:solidFill>
              <a:latin typeface="Times New Roman" pitchFamily="18" charset="0"/>
              <a:ea typeface="Arial"/>
              <a:cs typeface="Times New Roman" pitchFamily="18" charset="0"/>
            </a:endParaRPr>
          </a:p>
          <a:p>
            <a:pPr marL="342720" algn="ctr">
              <a:lnSpc>
                <a:spcPct val="100000"/>
              </a:lnSpc>
              <a:spcBef>
                <a:spcPts val="400"/>
              </a:spcBef>
            </a:pPr>
            <a:endParaRPr lang="ru-RU" sz="3600" b="1" spc="-1" dirty="0">
              <a:solidFill>
                <a:srgbClr val="0000FF"/>
              </a:solidFill>
              <a:latin typeface="Times New Roman" pitchFamily="18" charset="0"/>
              <a:ea typeface="Arial"/>
              <a:cs typeface="Times New Roman" pitchFamily="18" charset="0"/>
            </a:endParaRPr>
          </a:p>
          <a:p>
            <a:pPr marL="342720" algn="ctr">
              <a:lnSpc>
                <a:spcPct val="100000"/>
              </a:lnSpc>
              <a:spcBef>
                <a:spcPts val="400"/>
              </a:spcBef>
            </a:pPr>
            <a:r>
              <a:rPr lang="ru-RU" sz="3600" b="1" spc="-1" dirty="0">
                <a:solidFill>
                  <a:srgbClr val="0000FF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«Тематическое портфолио, как средство демонстрации педагогического опыта»</a:t>
            </a:r>
          </a:p>
          <a:p>
            <a:pPr marL="342720" algn="ctr">
              <a:lnSpc>
                <a:spcPct val="100000"/>
              </a:lnSpc>
              <a:spcBef>
                <a:spcPts val="400"/>
              </a:spcBef>
            </a:pPr>
            <a:endParaRPr lang="ru-RU" sz="3600" b="1" spc="-1" dirty="0">
              <a:solidFill>
                <a:srgbClr val="0000FF"/>
              </a:solidFill>
              <a:latin typeface="Times New Roman" pitchFamily="18" charset="0"/>
              <a:ea typeface="Arial"/>
              <a:cs typeface="Times New Roman" pitchFamily="18" charset="0"/>
            </a:endParaRPr>
          </a:p>
          <a:p>
            <a:pPr marL="342720" algn="ctr">
              <a:lnSpc>
                <a:spcPct val="100000"/>
              </a:lnSpc>
              <a:spcBef>
                <a:spcPts val="400"/>
              </a:spcBef>
            </a:pPr>
            <a:r>
              <a:rPr lang="ru-RU" sz="2400" b="1" spc="-1" dirty="0">
                <a:solidFill>
                  <a:srgbClr val="0000FF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Воспитатель: </a:t>
            </a:r>
            <a:r>
              <a:rPr lang="ru-RU" sz="2400" b="1" spc="-1" dirty="0" err="1">
                <a:solidFill>
                  <a:srgbClr val="0000FF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Алубаева</a:t>
            </a:r>
            <a:r>
              <a:rPr lang="ru-RU" sz="2400" b="1" spc="-1" dirty="0">
                <a:solidFill>
                  <a:srgbClr val="0000FF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Е. Г.</a:t>
            </a:r>
          </a:p>
          <a:p>
            <a:pPr marL="342720" algn="ctr">
              <a:lnSpc>
                <a:spcPct val="100000"/>
              </a:lnSpc>
              <a:spcBef>
                <a:spcPts val="400"/>
              </a:spcBef>
            </a:pPr>
            <a:endParaRPr lang="ru-RU" sz="2400" b="1" spc="-1" dirty="0">
              <a:solidFill>
                <a:srgbClr val="0000FF"/>
              </a:solidFill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22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TextShape 1"/>
          <p:cNvSpPr txBox="1"/>
          <p:nvPr/>
        </p:nvSpPr>
        <p:spPr>
          <a:xfrm>
            <a:off x="457200" y="274320"/>
            <a:ext cx="8229600" cy="6332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strike="noStrike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/>
              </a:rPr>
              <a:t>Игры с водой</a:t>
            </a:r>
            <a:endParaRPr lang="en-US" sz="3600" b="1" strike="noStrike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07560"/>
            <a:ext cx="3556956" cy="4033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175" y="1035364"/>
            <a:ext cx="3312368" cy="3303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5089">
            <a:off x="4182355" y="4939166"/>
            <a:ext cx="779288" cy="807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88351">
            <a:off x="6644881" y="565219"/>
            <a:ext cx="1274108" cy="1320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1711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TextShape 1"/>
          <p:cNvSpPr txBox="1"/>
          <p:nvPr/>
        </p:nvSpPr>
        <p:spPr>
          <a:xfrm>
            <a:off x="353006" y="116632"/>
            <a:ext cx="8229600" cy="7779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strike="noStrike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/>
              </a:rPr>
              <a:t>Игры с песком</a:t>
            </a:r>
            <a:endParaRPr lang="en-US" sz="3600" b="1" strike="noStrike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82234"/>
            <a:ext cx="3302025" cy="2476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024339"/>
            <a:ext cx="3682752" cy="2445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109" y="4077072"/>
            <a:ext cx="3498952" cy="1969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TextShape 1"/>
          <p:cNvSpPr txBox="1"/>
          <p:nvPr/>
        </p:nvSpPr>
        <p:spPr>
          <a:xfrm>
            <a:off x="539552" y="0"/>
            <a:ext cx="8229600" cy="7923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strike="noStrike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/>
              </a:rPr>
              <a:t>Подвижные игры на прогулке</a:t>
            </a:r>
            <a:endParaRPr lang="en-US" sz="3600" b="1" strike="noStrike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50" y="3346321"/>
            <a:ext cx="2659025" cy="2606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401" y="912130"/>
            <a:ext cx="2733333" cy="2737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51" y="908720"/>
            <a:ext cx="2773741" cy="2701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2406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24744"/>
            <a:ext cx="2484276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844" y="3963159"/>
            <a:ext cx="3157870" cy="2368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698354" y="190381"/>
            <a:ext cx="374333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Веселый мяч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52" b="16124"/>
          <a:stretch/>
        </p:blipFill>
        <p:spPr>
          <a:xfrm>
            <a:off x="3779912" y="1124744"/>
            <a:ext cx="4032448" cy="2838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630237"/>
            <a:ext cx="1358900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268760"/>
            <a:ext cx="2402951" cy="3707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269970"/>
            <a:ext cx="3514987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051720" y="332656"/>
            <a:ext cx="477169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Чистые ладошки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32656"/>
            <a:ext cx="1358900" cy="14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141" y="5085184"/>
            <a:ext cx="679450" cy="7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75" y="1268760"/>
            <a:ext cx="3965027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269" y="1168419"/>
            <a:ext cx="3887448" cy="2188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645024"/>
            <a:ext cx="3885356" cy="2740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205481" y="332656"/>
            <a:ext cx="628704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Витаминкины</a:t>
            </a:r>
            <a:r>
              <a:rPr lang="ru-RU" sz="36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секреты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TextShape 1"/>
          <p:cNvSpPr txBox="1"/>
          <p:nvPr/>
        </p:nvSpPr>
        <p:spPr>
          <a:xfrm>
            <a:off x="611560" y="0"/>
            <a:ext cx="7991640" cy="92412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strike="noStrike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/>
              </a:rPr>
              <a:t>Чудо огород</a:t>
            </a:r>
            <a:endParaRPr lang="en-US" sz="3600" b="1" strike="noStrike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436" y="1014750"/>
            <a:ext cx="4014389" cy="2270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4" y="980728"/>
            <a:ext cx="4399429" cy="2476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573016"/>
            <a:ext cx="4220834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47945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TextShape 1"/>
          <p:cNvSpPr txBox="1"/>
          <p:nvPr/>
        </p:nvSpPr>
        <p:spPr>
          <a:xfrm>
            <a:off x="522142" y="3036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strike="noStrike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/>
              </a:rPr>
              <a:t>Хочу все знать</a:t>
            </a:r>
            <a:endParaRPr lang="en-US" sz="3600" b="1" strike="noStrike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367" y="1340768"/>
            <a:ext cx="4307467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812268"/>
            <a:ext cx="3298236" cy="2138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34873"/>
            <a:ext cx="3803915" cy="2139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TextShape 1"/>
          <p:cNvSpPr txBox="1"/>
          <p:nvPr/>
        </p:nvSpPr>
        <p:spPr>
          <a:xfrm>
            <a:off x="497749" y="0"/>
            <a:ext cx="8229600" cy="7779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/>
              </a:rPr>
              <a:t>Познавай Россию</a:t>
            </a:r>
            <a:endParaRPr lang="en-US" sz="3600" b="1" strike="noStrike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3" y="776455"/>
            <a:ext cx="2628229" cy="1700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085" y="783790"/>
            <a:ext cx="2376264" cy="2936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477074"/>
            <a:ext cx="3672409" cy="3264364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54" y="2538413"/>
            <a:ext cx="998445" cy="1034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274" y="3404330"/>
            <a:ext cx="3454918" cy="2160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107435"/>
            <a:ext cx="3608475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90" y="1077406"/>
            <a:ext cx="2555284" cy="3407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457933" y="188640"/>
            <a:ext cx="82296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 гостях у сказки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CC3F8D-E98F-45E9-ADCE-4B0497420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76AF1F-EF56-4498-9EE6-1BDC2A4D1CF1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43C535-6D4C-44D8-A25A-4F7AB90E1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2DDDE6D-E1B6-4BB5-A468-251FC54954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52" y="-87436"/>
            <a:ext cx="2338143" cy="219977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86000" y="260648"/>
            <a:ext cx="6318448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Тематическое портфолио </a:t>
            </a:r>
            <a:r>
              <a:rPr lang="ru-RU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это «Копилка» материалов и информации по определенной теме.</a:t>
            </a:r>
          </a:p>
          <a:p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2204864"/>
            <a:ext cx="83529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</a:p>
          <a:p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Накопление достижений, отслеживание индивидуального процесса развития за определенный период времени.</a:t>
            </a:r>
          </a:p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457200" indent="-457200">
              <a:buFontTx/>
              <a:buChar char="-"/>
            </a:pPr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Систематизация накопленного материала опыта за определенный отрезок времени.</a:t>
            </a:r>
          </a:p>
          <a:p>
            <a:pPr marL="457200" indent="-457200">
              <a:buFontTx/>
              <a:buChar char="-"/>
            </a:pPr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Фиксирование индивидуальных неповторимых проявлений детей.</a:t>
            </a:r>
          </a:p>
          <a:p>
            <a:pPr marL="457200" indent="-457200">
              <a:buFontTx/>
              <a:buChar char="-"/>
            </a:pPr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Публичное представление значимых достижений.</a:t>
            </a:r>
          </a:p>
          <a:p>
            <a:endParaRPr 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3170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933" y="188640"/>
            <a:ext cx="82296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Осторожный пешеход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980728"/>
            <a:ext cx="3456384" cy="3078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717032"/>
            <a:ext cx="2900000" cy="2626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122978"/>
            <a:ext cx="3960440" cy="2582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25262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TextShape 1"/>
          <p:cNvSpPr txBox="1"/>
          <p:nvPr/>
        </p:nvSpPr>
        <p:spPr>
          <a:xfrm>
            <a:off x="662398" y="197186"/>
            <a:ext cx="8229600" cy="7779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Наши успехи</a:t>
            </a:r>
            <a:endParaRPr lang="en-US" sz="36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16316"/>
            <a:ext cx="1564245" cy="2249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907353"/>
            <a:ext cx="1553334" cy="2234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069" y="933368"/>
            <a:ext cx="1552391" cy="2232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999885"/>
            <a:ext cx="1547244" cy="2225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50" y="4456113"/>
            <a:ext cx="1358900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933056"/>
            <a:ext cx="855326" cy="886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944" y="2898441"/>
            <a:ext cx="1572467" cy="226172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797" y="3141562"/>
            <a:ext cx="1572467" cy="226172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570" y="3042608"/>
            <a:ext cx="1472235" cy="211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1650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TextShape 1"/>
          <p:cNvSpPr txBox="1"/>
          <p:nvPr/>
        </p:nvSpPr>
        <p:spPr>
          <a:xfrm>
            <a:off x="395536" y="139050"/>
            <a:ext cx="8229600" cy="7779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en-US" sz="36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50" y="4456113"/>
            <a:ext cx="1358900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933056"/>
            <a:ext cx="855326" cy="886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170" y="2394866"/>
            <a:ext cx="2105217" cy="29783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24" y="346348"/>
            <a:ext cx="2083631" cy="29969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85" y="528030"/>
            <a:ext cx="2033567" cy="29249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586" y="2394866"/>
            <a:ext cx="1983504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1635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TextShape 1"/>
          <p:cNvSpPr txBox="1"/>
          <p:nvPr/>
        </p:nvSpPr>
        <p:spPr>
          <a:xfrm>
            <a:off x="460059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/>
              </a:rPr>
              <a:t>Антропометрические данные</a:t>
            </a:r>
          </a:p>
          <a:p>
            <a:pPr algn="ctr"/>
            <a:r>
              <a:rPr lang="ru-RU" sz="2000" b="1" strike="noStrike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/>
              </a:rPr>
              <a:t>На 01.09.2020</a:t>
            </a:r>
            <a:endParaRPr lang="en-US" sz="2000" b="1" strike="noStrike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649051"/>
            <a:ext cx="1358900" cy="14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3">
            <a:extLst>
              <a:ext uri="{FF2B5EF4-FFF2-40B4-BE49-F238E27FC236}">
                <a16:creationId xmlns:a16="http://schemas.microsoft.com/office/drawing/2014/main" id="{A0E52602-FA7C-4428-B947-0677DBAE17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82377"/>
              </p:ext>
            </p:extLst>
          </p:nvPr>
        </p:nvGraphicFramePr>
        <p:xfrm>
          <a:off x="1524000" y="2276872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6110">
                  <a:extLst>
                    <a:ext uri="{9D8B030D-6E8A-4147-A177-3AD203B41FA5}">
                      <a16:colId xmlns:a16="http://schemas.microsoft.com/office/drawing/2014/main" val="4079185622"/>
                    </a:ext>
                  </a:extLst>
                </a:gridCol>
                <a:gridCol w="1591890">
                  <a:extLst>
                    <a:ext uri="{9D8B030D-6E8A-4147-A177-3AD203B41FA5}">
                      <a16:colId xmlns:a16="http://schemas.microsoft.com/office/drawing/2014/main" val="3606817119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905413768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3489196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Имя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возраст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рост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вес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10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Федор 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8лет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130см.+2 см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28+2кг.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4458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Антон К.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8лет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130 +1см.</a:t>
                      </a:r>
                      <a:r>
                        <a:rPr lang="ru-RU" baseline="0" dirty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28+1 кг.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98453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Арина К.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7лет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115+2 см.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22+2кг.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58964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Тая Т.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6лет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104+1см.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19+3 кг.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11522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01275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TextShape 1"/>
          <p:cNvSpPr txBox="1"/>
          <p:nvPr/>
        </p:nvSpPr>
        <p:spPr>
          <a:xfrm>
            <a:off x="457200" y="274320"/>
            <a:ext cx="8229600" cy="850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strike="noStrike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/>
              </a:rPr>
              <a:t>Лето - благодатная пора</a:t>
            </a:r>
            <a:endParaRPr lang="en-US" sz="3600" b="1" strike="noStrike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/>
            </a:endParaRPr>
          </a:p>
        </p:txBody>
      </p:sp>
      <p:sp>
        <p:nvSpPr>
          <p:cNvPr id="341" name="TextShape 2"/>
          <p:cNvSpPr txBox="1"/>
          <p:nvPr/>
        </p:nvSpPr>
        <p:spPr>
          <a:xfrm>
            <a:off x="684000" y="1268280"/>
            <a:ext cx="8002440" cy="48578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42720" indent="-342720" algn="ctr">
              <a:lnSpc>
                <a:spcPct val="90000"/>
              </a:lnSpc>
              <a:spcBef>
                <a:spcPts val="697"/>
              </a:spcBef>
            </a:pPr>
            <a:r>
              <a:rPr lang="ru-RU" sz="2800" b="0" i="1" strike="noStrike" spc="-1" dirty="0">
                <a:solidFill>
                  <a:srgbClr val="0000FF"/>
                </a:solidFill>
                <a:latin typeface="Arial"/>
              </a:rPr>
              <a:t>Поэтому очень важно организовать жизнь  так, что бы каждый день приносил </a:t>
            </a:r>
            <a:r>
              <a:rPr lang="ru-RU" sz="2800" i="1" spc="-1" dirty="0">
                <a:solidFill>
                  <a:srgbClr val="0000FF"/>
                </a:solidFill>
                <a:latin typeface="Arial"/>
              </a:rPr>
              <a:t>детям</a:t>
            </a:r>
            <a:r>
              <a:rPr lang="ru-RU" sz="2800" b="0" i="1" strike="noStrike" spc="-1" dirty="0">
                <a:solidFill>
                  <a:srgbClr val="0000FF"/>
                </a:solidFill>
                <a:latin typeface="Arial"/>
              </a:rPr>
              <a:t> что-то новое, был наполнен интересным содержанием. Что бы воспоминания о лете, играх, прогулках, долго радовали их. </a:t>
            </a:r>
            <a:endParaRPr lang="en-US" sz="2800" b="0" i="1" strike="noStrike" spc="-1" dirty="0">
              <a:solidFill>
                <a:srgbClr val="003300"/>
              </a:solidFill>
              <a:latin typeface="Times New Roman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" t="2474" r="23002" b="26959"/>
          <a:stretch/>
        </p:blipFill>
        <p:spPr>
          <a:xfrm>
            <a:off x="2262753" y="3429000"/>
            <a:ext cx="3984715" cy="2215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TextShape 1"/>
          <p:cNvSpPr txBox="1"/>
          <p:nvPr/>
        </p:nvSpPr>
        <p:spPr>
          <a:xfrm>
            <a:off x="456840" y="1600200"/>
            <a:ext cx="7715160" cy="45259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342720" indent="-342720" algn="ctr">
              <a:lnSpc>
                <a:spcPct val="100000"/>
              </a:lnSpc>
              <a:spcBef>
                <a:spcPts val="1199"/>
              </a:spcBef>
            </a:pPr>
            <a:endParaRPr lang="en-US" sz="3200" b="1" strike="noStrike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/>
            </a:endParaRPr>
          </a:p>
          <a:p>
            <a:pPr marL="342720" indent="-342720" algn="ctr">
              <a:lnSpc>
                <a:spcPct val="100000"/>
              </a:lnSpc>
              <a:spcBef>
                <a:spcPts val="1199"/>
              </a:spcBef>
            </a:pPr>
            <a:r>
              <a:rPr lang="ru-RU" sz="4800" b="1" strike="noStrike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/>
              </a:rPr>
              <a:t>СПАСИБО </a:t>
            </a:r>
            <a:endParaRPr lang="en-US" sz="4800" b="1" strike="noStrike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/>
            </a:endParaRPr>
          </a:p>
          <a:p>
            <a:pPr marL="342720" indent="-342720" algn="ctr">
              <a:lnSpc>
                <a:spcPct val="100000"/>
              </a:lnSpc>
              <a:spcBef>
                <a:spcPts val="1199"/>
              </a:spcBef>
            </a:pPr>
            <a:r>
              <a:rPr lang="ru-RU" sz="4800" b="1" strike="noStrike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/>
              </a:rPr>
              <a:t>ЗА ВНИМАНИЕ</a:t>
            </a:r>
            <a:endParaRPr lang="en-US" sz="4800" b="1" strike="noStrike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CustomShape 1"/>
          <p:cNvSpPr/>
          <p:nvPr/>
        </p:nvSpPr>
        <p:spPr>
          <a:xfrm>
            <a:off x="468360" y="1413000"/>
            <a:ext cx="7488360" cy="4319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rmAutofit fontScale="92500" lnSpcReduction="20000"/>
          </a:bodyPr>
          <a:lstStyle/>
          <a:p>
            <a:pPr marL="342720" algn="ctr">
              <a:lnSpc>
                <a:spcPct val="100000"/>
              </a:lnSpc>
              <a:spcBef>
                <a:spcPts val="400"/>
              </a:spcBef>
            </a:pPr>
            <a:r>
              <a:rPr lang="ru-RU" sz="2800" b="1" strike="noStrike" spc="-1" dirty="0">
                <a:solidFill>
                  <a:srgbClr val="0000FF"/>
                </a:solidFill>
                <a:ea typeface="Arial"/>
              </a:rPr>
              <a:t>ГКУСО РО Ростовский центр помощи детям №</a:t>
            </a:r>
            <a:r>
              <a:rPr lang="ru-RU" sz="2800" b="1" spc="-1" dirty="0">
                <a:solidFill>
                  <a:srgbClr val="0000FF"/>
                </a:solidFill>
                <a:ea typeface="Arial"/>
              </a:rPr>
              <a:t>4</a:t>
            </a:r>
            <a:endParaRPr lang="en-US" sz="4400" b="0" strike="noStrike" spc="-1" dirty="0">
              <a:solidFill>
                <a:srgbClr val="0070C0"/>
              </a:solidFill>
              <a:latin typeface="+mj-lt"/>
            </a:endParaRPr>
          </a:p>
          <a:p>
            <a:pPr marL="342720">
              <a:lnSpc>
                <a:spcPct val="100000"/>
              </a:lnSpc>
              <a:spcBef>
                <a:spcPts val="448"/>
              </a:spcBef>
            </a:pPr>
            <a:r>
              <a:rPr lang="ru-RU" sz="6600" b="1" i="1" strike="noStrike" spc="-1" dirty="0">
                <a:solidFill>
                  <a:srgbClr val="0000FF"/>
                </a:solidFill>
                <a:latin typeface="Monotype Corsiva"/>
                <a:ea typeface="Arial"/>
              </a:rPr>
              <a:t>     </a:t>
            </a:r>
            <a:r>
              <a:rPr lang="ru-RU" sz="3000" b="1" i="1" spc="-1" dirty="0">
                <a:solidFill>
                  <a:srgbClr val="0000FF"/>
                </a:solidFill>
                <a:latin typeface="Monotype Corsiva"/>
                <a:ea typeface="Arial"/>
              </a:rPr>
              <a:t>тематическое портфолио </a:t>
            </a:r>
          </a:p>
          <a:p>
            <a:pPr marL="342720">
              <a:lnSpc>
                <a:spcPct val="100000"/>
              </a:lnSpc>
              <a:spcBef>
                <a:spcPts val="448"/>
              </a:spcBef>
            </a:pPr>
            <a:r>
              <a:rPr lang="ru-RU" sz="6600" b="1" i="1" spc="-1" dirty="0">
                <a:solidFill>
                  <a:srgbClr val="0000FF"/>
                </a:solidFill>
                <a:latin typeface="Monotype Corsiva"/>
                <a:ea typeface="Arial"/>
              </a:rPr>
              <a:t>  </a:t>
            </a:r>
            <a:r>
              <a:rPr lang="ru-RU" sz="4800" b="1" i="1" strike="noStrike" spc="-1" dirty="0">
                <a:solidFill>
                  <a:srgbClr val="0000FF"/>
                </a:solidFill>
                <a:latin typeface="+mj-lt"/>
                <a:ea typeface="Arial"/>
              </a:rPr>
              <a:t>«Ах , лето, лето.</a:t>
            </a:r>
            <a:r>
              <a:rPr lang="ru-RU" sz="4800" b="1" spc="-1" dirty="0">
                <a:solidFill>
                  <a:srgbClr val="0000FF"/>
                </a:solidFill>
                <a:latin typeface="+mj-lt"/>
                <a:ea typeface="Arial"/>
              </a:rPr>
              <a:t>..»</a:t>
            </a:r>
          </a:p>
          <a:p>
            <a:pPr marL="342720">
              <a:lnSpc>
                <a:spcPct val="100000"/>
              </a:lnSpc>
              <a:spcBef>
                <a:spcPts val="448"/>
              </a:spcBef>
            </a:pPr>
            <a:r>
              <a:rPr lang="ru-RU" sz="1900" b="1" spc="-1" dirty="0">
                <a:solidFill>
                  <a:srgbClr val="0000FF"/>
                </a:solidFill>
                <a:latin typeface="+mj-lt"/>
                <a:ea typeface="Arial"/>
              </a:rPr>
              <a:t>                                (01.06.20-31.08.20)</a:t>
            </a:r>
            <a:r>
              <a:rPr lang="ru-RU" sz="4800" b="1" strike="noStrike" spc="-1" dirty="0">
                <a:solidFill>
                  <a:srgbClr val="0000FF"/>
                </a:solidFill>
                <a:latin typeface="+mj-lt"/>
                <a:ea typeface="Arial"/>
              </a:rPr>
              <a:t>                       </a:t>
            </a:r>
            <a:endParaRPr lang="en-US" sz="4800" b="0" strike="noStrike" spc="-1" dirty="0">
              <a:solidFill>
                <a:srgbClr val="003300"/>
              </a:solidFill>
              <a:latin typeface="+mj-lt"/>
            </a:endParaRPr>
          </a:p>
          <a:p>
            <a:pPr marL="342720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3300"/>
                </a:solidFill>
                <a:latin typeface="+mj-lt"/>
              </a:rPr>
              <a:t>             </a:t>
            </a:r>
            <a:endParaRPr lang="en-US" sz="1800" b="0" strike="noStrike" spc="-1" dirty="0">
              <a:solidFill>
                <a:srgbClr val="003300"/>
              </a:solidFill>
              <a:latin typeface="+mj-lt"/>
            </a:endParaRPr>
          </a:p>
          <a:p>
            <a:pPr marL="342720">
              <a:lnSpc>
                <a:spcPct val="100000"/>
              </a:lnSpc>
            </a:pPr>
            <a:endParaRPr lang="en-US" sz="1800" b="0" strike="noStrike" spc="-1" dirty="0">
              <a:solidFill>
                <a:srgbClr val="003300"/>
              </a:solidFill>
              <a:latin typeface="Segoe Script"/>
            </a:endParaRPr>
          </a:p>
          <a:p>
            <a:pPr marL="342720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FF"/>
                </a:solidFill>
                <a:latin typeface="Arial"/>
                <a:ea typeface="Arial"/>
              </a:rPr>
              <a:t>                             </a:t>
            </a:r>
            <a:r>
              <a:rPr lang="ru-RU" b="1" spc="-1" dirty="0">
                <a:solidFill>
                  <a:srgbClr val="0000FF"/>
                </a:solidFill>
                <a:latin typeface="Arial"/>
                <a:ea typeface="Arial"/>
              </a:rPr>
              <a:t>                    </a:t>
            </a:r>
            <a:r>
              <a:rPr lang="ru-RU" sz="1800" b="1" strike="noStrike" spc="-1" dirty="0">
                <a:solidFill>
                  <a:srgbClr val="0000FF"/>
                </a:solidFill>
                <a:latin typeface="Arial"/>
                <a:ea typeface="Arial"/>
              </a:rPr>
              <a:t>ВОСПИТАТЕЛИ:</a:t>
            </a:r>
            <a:endParaRPr lang="en-US" sz="1800" b="0" strike="noStrike" spc="-1" dirty="0">
              <a:solidFill>
                <a:srgbClr val="003300"/>
              </a:solidFill>
              <a:latin typeface="Segoe Script"/>
            </a:endParaRPr>
          </a:p>
          <a:p>
            <a:pPr marL="342720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FF"/>
                </a:solidFill>
                <a:latin typeface="Arial"/>
                <a:ea typeface="Arial"/>
              </a:rPr>
              <a:t>                                                   </a:t>
            </a:r>
            <a:r>
              <a:rPr lang="ru-RU" sz="1800" b="1" strike="noStrike" spc="-1" dirty="0" err="1">
                <a:solidFill>
                  <a:srgbClr val="0000FF"/>
                </a:solidFill>
                <a:latin typeface="Arial"/>
                <a:ea typeface="Arial"/>
              </a:rPr>
              <a:t>Алубаева</a:t>
            </a:r>
            <a:r>
              <a:rPr lang="ru-RU" sz="1800" b="1" strike="noStrike" spc="-1" dirty="0">
                <a:solidFill>
                  <a:srgbClr val="0000FF"/>
                </a:solidFill>
                <a:latin typeface="Arial"/>
                <a:ea typeface="Arial"/>
              </a:rPr>
              <a:t> Е.Г. </a:t>
            </a:r>
          </a:p>
          <a:p>
            <a:pPr marL="342720">
              <a:lnSpc>
                <a:spcPct val="100000"/>
              </a:lnSpc>
            </a:pPr>
            <a:r>
              <a:rPr lang="ru-RU" b="1" spc="-1" dirty="0">
                <a:solidFill>
                  <a:srgbClr val="0000FF"/>
                </a:solidFill>
                <a:latin typeface="Arial"/>
              </a:rPr>
              <a:t>                                                   Емельянова О.А</a:t>
            </a:r>
          </a:p>
          <a:p>
            <a:pPr marL="342720">
              <a:lnSpc>
                <a:spcPct val="100000"/>
              </a:lnSpc>
            </a:pPr>
            <a:r>
              <a:rPr lang="ru-RU" b="1" spc="-1" dirty="0">
                <a:solidFill>
                  <a:srgbClr val="0000FF"/>
                </a:solidFill>
                <a:latin typeface="Arial"/>
              </a:rPr>
              <a:t>                                                   </a:t>
            </a:r>
            <a:r>
              <a:rPr lang="ru-RU" b="1" spc="-1" dirty="0" err="1">
                <a:solidFill>
                  <a:srgbClr val="0000FF"/>
                </a:solidFill>
                <a:latin typeface="Arial"/>
              </a:rPr>
              <a:t>Московая</a:t>
            </a:r>
            <a:r>
              <a:rPr lang="ru-RU" b="1" spc="-1" dirty="0">
                <a:solidFill>
                  <a:srgbClr val="0000FF"/>
                </a:solidFill>
                <a:latin typeface="Arial"/>
              </a:rPr>
              <a:t> Е. С.</a:t>
            </a:r>
            <a:endParaRPr lang="en-US" sz="1800" b="0" strike="noStrike" spc="-1" dirty="0">
              <a:solidFill>
                <a:srgbClr val="003300"/>
              </a:solidFill>
              <a:latin typeface="Segoe Script"/>
            </a:endParaRPr>
          </a:p>
          <a:p>
            <a:pPr marL="342720" algn="r">
              <a:lnSpc>
                <a:spcPct val="100000"/>
              </a:lnSpc>
              <a:spcBef>
                <a:spcPts val="499"/>
              </a:spcBef>
            </a:pPr>
            <a:endParaRPr lang="en-US" sz="1800" b="0" strike="noStrike" spc="-1" dirty="0">
              <a:solidFill>
                <a:srgbClr val="003300"/>
              </a:solidFill>
              <a:latin typeface="Segoe Script"/>
            </a:endParaRPr>
          </a:p>
          <a:p>
            <a:pPr marL="342720" algn="ctr">
              <a:lnSpc>
                <a:spcPct val="80000"/>
              </a:lnSpc>
              <a:spcBef>
                <a:spcPts val="499"/>
              </a:spcBef>
            </a:pPr>
            <a:endParaRPr lang="en-US" sz="1800" b="0" strike="noStrike" spc="-1" dirty="0">
              <a:solidFill>
                <a:srgbClr val="003300"/>
              </a:solidFill>
              <a:latin typeface="Segoe Scrip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TextShape 1"/>
          <p:cNvSpPr txBox="1"/>
          <p:nvPr/>
        </p:nvSpPr>
        <p:spPr>
          <a:xfrm>
            <a:off x="457200" y="27432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ru-RU" sz="4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Цели :</a:t>
            </a:r>
            <a:endParaRPr lang="en-US" sz="4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84" name="TextShape 2"/>
          <p:cNvSpPr txBox="1"/>
          <p:nvPr/>
        </p:nvSpPr>
        <p:spPr>
          <a:xfrm>
            <a:off x="178920" y="764640"/>
            <a:ext cx="8496360" cy="3807000"/>
          </a:xfrm>
          <a:prstGeom prst="rect">
            <a:avLst/>
          </a:prstGeom>
          <a:noFill/>
          <a:ln>
            <a:noFill/>
          </a:ln>
        </p:spPr>
        <p:txBody>
          <a:bodyPr>
            <a:normAutofit lnSpcReduction="10000"/>
          </a:bodyPr>
          <a:lstStyle/>
          <a:p>
            <a:pPr marL="342720" indent="-342720">
              <a:spcBef>
                <a:spcPts val="799"/>
              </a:spcBef>
            </a:pPr>
            <a:endParaRPr lang="en-US" sz="3200" b="0" strike="noStrike" spc="-1" dirty="0">
              <a:solidFill>
                <a:srgbClr val="003300"/>
              </a:solidFill>
              <a:latin typeface="Times New Roman"/>
            </a:endParaRPr>
          </a:p>
          <a:p>
            <a:pPr marL="457200" indent="-457200">
              <a:lnSpc>
                <a:spcPct val="100000"/>
              </a:lnSpc>
              <a:spcBef>
                <a:spcPts val="799"/>
              </a:spcBef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ru-RU" sz="3200" b="0" strike="noStrike" spc="-1" dirty="0">
                <a:solidFill>
                  <a:srgbClr val="0000FF"/>
                </a:solidFill>
                <a:latin typeface="Arial"/>
              </a:rPr>
              <a:t>Объединение усилий педагогов по созданию условий, способствующих оздоровлению детского</a:t>
            </a:r>
            <a:r>
              <a:rPr lang="ru-RU" sz="3200" spc="-1" dirty="0">
                <a:solidFill>
                  <a:srgbClr val="003300"/>
                </a:solidFill>
                <a:latin typeface="Times New Roman"/>
              </a:rPr>
              <a:t> </a:t>
            </a:r>
            <a:r>
              <a:rPr lang="ru-RU" sz="3200" b="0" strike="noStrike" spc="-1" dirty="0">
                <a:solidFill>
                  <a:srgbClr val="0000FF"/>
                </a:solidFill>
                <a:latin typeface="Arial"/>
              </a:rPr>
              <a:t>организма в летний период;</a:t>
            </a:r>
            <a:endParaRPr lang="en-US" sz="3200" b="0" strike="noStrike" spc="-1" dirty="0">
              <a:solidFill>
                <a:srgbClr val="003300"/>
              </a:solidFill>
              <a:latin typeface="Times New Roman"/>
            </a:endParaRPr>
          </a:p>
          <a:p>
            <a:pPr marL="342720" indent="-342720">
              <a:lnSpc>
                <a:spcPct val="100000"/>
              </a:lnSpc>
              <a:spcBef>
                <a:spcPts val="799"/>
              </a:spcBef>
              <a:buClr>
                <a:srgbClr val="0000FF"/>
              </a:buClr>
              <a:buFont typeface="Arial"/>
              <a:buChar char="•"/>
            </a:pPr>
            <a:r>
              <a:rPr lang="ru-RU" sz="3200" b="0" strike="noStrike" spc="-1" dirty="0">
                <a:solidFill>
                  <a:srgbClr val="0000FF"/>
                </a:solidFill>
                <a:latin typeface="Arial"/>
              </a:rPr>
              <a:t>эмоциональному, личностному,</a:t>
            </a:r>
            <a:endParaRPr lang="en-US" sz="3200" b="0" strike="noStrike" spc="-1" dirty="0">
              <a:solidFill>
                <a:srgbClr val="003300"/>
              </a:solidFill>
              <a:latin typeface="Times New Roman"/>
            </a:endParaRPr>
          </a:p>
          <a:p>
            <a:pPr marL="342720" indent="-342720">
              <a:lnSpc>
                <a:spcPct val="100000"/>
              </a:lnSpc>
              <a:spcBef>
                <a:spcPts val="799"/>
              </a:spcBef>
            </a:pPr>
            <a:r>
              <a:rPr lang="ru-RU" sz="3200" b="0" strike="noStrike" spc="-1" dirty="0">
                <a:solidFill>
                  <a:srgbClr val="0000FF"/>
                </a:solidFill>
                <a:latin typeface="Arial"/>
              </a:rPr>
              <a:t>    познавательному</a:t>
            </a:r>
            <a:r>
              <a:rPr lang="ru-RU" sz="3200" b="0" strike="noStrike" spc="-1" dirty="0">
                <a:solidFill>
                  <a:srgbClr val="003300"/>
                </a:solidFill>
                <a:latin typeface="Times New Roman"/>
              </a:rPr>
              <a:t> </a:t>
            </a:r>
            <a:r>
              <a:rPr lang="ru-RU" sz="3200" b="0" strike="noStrike" spc="-1" dirty="0">
                <a:solidFill>
                  <a:srgbClr val="0000FF"/>
                </a:solidFill>
                <a:latin typeface="Arial"/>
              </a:rPr>
              <a:t>развитию ребёнка.</a:t>
            </a:r>
            <a:endParaRPr lang="en-US" sz="3200" b="0" strike="noStrike" spc="-1" dirty="0">
              <a:solidFill>
                <a:srgbClr val="0033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81909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TextShape 1"/>
          <p:cNvSpPr txBox="1"/>
          <p:nvPr/>
        </p:nvSpPr>
        <p:spPr>
          <a:xfrm>
            <a:off x="457200" y="116632"/>
            <a:ext cx="8229600" cy="1008368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/>
              </a:rPr>
              <a:t>задачи:</a:t>
            </a:r>
            <a:endParaRPr lang="en-US" sz="3600" b="1" strike="noStrike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/>
            </a:endParaRPr>
          </a:p>
        </p:txBody>
      </p:sp>
      <p:sp>
        <p:nvSpPr>
          <p:cNvPr id="341" name="TextShape 2"/>
          <p:cNvSpPr txBox="1"/>
          <p:nvPr/>
        </p:nvSpPr>
        <p:spPr>
          <a:xfrm>
            <a:off x="684000" y="1052736"/>
            <a:ext cx="8002440" cy="5073384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rgbClr val="0000FF"/>
              </a:buClr>
              <a:buFont typeface="Times New Roman"/>
              <a:buChar char="•"/>
            </a:pPr>
            <a:r>
              <a:rPr lang="ru-RU" sz="2800" spc="-1" dirty="0">
                <a:solidFill>
                  <a:srgbClr val="0000FF"/>
                </a:solidFill>
                <a:latin typeface="Times New Roman"/>
                <a:ea typeface="Arial"/>
              </a:rPr>
              <a:t>Укрепление здоровья детей посредством здоровье сберегающих технологий.</a:t>
            </a:r>
            <a:endParaRPr lang="en-US" sz="2800" spc="-1" dirty="0">
              <a:solidFill>
                <a:srgbClr val="003300"/>
              </a:solidFill>
              <a:latin typeface="Segoe Script"/>
            </a:endParaRPr>
          </a:p>
          <a:p>
            <a:pPr>
              <a:lnSpc>
                <a:spcPct val="100000"/>
              </a:lnSpc>
              <a:buClr>
                <a:srgbClr val="0000FF"/>
              </a:buClr>
              <a:buFont typeface="Times New Roman"/>
              <a:buChar char="•"/>
            </a:pPr>
            <a:r>
              <a:rPr lang="ru-RU" sz="2800" spc="-1" dirty="0">
                <a:solidFill>
                  <a:srgbClr val="0000FF"/>
                </a:solidFill>
                <a:latin typeface="Times New Roman"/>
                <a:ea typeface="Arial"/>
              </a:rPr>
              <a:t>Создание условий для игровой деятельности в группе и на прогулке.</a:t>
            </a:r>
            <a:endParaRPr lang="en-US" sz="2800" spc="-1" dirty="0">
              <a:solidFill>
                <a:srgbClr val="003300"/>
              </a:solidFill>
              <a:latin typeface="Segoe Script"/>
            </a:endParaRPr>
          </a:p>
          <a:p>
            <a:pPr>
              <a:lnSpc>
                <a:spcPct val="100000"/>
              </a:lnSpc>
              <a:buClr>
                <a:srgbClr val="0000FF"/>
              </a:buClr>
              <a:buFont typeface="Times New Roman"/>
              <a:buChar char="•"/>
            </a:pPr>
            <a:r>
              <a:rPr lang="ru-RU" sz="2800" spc="-1" dirty="0">
                <a:solidFill>
                  <a:srgbClr val="0000FF"/>
                </a:solidFill>
                <a:latin typeface="Times New Roman"/>
                <a:ea typeface="Arial"/>
              </a:rPr>
              <a:t>Предупреждение детского травматизма через организацию разнообразных форм деятельности.</a:t>
            </a:r>
            <a:endParaRPr lang="en-US" sz="2800" spc="-1" dirty="0">
              <a:solidFill>
                <a:srgbClr val="003300"/>
              </a:solidFill>
              <a:latin typeface="Segoe Script"/>
            </a:endParaRPr>
          </a:p>
          <a:p>
            <a:pPr>
              <a:lnSpc>
                <a:spcPct val="100000"/>
              </a:lnSpc>
              <a:buClr>
                <a:srgbClr val="0000FF"/>
              </a:buClr>
              <a:buFont typeface="Times New Roman"/>
              <a:buChar char="•"/>
            </a:pPr>
            <a:r>
              <a:rPr lang="ru-RU" sz="2800" spc="-1" dirty="0">
                <a:solidFill>
                  <a:srgbClr val="0000FF"/>
                </a:solidFill>
                <a:latin typeface="Times New Roman"/>
                <a:ea typeface="Arial"/>
              </a:rPr>
              <a:t>Формирование положительной мотивации у детей, педагогов к проведению физкультурно-оздоровительных, познавательных, творческих мероприятий .</a:t>
            </a:r>
            <a:endParaRPr lang="en-US" sz="2800" spc="-1" dirty="0">
              <a:solidFill>
                <a:srgbClr val="003300"/>
              </a:solidFill>
              <a:latin typeface="Segoe Script"/>
            </a:endParaRPr>
          </a:p>
        </p:txBody>
      </p:sp>
    </p:spTree>
    <p:extLst>
      <p:ext uri="{BB962C8B-B14F-4D97-AF65-F5344CB8AC3E}">
        <p14:creationId xmlns:p14="http://schemas.microsoft.com/office/powerpoint/2010/main" val="926992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0"/>
            <a:ext cx="8964488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8822">
            <a:off x="7080591" y="3948104"/>
            <a:ext cx="1075547" cy="1121372"/>
          </a:xfrm>
          <a:prstGeom prst="rect">
            <a:avLst/>
          </a:prstGeom>
        </p:spPr>
      </p:pic>
      <p:sp>
        <p:nvSpPr>
          <p:cNvPr id="6" name="Блок-схема: перфолента 5"/>
          <p:cNvSpPr/>
          <p:nvPr/>
        </p:nvSpPr>
        <p:spPr>
          <a:xfrm>
            <a:off x="4478461" y="141810"/>
            <a:ext cx="4486027" cy="648517"/>
          </a:xfrm>
          <a:prstGeom prst="flowChartPunchedTape">
            <a:avLst/>
          </a:prstGeom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Wave2">
              <a:avLst>
                <a:gd name="adj1" fmla="val 0"/>
                <a:gd name="adj2" fmla="val 390"/>
              </a:avLst>
            </a:prstTxWarp>
            <a:spAutoFit/>
          </a:bodyPr>
          <a:lstStyle/>
          <a:p>
            <a:pPr algn="ctr"/>
            <a:r>
              <a:rPr lang="ru-RU" sz="2400" b="1" i="1" dirty="0">
                <a:solidFill>
                  <a:srgbClr val="FF0066"/>
                </a:solidFill>
                <a:latin typeface="AllodsWest" panose="02000000000000000000" pitchFamily="2" charset="0"/>
              </a:rPr>
              <a:t>Группа «Чебурашка»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41598">
            <a:off x="7445886" y="909529"/>
            <a:ext cx="770629" cy="80346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52" y="-87436"/>
            <a:ext cx="2338143" cy="21997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6543">
            <a:off x="3837821" y="2862810"/>
            <a:ext cx="1235238" cy="128786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A84B04A-E938-4A7F-97AB-DBD988254D1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5" t="5789" r="4588" b="23511"/>
          <a:stretch/>
        </p:blipFill>
        <p:spPr>
          <a:xfrm rot="291802">
            <a:off x="1821760" y="3343472"/>
            <a:ext cx="1872946" cy="20530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2354">
            <a:off x="1088111" y="4259024"/>
            <a:ext cx="1089341" cy="113575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122F34E-FE83-4F94-8E65-FB3875C5771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2" t="24940" r="38476" b="38922"/>
          <a:stretch/>
        </p:blipFill>
        <p:spPr>
          <a:xfrm>
            <a:off x="4891054" y="3695077"/>
            <a:ext cx="1811587" cy="19673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002E5CD-2505-4EA5-AF3F-444080F2845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6" b="21250"/>
          <a:stretch/>
        </p:blipFill>
        <p:spPr>
          <a:xfrm>
            <a:off x="2322259" y="772407"/>
            <a:ext cx="1811587" cy="20085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2630926-C67D-405F-9615-6132FF9E821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" t="2196" r="1569" b="15041"/>
          <a:stretch/>
        </p:blipFill>
        <p:spPr>
          <a:xfrm rot="421223">
            <a:off x="4987774" y="888954"/>
            <a:ext cx="1748778" cy="21991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7701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TextShape 1"/>
          <p:cNvSpPr txBox="1"/>
          <p:nvPr/>
        </p:nvSpPr>
        <p:spPr>
          <a:xfrm>
            <a:off x="460059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/>
              </a:rPr>
              <a:t>Антропометрические данные</a:t>
            </a:r>
          </a:p>
          <a:p>
            <a:pPr algn="ctr"/>
            <a:r>
              <a:rPr lang="ru-RU" sz="2000" b="1" strike="noStrike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/>
              </a:rPr>
              <a:t>На 01.06.2020</a:t>
            </a:r>
            <a:endParaRPr lang="en-US" sz="2000" b="1" strike="noStrike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649051"/>
            <a:ext cx="1358900" cy="14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3">
            <a:extLst>
              <a:ext uri="{FF2B5EF4-FFF2-40B4-BE49-F238E27FC236}">
                <a16:creationId xmlns:a16="http://schemas.microsoft.com/office/drawing/2014/main" id="{A0E52602-FA7C-4428-B947-0677DBAE17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2978109"/>
              </p:ext>
            </p:extLst>
          </p:nvPr>
        </p:nvGraphicFramePr>
        <p:xfrm>
          <a:off x="1524000" y="2276872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6110">
                  <a:extLst>
                    <a:ext uri="{9D8B030D-6E8A-4147-A177-3AD203B41FA5}">
                      <a16:colId xmlns:a16="http://schemas.microsoft.com/office/drawing/2014/main" val="4079185622"/>
                    </a:ext>
                  </a:extLst>
                </a:gridCol>
                <a:gridCol w="1591890">
                  <a:extLst>
                    <a:ext uri="{9D8B030D-6E8A-4147-A177-3AD203B41FA5}">
                      <a16:colId xmlns:a16="http://schemas.microsoft.com/office/drawing/2014/main" val="3606817119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905413768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3489196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Имя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возраст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рост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вес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10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Федор 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8лет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130см.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28кг.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4458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Антон К.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8лет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130см.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28кг.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98453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Арина К.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7лет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115см.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22кг.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58964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Тая Т.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6лет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104см.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19кг.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11522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2617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TextShape 1"/>
          <p:cNvSpPr txBox="1"/>
          <p:nvPr/>
        </p:nvSpPr>
        <p:spPr>
          <a:xfrm>
            <a:off x="0" y="-36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strike="noStrike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/>
              </a:rPr>
              <a:t>Бодрящая гимнастика после сна</a:t>
            </a:r>
            <a:endParaRPr lang="en-US" sz="3600" b="1" strike="noStrike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2736"/>
            <a:ext cx="5904656" cy="3307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985054"/>
            <a:ext cx="1358900" cy="14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689110"/>
            <a:ext cx="751458" cy="77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280" y="5373216"/>
            <a:ext cx="872460" cy="9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TextShape 1"/>
          <p:cNvSpPr txBox="1"/>
          <p:nvPr/>
        </p:nvSpPr>
        <p:spPr>
          <a:xfrm>
            <a:off x="460059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strike="noStrike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/>
              </a:rPr>
              <a:t>Воздушные ванны</a:t>
            </a:r>
            <a:endParaRPr lang="en-US" sz="3600" b="1" strike="noStrike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36285"/>
            <a:ext cx="5654269" cy="4271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649051"/>
            <a:ext cx="1358900" cy="14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396</TotalTime>
  <Words>1524</Words>
  <Application>Microsoft Office PowerPoint</Application>
  <PresentationFormat>Экран (4:3)</PresentationFormat>
  <Paragraphs>171</Paragraphs>
  <Slides>25</Slides>
  <Notes>25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25</vt:i4>
      </vt:variant>
    </vt:vector>
  </HeadingPairs>
  <TitlesOfParts>
    <vt:vector size="39" baseType="lpstr">
      <vt:lpstr>AllodsWest</vt:lpstr>
      <vt:lpstr>Arial</vt:lpstr>
      <vt:lpstr>Calibri</vt:lpstr>
      <vt:lpstr>Franklin Gothic Book</vt:lpstr>
      <vt:lpstr>Monotype Corsiva</vt:lpstr>
      <vt:lpstr>Segoe Script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Ольга</dc:creator>
  <cp:lastModifiedBy>Наталья Гривнак</cp:lastModifiedBy>
  <cp:revision>116</cp:revision>
  <cp:lastPrinted>2020-11-16T11:08:09Z</cp:lastPrinted>
  <dcterms:created xsi:type="dcterms:W3CDTF">2015-06-13T14:37:26Z</dcterms:created>
  <dcterms:modified xsi:type="dcterms:W3CDTF">2020-11-16T11:15:47Z</dcterms:modified>
  <dc:language>en-US</dc:language>
</cp:coreProperties>
</file>