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4"/>
  </p:notesMasterIdLst>
  <p:sldIdLst>
    <p:sldId id="256" r:id="rId2"/>
    <p:sldId id="296" r:id="rId3"/>
    <p:sldId id="257" r:id="rId4"/>
    <p:sldId id="303" r:id="rId5"/>
    <p:sldId id="304" r:id="rId6"/>
    <p:sldId id="258" r:id="rId7"/>
    <p:sldId id="287" r:id="rId8"/>
    <p:sldId id="259" r:id="rId9"/>
    <p:sldId id="260" r:id="rId10"/>
    <p:sldId id="261" r:id="rId11"/>
    <p:sldId id="273" r:id="rId12"/>
    <p:sldId id="274" r:id="rId13"/>
    <p:sldId id="280" r:id="rId14"/>
    <p:sldId id="305" r:id="rId15"/>
    <p:sldId id="306" r:id="rId16"/>
    <p:sldId id="277" r:id="rId17"/>
    <p:sldId id="278" r:id="rId18"/>
    <p:sldId id="282" r:id="rId19"/>
    <p:sldId id="271" r:id="rId20"/>
    <p:sldId id="293" r:id="rId21"/>
    <p:sldId id="307" r:id="rId22"/>
    <p:sldId id="267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0099"/>
    <a:srgbClr val="0000FF"/>
    <a:srgbClr val="3399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AE08BC4D-E129-42D6-8203-9E2EF1070386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C42A80B2-AA79-43D7-BE3D-72997D16C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256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38C9C9-4E1D-4EFD-9DC7-5F003ECD18DB}" type="slidenum">
              <a:rPr lang="ru-RU" smtClean="0">
                <a:ea typeface="Arial" charset="0"/>
              </a:rPr>
              <a:pPr/>
              <a:t>16</a:t>
            </a:fld>
            <a:endParaRPr lang="ru-RU" smtClean="0">
              <a:ea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033A-1B90-4AC4-8462-C8BE1F0AE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B8D92-1685-45DA-8756-B6C41E9E7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DF96-D3A2-437D-9623-BE6384B41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E214E-BCCB-4092-B0AD-072E2CF0F2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2072-0032-4386-91B6-16B413E31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25E81-0729-43ED-93DC-07E87E940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EEEB-A9AA-451B-B219-1B27E89F40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4AEC0-0A18-4F05-9A01-D7D35711E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0937C-D4FC-4474-9029-83C9EACF8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1B5DC-F59B-402B-8869-093B7D5B4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D80EE-9494-4A4B-BDAF-E057A0F08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FFE1C026-6110-4E47-82F4-131902545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54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1042988" y="1127125"/>
            <a:ext cx="80899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МДОАУ «ДЕТСКИЙ САД №99 «ДОМОВЕНОК» Г.ОРСКА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rgbClr val="0000FF"/>
              </a:solidFill>
              <a:latin typeface="Antiqua-Bold" pitchFamily="2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latin typeface="Antiqua-Bold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5286388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Воспитатель</a:t>
            </a:r>
          </a:p>
          <a:p>
            <a:pPr algn="ctr"/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</a:rPr>
              <a:t>Камартдинова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 Фарида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</a:rPr>
              <a:t>Акрамовна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2988" y="1844824"/>
            <a:ext cx="76334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qua-Bold" pitchFamily="2" charset="0"/>
              </a:rPr>
              <a:t>ПРОЕКТ</a:t>
            </a:r>
            <a:r>
              <a:rPr lang="ru-RU" sz="5400" b="1" i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qua-Bold" pitchFamily="2" charset="0"/>
              </a:rPr>
              <a:t>: </a:t>
            </a:r>
            <a:endParaRPr lang="ru-RU" sz="5400" b="1" i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tiqua-Bold" pitchFamily="2" charset="0"/>
            </a:endParaRPr>
          </a:p>
          <a:p>
            <a:pPr algn="ctr"/>
            <a:r>
              <a:rPr lang="ru-RU" sz="5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«ОГОРОД НА ОКНЕ»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428596" y="428605"/>
            <a:ext cx="8097837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  <a:t>                   </a:t>
            </a:r>
          </a:p>
          <a:p>
            <a:endParaRPr lang="ru-RU" sz="2800" b="1" dirty="0">
              <a:solidFill>
                <a:schemeClr val="accent6">
                  <a:lumMod val="75000"/>
                </a:schemeClr>
              </a:solidFill>
              <a:latin typeface="Antiqua-Bold" pitchFamily="2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  <a:t>                  Этапы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  <a:t>работы над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ntiqua-Bold" pitchFamily="2" charset="0"/>
              </a:rPr>
              <a:t>проектом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Antiqua-Bold" pitchFamily="2" charset="0"/>
            </a:endParaRPr>
          </a:p>
          <a:p>
            <a:r>
              <a:rPr lang="ru-RU" b="1" dirty="0">
                <a:latin typeface="Antiqua-Bold" pitchFamily="2" charset="0"/>
              </a:rPr>
              <a:t> </a:t>
            </a:r>
            <a:endParaRPr lang="ru-RU" dirty="0">
              <a:latin typeface="Antiqua-Bold" pitchFamily="2" charset="0"/>
            </a:endParaRPr>
          </a:p>
          <a:p>
            <a:r>
              <a:rPr lang="ru-RU" sz="2400" b="1" u="sng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400" b="1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этап – подготовительный.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Сбор информации, материалов по теме. Подобрали художественную литературу: поговорки,  </a:t>
            </a:r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, стихи, загадки, сказки. рассказы о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луке, помидорах, перце, фасоли.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Разработка цикла наблюдений,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бесед, занятий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solidFill>
                <a:srgbClr val="0000FF"/>
              </a:solidFill>
              <a:latin typeface="Antiqua-Bold" pitchFamily="2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. </a:t>
            </a:r>
            <a:endParaRPr lang="ru-RU" dirty="0">
              <a:solidFill>
                <a:srgbClr val="0000FF"/>
              </a:solidFill>
              <a:latin typeface="Antiqua-Bold" pitchFamily="2" charset="0"/>
              <a:cs typeface="Times New Roman" pitchFamily="18" charset="0"/>
            </a:endParaRP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812" y="-1543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29624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i="1" dirty="0" smtClean="0">
                <a:latin typeface="Georgia" pitchFamily="18" charset="0"/>
              </a:rPr>
              <a:t/>
            </a:r>
            <a:br>
              <a:rPr lang="ru-RU" sz="1600" b="1" i="1" dirty="0" smtClean="0">
                <a:latin typeface="Georgia" pitchFamily="18" charset="0"/>
              </a:rPr>
            </a:br>
            <a:r>
              <a:rPr lang="ru-RU" sz="1600" b="1" i="1" dirty="0" smtClean="0">
                <a:latin typeface="Georgia" pitchFamily="18" charset="0"/>
              </a:rPr>
              <a:t/>
            </a:r>
            <a:br>
              <a:rPr lang="ru-RU" sz="1600" b="1" i="1" dirty="0" smtClean="0">
                <a:latin typeface="Georgia" pitchFamily="18" charset="0"/>
              </a:rPr>
            </a:br>
            <a:r>
              <a:rPr lang="ru-RU" sz="1600" b="1" i="1" dirty="0" smtClean="0">
                <a:latin typeface="Georgia" pitchFamily="18" charset="0"/>
              </a:rPr>
              <a:t/>
            </a:r>
            <a:br>
              <a:rPr lang="ru-RU" sz="1600" b="1" i="1" dirty="0" smtClean="0">
                <a:latin typeface="Georgia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Antiqua-Bold" pitchFamily="2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Antiqua-Bold" pitchFamily="2" charset="0"/>
                <a:cs typeface="Times New Roman" pitchFamily="18" charset="0"/>
              </a:rPr>
              <a:t>II </a:t>
            </a:r>
            <a:r>
              <a:rPr lang="ru-RU" sz="2000" b="1" dirty="0" smtClean="0">
                <a:solidFill>
                  <a:srgbClr val="FF0000"/>
                </a:solidFill>
                <a:latin typeface="Antiqua-Bold" pitchFamily="2" charset="0"/>
                <a:cs typeface="Times New Roman" pitchFamily="18" charset="0"/>
              </a:rPr>
              <a:t> этап – </a:t>
            </a:r>
            <a:r>
              <a:rPr lang="ru-RU" sz="2000" b="1" dirty="0" smtClean="0">
                <a:solidFill>
                  <a:srgbClr val="FF0000"/>
                </a:solidFill>
                <a:latin typeface="Antiqua-Bold" pitchFamily="2" charset="0"/>
                <a:cs typeface="Times New Roman" pitchFamily="18" charset="0"/>
              </a:rPr>
              <a:t>исследовательский  . </a:t>
            </a:r>
            <a:br>
              <a:rPr lang="ru-RU" sz="2000" b="1" dirty="0" smtClean="0">
                <a:solidFill>
                  <a:srgbClr val="FF0000"/>
                </a:solidFill>
                <a:latin typeface="Antiqua-Bold" pitchFamily="2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Дети наблюдали за ростом  огурцов, гороха, проводили опыты, эксперименты. Устанавливали связи: растения - земля, растения - вода, растения - человек. В процессе исследований дети познакомились с художественной литературой об овощах: поговорки, стихи, сказки, загадки. Рассматривали иллюстрации, картины на овощную тематику. Ухаживали за растениями: поливали, рыхлили, опрыскивали</a:t>
            </a:r>
          </a:p>
        </p:txBody>
      </p:sp>
      <p:pic>
        <p:nvPicPr>
          <p:cNvPr id="4" name="Picture 16" descr="https://i.mycdn.me/i?r=AyH4iRPQ2q0otWIFepML2LxRGQlWt-Bz6T2B5Wai0gPvy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790882"/>
            <a:ext cx="3359172" cy="251937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https://i.mycdn.me/i?r=AyH4iRPQ2q0otWIFepML2LxRi4vIA82dK08FZ3p3sChq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38320"/>
            <a:ext cx="3232673" cy="242450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9511" y="34995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8597" y="-45203"/>
            <a:ext cx="82868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tiqua-Bold" pitchFamily="2" charset="0"/>
                <a:cs typeface="Times New Roman" pitchFamily="18" charset="0"/>
              </a:rPr>
              <a:t>Высадка семян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ntiqua-Bold" pitchFamily="2" charset="0"/>
              <a:cs typeface="Times New Roman" pitchFamily="18" charset="0"/>
            </a:endParaRPr>
          </a:p>
        </p:txBody>
      </p:sp>
      <p:pic>
        <p:nvPicPr>
          <p:cNvPr id="5" name="Рисунок 4" descr="DSC_015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9" y="803345"/>
            <a:ext cx="4000500" cy="266065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SC_017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18" y="3717032"/>
            <a:ext cx="3927475" cy="261112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574130" y="232515"/>
            <a:ext cx="10001288" cy="75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95013" y="0"/>
            <a:ext cx="48630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tiqua-Bold" pitchFamily="2" charset="0"/>
                <a:cs typeface="Times New Roman" pitchFamily="18" charset="0"/>
              </a:rPr>
              <a:t>Наблюдение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ntiqua-Bold" pitchFamily="2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/>
          <a:stretch/>
        </p:blipFill>
        <p:spPr bwMode="auto">
          <a:xfrm rot="5400000">
            <a:off x="74411" y="430488"/>
            <a:ext cx="2943398" cy="374441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91" y="854515"/>
            <a:ext cx="3892961" cy="2919879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013176"/>
            <a:ext cx="3418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Наблюдаем, как появляется росток и отмечаем в календаре наблюдений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3982998"/>
            <a:ext cx="185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Затем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листочки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857288" y="20704"/>
            <a:ext cx="10001288" cy="75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95013" y="0"/>
            <a:ext cx="48630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tiqua-Bold" pitchFamily="2" charset="0"/>
                <a:cs typeface="Times New Roman" pitchFamily="18" charset="0"/>
              </a:rPr>
              <a:t>Наблюдение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ntiqua-Bold" pitchFamily="2" charset="0"/>
              <a:cs typeface="Times New Roman" pitchFamily="18" charset="0"/>
            </a:endParaRPr>
          </a:p>
        </p:txBody>
      </p:sp>
      <p:pic>
        <p:nvPicPr>
          <p:cNvPr id="8" name="Picture 4" descr="F:\SDC14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556792"/>
            <a:ext cx="3857123" cy="289284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3" y="3244334"/>
            <a:ext cx="16561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плоды. </a:t>
            </a:r>
            <a:endParaRPr lang="ru-RU" dirty="0"/>
          </a:p>
        </p:txBody>
      </p:sp>
      <p:pic>
        <p:nvPicPr>
          <p:cNvPr id="11" name="Picture 4" descr="https://i.mycdn.me/i?r=AyH4iRPQ2q0otWIFepML2LxRFhlBUGBw9hSP4VSZEikHG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0539" y="4869160"/>
            <a:ext cx="3296816" cy="247261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.mycdn.me/i?r=AyH4iRPQ2q0otWIFepML2LxRAHVWr3gXwbaPJ7sXdYn1v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1"/>
          <a:stretch/>
        </p:blipFill>
        <p:spPr bwMode="auto">
          <a:xfrm>
            <a:off x="4184748" y="1556792"/>
            <a:ext cx="4128459" cy="237054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26514" y="3105835"/>
            <a:ext cx="41779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Отмечаем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изменения в календаре наблюдений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63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876776" y="-628640"/>
            <a:ext cx="10001288" cy="75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95013" y="0"/>
            <a:ext cx="48630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tiqua-Bold" pitchFamily="2" charset="0"/>
                <a:cs typeface="Times New Roman" pitchFamily="18" charset="0"/>
              </a:rPr>
              <a:t>Наблюдение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ntiqua-Bold" pitchFamily="2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3244334"/>
            <a:ext cx="1656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https://i.mycdn.me/i?r=AyH4iRPQ2q0otWIFepML2LxRhuc7xXRjD5FFUnvEWJIzV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7" y="1628800"/>
            <a:ext cx="2808312" cy="432048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2492896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Беседуем о том, как появляется росток.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Играем в дидактическую игру «Что сначала, что потом»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612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Рисунок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2484438" y="285728"/>
            <a:ext cx="5730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Дидактические игры </a:t>
            </a:r>
          </a:p>
        </p:txBody>
      </p:sp>
      <p:pic>
        <p:nvPicPr>
          <p:cNvPr id="3074" name="Picture 2" descr="https://i.mycdn.me/i?r=AyH4iRPQ2q0otWIFepML2LxR-xGNMp4zyQAcYhgYVkvr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411" y="1135961"/>
            <a:ext cx="3879155" cy="2909366"/>
          </a:xfrm>
          <a:prstGeom prst="rect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13217" y="2903807"/>
            <a:ext cx="3151158" cy="4201544"/>
          </a:xfrm>
          <a:prstGeom prst="rect">
            <a:avLst/>
          </a:prstGeom>
          <a:noFill/>
          <a:ln w="571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63" y="0"/>
            <a:ext cx="9144000" cy="677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3630794" cy="272309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42874" y="2820058"/>
            <a:ext cx="2897052" cy="386273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49213"/>
            <a:ext cx="911225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" descr="j0233040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"/>
            <a:ext cx="287982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962400" y="152400"/>
            <a:ext cx="487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А ребята лейки брали,</a:t>
            </a:r>
          </a:p>
          <a:p>
            <a:r>
              <a:rPr lang="ru-RU" sz="3200" b="1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Землю дружно поливали.</a:t>
            </a:r>
          </a:p>
        </p:txBody>
      </p:sp>
      <p:pic>
        <p:nvPicPr>
          <p:cNvPr id="7" name="Picture 13" descr="https://i.mycdn.me/i?r=AyH4iRPQ2q0otWIFepML2LxRi4vIA82dK08FZ3p3sChq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2060848"/>
            <a:ext cx="4024761" cy="301857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i.mycdn.me/i?r=AyH4iRPQ2q0otWIFepML2LxRxYgvGRkIPLFJFgVKF6oom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40"/>
            <a:ext cx="3078928" cy="230919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2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14290"/>
            <a:ext cx="8229600" cy="1846558"/>
          </a:xfrm>
        </p:spPr>
        <p:txBody>
          <a:bodyPr rtlCol="0">
            <a:noAutofit/>
          </a:bodyPr>
          <a:lstStyle/>
          <a:p>
            <a:r>
              <a:rPr lang="en-US" sz="1800" b="1" i="1" dirty="0">
                <a:solidFill>
                  <a:srgbClr val="FF0000"/>
                </a:solidFill>
                <a:latin typeface="Antiqua-Bold" pitchFamily="2" charset="0"/>
              </a:rPr>
              <a:t> </a:t>
            </a:r>
            <a:r>
              <a:rPr lang="en-US" sz="1800" b="1" i="1" dirty="0" smtClean="0">
                <a:solidFill>
                  <a:srgbClr val="FF0000"/>
                </a:solidFill>
                <a:latin typeface="Antiqua-Bold" pitchFamily="2" charset="0"/>
              </a:rPr>
              <a:t>III  </a:t>
            </a:r>
            <a:r>
              <a:rPr lang="ru-RU" sz="1800" b="1" i="1" dirty="0" smtClean="0">
                <a:solidFill>
                  <a:srgbClr val="FF0000"/>
                </a:solidFill>
                <a:latin typeface="Antiqua-Bold" pitchFamily="2" charset="0"/>
              </a:rPr>
              <a:t>этап – заключительный. </a:t>
            </a:r>
            <a:r>
              <a:rPr lang="ru-RU" sz="1800" i="1" dirty="0" smtClean="0">
                <a:solidFill>
                  <a:srgbClr val="FF0000"/>
                </a:solidFill>
                <a:latin typeface="Antiqua-Bold" pitchFamily="2" charset="0"/>
              </a:rPr>
              <a:t/>
            </a:r>
            <a:br>
              <a:rPr lang="ru-RU" sz="1800" i="1" dirty="0" smtClean="0">
                <a:solidFill>
                  <a:srgbClr val="FF0000"/>
                </a:solidFill>
                <a:latin typeface="Antiqua-Bold" pitchFamily="2" charset="0"/>
              </a:rPr>
            </a:br>
            <a:r>
              <a:rPr lang="ru-RU" sz="1800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Проанализировали и обобщили результаты, полученные в процессе исследовательской деятельности детей. Провели дидактические игры: «Собирай-ка», дидактические игры с прищепками, "Овощи и фрукты,</a:t>
            </a:r>
            <a:r>
              <a:rPr lang="ru-RU" sz="1800" b="1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«Проложи дорожку»,</a:t>
            </a:r>
            <a:r>
              <a:rPr lang="ru-RU" sz="1800" b="1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«Четвёртый лишний», «Чудесный мешочек»,</a:t>
            </a:r>
            <a:r>
              <a:rPr lang="ru-RU" sz="1800" b="1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«Что сначала, что потом?»,</a:t>
            </a:r>
            <a:r>
              <a:rPr lang="ru-RU" sz="1800" b="1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«Узнай на вкус».</a:t>
            </a:r>
            <a:endParaRPr lang="ru-RU" sz="1800" dirty="0">
              <a:solidFill>
                <a:srgbClr val="0000FF"/>
              </a:solidFill>
              <a:latin typeface="Antiqua-Bold" pitchFamily="2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0888"/>
            <a:ext cx="7424823" cy="4176464"/>
          </a:xfrm>
          <a:prstGeom prst="rect">
            <a:avLst/>
          </a:prstGeom>
          <a:noFill/>
          <a:ln w="571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.mycdn.me/i?r=AyH4iRPQ2q0otWIFepML2LxR4BcyJujNRCgvbx0F89ut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73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1643042" y="142852"/>
            <a:ext cx="6215106" cy="14859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Antiqua-Bold" pitchFamily="2" charset="0"/>
              </a:rPr>
              <a:t>РЕЗУЛЬТАТ</a:t>
            </a:r>
            <a:endParaRPr lang="ru-RU" sz="4400" b="1" dirty="0">
              <a:solidFill>
                <a:srgbClr val="FF0000"/>
              </a:solidFill>
              <a:latin typeface="Antiqua-Bold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1782537"/>
            <a:ext cx="80724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группе был создан «огород на окне».</a:t>
            </a:r>
          </a:p>
          <a:p>
            <a:pPr lvl="0">
              <a:buFont typeface="Arial" pitchFamily="34" charset="0"/>
              <a:buChar char="•"/>
            </a:pPr>
            <a:endParaRPr lang="ru-RU" dirty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получили представления о том, что растения живые, их поливают, сажают, выращивают.</a:t>
            </a:r>
          </a:p>
          <a:p>
            <a:pPr lvl="0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Дети расширили  представления о труде взрослых, научились  правильно называть трудовые действия.</a:t>
            </a:r>
          </a:p>
          <a:p>
            <a:pPr lvl="0" eaLnBrk="0" hangingPunct="0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Дети стали более уважительнее относится к труду.</a:t>
            </a:r>
          </a:p>
          <a:p>
            <a:pPr lvl="0" eaLnBrk="0" hangingPunct="0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Все участники проекта (дети, воспитатели, родители) получили  положительные эмоции от полученных результатов.</a:t>
            </a:r>
          </a:p>
          <a:p>
            <a:pPr lvl="0" eaLnBrk="0" hangingPunct="0">
              <a:buFont typeface="Arial" pitchFamily="34" charset="0"/>
              <a:buChar char="•"/>
            </a:pPr>
            <a:endParaRPr lang="ru-RU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buFont typeface="Arial" pitchFamily="34" charset="0"/>
              <a:buChar char="•"/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Наблюдения за растениями были зафиксированы в 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книжке.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7065809" cy="3437645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3244334"/>
            <a:ext cx="4421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764704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Высаживаем рассаду на огороде, все лето ухаживаем за ней. Осенью собираем урожай и наши повара готовят нам вкусные блюда.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956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>
          <a:xfrm>
            <a:off x="2414394" y="530216"/>
            <a:ext cx="6715172" cy="5797568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  <a:scene3d>
            <a:camera prst="perspectiveContrastingLeftFacing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b="1" i="1" dirty="0" smtClean="0">
                <a:solidFill>
                  <a:srgbClr val="C00000"/>
                </a:solidFill>
                <a:latin typeface="Antiqua-Bold" pitchFamily="2" charset="0"/>
              </a:rPr>
              <a:t>СПАСИБО ЗА</a:t>
            </a:r>
            <a:br>
              <a:rPr lang="ru-RU" b="1" i="1" dirty="0" smtClean="0">
                <a:solidFill>
                  <a:srgbClr val="C00000"/>
                </a:solidFill>
                <a:latin typeface="Antiqua-Bold" pitchFamily="2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Antiqua-Bold" pitchFamily="2" charset="0"/>
              </a:rPr>
              <a:t> </a:t>
            </a:r>
            <a:br>
              <a:rPr lang="ru-RU" b="1" i="1" dirty="0" smtClean="0">
                <a:solidFill>
                  <a:srgbClr val="C00000"/>
                </a:solidFill>
                <a:latin typeface="Antiqua-Bold" pitchFamily="2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Antiqua-Bold" pitchFamily="2" charset="0"/>
              </a:rPr>
              <a:t>ВНИМАНИЕ!</a:t>
            </a: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609850"/>
            <a:ext cx="4248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17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07375" cy="588170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Antiqua-Bold" pitchFamily="2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Antiqua-Bold" pitchFamily="2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b="1" i="1" u="sng" dirty="0" smtClean="0">
                <a:solidFill>
                  <a:schemeClr val="accent6">
                    <a:lumMod val="50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Вид проекта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800" dirty="0" err="1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познавательный,исследовательский</a:t>
            </a:r>
            <a: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, творческий.</a:t>
            </a:r>
            <a:b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b="1" i="1" u="sng" dirty="0" smtClean="0">
                <a:solidFill>
                  <a:schemeClr val="accent6">
                    <a:lumMod val="50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Продолжительност</a:t>
            </a:r>
            <a:r>
              <a:rPr lang="ru-RU" sz="2800" i="1" u="sng" dirty="0" smtClean="0">
                <a:solidFill>
                  <a:schemeClr val="accent6">
                    <a:lumMod val="50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ь: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краткосрочный</a:t>
            </a:r>
            <a:b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800" b="1" i="1" u="sng" dirty="0" smtClean="0">
                <a:solidFill>
                  <a:schemeClr val="accent6">
                    <a:lumMod val="50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Участники проекта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:  </a:t>
            </a:r>
            <a: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>дети младшей группы, воспитатели, родители.</a:t>
            </a:r>
            <a:r>
              <a:rPr lang="ru-RU" sz="24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</a:br>
            <a:endParaRPr lang="ru-RU" sz="24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17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07375" cy="588170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Antiqua-Bold" pitchFamily="2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Antiqua-Bold" pitchFamily="2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</a:br>
            <a:endParaRPr lang="ru-RU" sz="2400" dirty="0" smtClean="0">
              <a:solidFill>
                <a:srgbClr val="0000FF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2911477" cy="454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48680"/>
            <a:ext cx="4484070" cy="252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7030"/>
            <a:ext cx="4652516" cy="261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58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17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07375" cy="588170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Antiqua-Bold" pitchFamily="2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Antiqua-Bold" pitchFamily="2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Antiqua-Bold" pitchFamily="2" charset="0"/>
                <a:ea typeface="Calibri" pitchFamily="34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</a:br>
            <a:endParaRPr lang="ru-RU" sz="2400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1720" y="2551837"/>
            <a:ext cx="65527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FF"/>
              </a:solidFill>
              <a:latin typeface="Antiqua-Bold" pitchFamily="2" charset="0"/>
            </a:endParaRPr>
          </a:p>
          <a:p>
            <a:endParaRPr lang="ru-RU" dirty="0">
              <a:solidFill>
                <a:srgbClr val="0000FF"/>
              </a:solidFill>
              <a:latin typeface="Antiqua-Bold" pitchFamily="2" charset="0"/>
            </a:endParaRPr>
          </a:p>
          <a:p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Формирование экологических представлений детей об овощных культурах (лук, перец, помидоры, фасоль) в процессе выращивания из семян.</a:t>
            </a:r>
            <a:endParaRPr lang="ru-RU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124744"/>
            <a:ext cx="3456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8372476" cy="6165328"/>
          </a:xfrm>
        </p:spPr>
        <p:txBody>
          <a:bodyPr/>
          <a:lstStyle/>
          <a:p>
            <a:pPr lvl="0" algn="l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Обучающие.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-Формировать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экологическую культуру у детей.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-Обогащать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расширять представления детей о растениях, их росте и развитии.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-Способствовать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формированию у детей навыков ухода за растениями.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-Развивать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исследовательские способности, познавательный интерес к природе.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-Развивать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коммуникативные навыки, навыки взаимодействия и сотрудничества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Воспитывающие.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-Воспитывать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любознательность и наблюдательность.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-Воспитывать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бережное отношение к природе.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</a:rPr>
              <a:t> </a:t>
            </a:r>
            <a:br>
              <a:rPr lang="ru-RU" sz="2400" dirty="0" smtClean="0">
                <a:solidFill>
                  <a:srgbClr val="0000FF"/>
                </a:solidFill>
              </a:rPr>
            </a:br>
            <a:endParaRPr lang="ru-RU" sz="2400" dirty="0" smtClean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143240" y="71414"/>
            <a:ext cx="2786082" cy="42862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339933"/>
                </a:solidFill>
                <a:latin typeface="Antiqua-Bold" pitchFamily="2" charset="0"/>
              </a:rPr>
              <a:t>Задачи:</a:t>
            </a:r>
            <a:endParaRPr lang="ru-RU" sz="3200" dirty="0">
              <a:solidFill>
                <a:srgbClr val="339933"/>
              </a:solidFill>
              <a:latin typeface="Antiqua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714480" y="214290"/>
            <a:ext cx="5643602" cy="13573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339933"/>
                </a:solidFill>
                <a:latin typeface="Antiqua-Bold" pitchFamily="2" charset="0"/>
              </a:rPr>
              <a:t>Актуальность</a:t>
            </a:r>
            <a:endParaRPr lang="ru-RU" sz="3600" dirty="0">
              <a:solidFill>
                <a:srgbClr val="339933"/>
              </a:solidFill>
              <a:latin typeface="Antiqua-Bol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1803994"/>
            <a:ext cx="75724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Antiqua-Bold" pitchFamily="2" charset="0"/>
              </a:rPr>
              <a:t>- Данная работа актуальна тем , что выращивание растений из семян и наблюдение за ними - очень увлекательный и познавательный для ребят процесс.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Antiqua-Bold" pitchFamily="2" charset="0"/>
              </a:rPr>
              <a:t>-Наблюдение за всеми фазами развития растения от прорастания семечка до появления первых цветов или плодов- волшебство природы в действии.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Antiqua-Bold" pitchFamily="2" charset="0"/>
              </a:rPr>
              <a:t>-Требуется много времени и терпения, прежде чем вырастет полноценное растение.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33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5184775"/>
          </a:xfrm>
        </p:spPr>
        <p:txBody>
          <a:bodyPr/>
          <a:lstStyle/>
          <a:p>
            <a:pPr algn="l"/>
            <a:r>
              <a:rPr lang="ru-RU" sz="2400" b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Проектная идея: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создать в группе детского сада «Огород на окне» с учетом возрастных особенностей детей.</a:t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400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, воспитатели, родители.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sz="2400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Беседа с родителями «Огород на окне».</a:t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Предложить родителям приобрести для проведения проекта  - контейнеры, почву, семена.</a:t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Домашнее задание – с детьми вырастить дома на окне овощные культуры; зарисовать, как ухаживали за растениями в домашних условиях.</a:t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Рисунок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312738" y="-819150"/>
            <a:ext cx="8331228" cy="7177108"/>
          </a:xfrm>
        </p:spPr>
        <p:txBody>
          <a:bodyPr/>
          <a:lstStyle/>
          <a:p>
            <a:pPr algn="l"/>
            <a:r>
              <a:rPr lang="ru-RU" sz="3600" b="1" u="sng" dirty="0" smtClean="0">
                <a:solidFill>
                  <a:schemeClr val="accent6"/>
                </a:solidFill>
                <a:latin typeface="Antiqua-Bold" pitchFamily="2" charset="0"/>
                <a:cs typeface="Times New Roman" pitchFamily="18" charset="0"/>
              </a:rPr>
              <a:t>Ожидаемый результат</a:t>
            </a:r>
            <a:r>
              <a:rPr lang="ru-RU" sz="3600" u="sng" dirty="0" smtClean="0">
                <a:solidFill>
                  <a:schemeClr val="accent6"/>
                </a:solidFill>
                <a:latin typeface="Antiqua-Bold" pitchFamily="2" charset="0"/>
                <a:cs typeface="Times New Roman" pitchFamily="18" charset="0"/>
              </a:rPr>
              <a:t>: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Antiqua-Bold" pitchFamily="2" charset="0"/>
              </a:rPr>
              <a:t>-Формирование у детей экологических знаний в процессе познавательно-исследовательской   деятельности выращивание растений из семян.</a:t>
            </a:r>
            <a:br>
              <a:rPr lang="ru-RU" sz="2000" dirty="0" smtClean="0">
                <a:solidFill>
                  <a:srgbClr val="0000FF"/>
                </a:solidFill>
                <a:latin typeface="Antiqua-Bold" pitchFamily="2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Antiqua-Bold" pitchFamily="2" charset="0"/>
              </a:rPr>
              <a:t>- Развитие познавательных и творческих способностей.</a:t>
            </a:r>
            <a:br>
              <a:rPr lang="ru-RU" sz="2000" dirty="0" smtClean="0">
                <a:solidFill>
                  <a:srgbClr val="0000FF"/>
                </a:solidFill>
                <a:latin typeface="Antiqua-Bold" pitchFamily="2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Antiqua-Bold" pitchFamily="2" charset="0"/>
              </a:rPr>
              <a:t>-Дети научатся ухаживать за растениями и познакомятся с условиями их содержания, будут учиться подмечать красоту растительного мира.</a:t>
            </a:r>
            <a:br>
              <a:rPr lang="ru-RU" sz="2000" dirty="0" smtClean="0">
                <a:solidFill>
                  <a:srgbClr val="0000FF"/>
                </a:solidFill>
                <a:latin typeface="Antiqua-Bold" pitchFamily="2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Antiqua-Bold" pitchFamily="2" charset="0"/>
              </a:rPr>
              <a:t>-У детей сформируются знания о росте растений в комнатных условиях.</a:t>
            </a:r>
            <a:r>
              <a:rPr lang="ru-RU" sz="2000" dirty="0" smtClean="0">
                <a:latin typeface="Antiqua-Bold" pitchFamily="2" charset="0"/>
              </a:rPr>
              <a:t/>
            </a:r>
            <a:br>
              <a:rPr lang="ru-RU" sz="2000" dirty="0" smtClean="0">
                <a:latin typeface="Antiqua-Bold" pitchFamily="2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- Формирование у детей трудолюбия</a:t>
            </a:r>
            <a:br>
              <a:rPr lang="ru-RU" sz="2000" dirty="0" smtClean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Antiqua-Bold" pitchFamily="2" charset="0"/>
                <a:cs typeface="Times New Roman" pitchFamily="18" charset="0"/>
              </a:rPr>
              <a:t> и бережного отношения к природе.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4571984"/>
            <a:ext cx="336160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ГОРОД+НА+подоконнике+-+копи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ОГОРОД+НА+подоконнике+-+копия.ppt</Template>
  <TotalTime>508</TotalTime>
  <Words>286</Words>
  <Application>Microsoft Office PowerPoint</Application>
  <PresentationFormat>Экран (4:3)</PresentationFormat>
  <Paragraphs>86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ОГОРОД+НА+подоконнике+-+копия</vt:lpstr>
      <vt:lpstr>Презентация PowerPoint</vt:lpstr>
      <vt:lpstr>Презентация PowerPoint</vt:lpstr>
      <vt:lpstr>   Вид проекта: познавательный,исследовательский, творческий.  Продолжительность: краткосрочный  Участники проекта:  дети младшей группы, воспитатели, родители.  </vt:lpstr>
      <vt:lpstr>    </vt:lpstr>
      <vt:lpstr>    </vt:lpstr>
      <vt:lpstr>Обучающие. -Формировать экологическую культуру у детей. -Обогащать и расширять представления детей о растениях, их росте и развитии. -Способствовать формированию у детей навыков ухода за растениями. Развивающие. -Развивать исследовательские способности, познавательный интерес к природе. -Развивать коммуникативные навыки, навыки взаимодействия и сотрудничества. Воспитывающие. -Воспитывать любознательность и наблюдательность. -Воспитывать бережное отношение к природе.      </vt:lpstr>
      <vt:lpstr>Презентация PowerPoint</vt:lpstr>
      <vt:lpstr>Проектная идея:  создать в группе детского сада «Огород на окне» с учетом возрастных особенностей детей. Участники проекта:   Дети , воспитатели, родители.  Работа с родителями: - Беседа с родителями «Огород на окне». - Предложить родителям приобрести для проведения проекта  - контейнеры, почву, семена. - Домашнее задание – с детьми вырастить дома на окне овощные культуры; зарисовать, как ухаживали за растениями в домашних условиях.  </vt:lpstr>
      <vt:lpstr>Ожидаемый результат:  -Формирование у детей экологических знаний в процессе познавательно-исследовательской   деятельности выращивание растений из семян. - Развитие познавательных и творческих способностей. -Дети научатся ухаживать за растениями и познакомятся с условиями их содержания, будут учиться подмечать красоту растительного мира. -У детей сформируются знания о росте растений в комнатных условиях. - Формирование у детей трудолюбия  и бережного отношения к природе.  </vt:lpstr>
      <vt:lpstr>Презентация PowerPoint</vt:lpstr>
      <vt:lpstr>     II  этап – исследовательский  .  Дети наблюдали за ростом  огурцов, гороха, проводили опыты, эксперименты. Устанавливали связи: растения - земля, растения - вода, растения - человек. В процессе исследований дети познакомились с художественной литературой об овощах: поговорки, стихи, сказки, загадки. Рассматривали иллюстрации, картины на овощную тематику. Ухаживали за растениями: поливали, рыхлили, опрыскивали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III  этап – заключительный.  Проанализировали и обобщили результаты, полученные в процессе исследовательской деятельности детей. Провели дидактические игры: «Собирай-ка», дидактические игры с прищепками, "Овощи и фрукты, «Проложи дорожку», «Четвёртый лишний», «Чудесный мешочек», «Что сначала, что потом?», «Узнай на вкус».</vt:lpstr>
      <vt:lpstr>Презентация PowerPoint</vt:lpstr>
      <vt:lpstr>Презентация PowerPoint</vt:lpstr>
      <vt:lpstr>СПАСИБО ЗА   ВНИМАНИЕ!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User25</cp:lastModifiedBy>
  <cp:revision>55</cp:revision>
  <dcterms:created xsi:type="dcterms:W3CDTF">2014-05-11T14:15:39Z</dcterms:created>
  <dcterms:modified xsi:type="dcterms:W3CDTF">2021-03-24T06:09:19Z</dcterms:modified>
</cp:coreProperties>
</file>