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6" r:id="rId2"/>
    <p:sldId id="267" r:id="rId3"/>
    <p:sldId id="257" r:id="rId4"/>
    <p:sldId id="268" r:id="rId5"/>
    <p:sldId id="258" r:id="rId6"/>
    <p:sldId id="264" r:id="rId7"/>
    <p:sldId id="260" r:id="rId8"/>
    <p:sldId id="261" r:id="rId9"/>
    <p:sldId id="270" r:id="rId10"/>
    <p:sldId id="266" r:id="rId11"/>
    <p:sldId id="269" r:id="rId12"/>
    <p:sldId id="274" r:id="rId13"/>
    <p:sldId id="273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0968" autoAdjust="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8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635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7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1955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9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27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0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9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3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4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1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1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1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5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azeta.aif.ru/data/mags/tambov/592/pics/10_01_00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orum.isnet.ru/files/11889_1211641557.jpg_334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775" y="743577"/>
            <a:ext cx="4352114" cy="53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2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25581045_makak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6115" y="732485"/>
            <a:ext cx="3125123" cy="41872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01474" y="5157452"/>
            <a:ext cx="351440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Постепенно люди начинают превращаться в тех из кого мы произошли 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168720" y="2586931"/>
            <a:ext cx="5280337" cy="34938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200" dirty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2200" dirty="0" smtClean="0">
              <a:ln w="952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b="1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400" b="1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- </a:t>
            </a:r>
            <a:r>
              <a:rPr lang="ru-RU" sz="2400" b="1" i="1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раннее детство</a:t>
            </a:r>
          </a:p>
          <a:p>
            <a:pPr>
              <a:buFont typeface="Wingdings" pitchFamily="2" charset="2"/>
              <a:buChar char="v"/>
            </a:pPr>
            <a:r>
              <a:rPr lang="ru-RU" sz="2400" b="1" kern="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 период - </a:t>
            </a:r>
            <a:r>
              <a:rPr lang="ru-RU" sz="2400" b="1" i="1" kern="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дошкольный и младший школьный возраст </a:t>
            </a:r>
            <a:endParaRPr lang="ru-RU" sz="2400" b="1" i="1" kern="0" dirty="0" smtClean="0">
              <a:ln w="9525"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Третий период - </a:t>
            </a:r>
            <a:r>
              <a:rPr lang="ru-RU" sz="2400" b="1" i="1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подростковый и юношеский возраст </a:t>
            </a:r>
          </a:p>
          <a:p>
            <a:pPr>
              <a:buNone/>
            </a:pPr>
            <a:endParaRPr lang="ru-RU" sz="2400" b="1" i="1" kern="0" dirty="0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>
              <a:buNone/>
            </a:pPr>
            <a:endParaRPr lang="ru-RU" dirty="0">
              <a:ln w="9525">
                <a:solidFill>
                  <a:schemeClr val="tx1"/>
                </a:solidFill>
              </a:ln>
            </a:endParaRPr>
          </a:p>
          <a:p>
            <a:endParaRPr lang="ru-RU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60889" y="557638"/>
            <a:ext cx="6096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Приобщение к спиртным напиткам детей и подростков наиболее интенсивно происходит в </a:t>
            </a:r>
            <a:r>
              <a:rPr lang="ru-RU" sz="2400" b="1" i="1" dirty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трех возрастных периодах</a:t>
            </a:r>
            <a:r>
              <a:rPr lang="ru-RU" sz="2400" i="1" dirty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n w="952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0541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667" y="244698"/>
            <a:ext cx="9741674" cy="170001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только помни, что на одной чаще весов – здоровье и жизнь, а другой – болезни и смерть, которую несут алкоголь никотин и наркотики.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наивно надеешься что все плохое обойдет тебя стороной …..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1225580116_alco07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85" y="1946031"/>
            <a:ext cx="7807569" cy="39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8912" y="5869288"/>
            <a:ext cx="4692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 красота ведет в пропасть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6917" y="2030088"/>
            <a:ext cx="4769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А Ты хочешь быть похожим на него</a:t>
            </a:r>
            <a:r>
              <a:rPr lang="ru-RU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970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0008r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555" y="782548"/>
            <a:ext cx="7701567" cy="538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0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255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48" y="3262228"/>
            <a:ext cx="4164169" cy="31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1287887" y="475274"/>
            <a:ext cx="7482625" cy="2551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выбираю жизнь</a:t>
            </a:r>
            <a:b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двигаюсь, значит  существую</a:t>
            </a:r>
          </a:p>
          <a:p>
            <a:pPr algn="ctr"/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8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>
            <a:off x="1236372" y="875762"/>
            <a:ext cx="8963696" cy="3490175"/>
          </a:xfrm>
          <a:prstGeom prst="doubleWave">
            <a:avLst>
              <a:gd name="adj1" fmla="val 6250"/>
              <a:gd name="adj2" fmla="val 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Делай вывод из этого…</a:t>
            </a:r>
          </a:p>
        </p:txBody>
      </p:sp>
    </p:spTree>
    <p:extLst>
      <p:ext uri="{BB962C8B-B14F-4D97-AF65-F5344CB8AC3E}">
        <p14:creationId xmlns:p14="http://schemas.microsoft.com/office/powerpoint/2010/main" val="2505047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5667" y="23182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69202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6991" y="184597"/>
            <a:ext cx="6246254" cy="6911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  И   ПОДРОСТКОВЫЙ   АЛКОГОЛИЗМ </a:t>
            </a:r>
            <a:b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 ПРОБЛЕМА  СОВРЕМЕННОГО  ОБЩЕСТВА»</a:t>
            </a:r>
            <a:b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431" y="693388"/>
            <a:ext cx="3362767" cy="24683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25791" y="540911"/>
            <a:ext cx="62720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76,9% подростков, систематически принимающих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алкоголь, учатся плохо, 23% учатся на среднем уровне, 1,5% учатся  лучше среднего уровня.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Примерно 50% подростков, употребляющих алкогольные напитки, мало читают, при этом 19% из них не читают книг вообще.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 58% семей алкоголь употребляет только отец.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53% детей, принимающих спиртное, не имеют достаточного контроля и внимания со стороны родителей.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51,7% семей подростков, часто употребляющих алкоголь, характеризуются </a:t>
            </a:r>
            <a:r>
              <a:rPr lang="ru-RU" dirty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напряженным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психологическим климатом, где происходят постоянные ссоры, даже драки.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91% семей, где подростки регулярно употребляют алкоголь, социально неустойчивые семьи.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приобщают детей к алкоголю в 60,5% случаев,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Картинка 13 из 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429" y="3409039"/>
            <a:ext cx="3296991" cy="296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17430" y="4893852"/>
            <a:ext cx="3296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усилия необходимо направить на формирование в сознании подростка негативного отношения к спиртному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401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710" y="254022"/>
            <a:ext cx="6737152" cy="8844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Враги твоего здоровья – это дым сигареты и бутылка пива </a:t>
            </a:r>
            <a:b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6015" t="25444" r="11809" b="43962"/>
          <a:stretch/>
        </p:blipFill>
        <p:spPr>
          <a:xfrm>
            <a:off x="1066898" y="4310606"/>
            <a:ext cx="2125957" cy="1975658"/>
          </a:xfrm>
          <a:ln w="952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92" t="61940" r="56354" b="9368"/>
          <a:stretch/>
        </p:blipFill>
        <p:spPr>
          <a:xfrm>
            <a:off x="7459134" y="1431350"/>
            <a:ext cx="2126029" cy="1811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97565" y="1180795"/>
            <a:ext cx="53622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приёме доз происходит тяжёлое нарушение функций всей центральной нервной системы с вовлечением спинного и продолговатого мозга. Развивается глубокий наркоз и коматозное состояние. При приёме дозы, равной 7,8 г алкоголя на килограмм веса, что приблизительно равно 1-1,25 л водки, для взрослого человека наступает смерть. Для детей смертельная доза в 4-5 раз меньше, из расчета на килограмм веса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59856" y="3651785"/>
            <a:ext cx="6096000" cy="29454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Печень постепенно уменьшается в размерах, то есть сморщивается, сосуды печени сдавливаются, кровь в них застаивается, давление повышается в 3-4 раза.</a:t>
            </a:r>
            <a:r>
              <a:rPr lang="ru-RU" dirty="0"/>
              <a:t> </a:t>
            </a:r>
          </a:p>
          <a:p>
            <a:pPr>
              <a:lnSpc>
                <a:spcPct val="9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Алкогольный цирроз печени — одно из наиболее тяжёлых и безнадёжных в смысле лечения заболевание человека. Цирроз печени как последствие </a:t>
            </a:r>
            <a:r>
              <a:rPr lang="ru-RU" dirty="0" smtClean="0"/>
              <a:t>потребления </a:t>
            </a:r>
            <a:r>
              <a:rPr lang="ru-RU" dirty="0"/>
              <a:t>алкоголя, по данным ВОЗ, опубликованным в 1982 году, стал одной из основных причин смерти.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4767" y="769143"/>
            <a:ext cx="3150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Давление на мозг и нервы.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66575" y="3242750"/>
            <a:ext cx="1749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Печень</a:t>
            </a:r>
          </a:p>
        </p:txBody>
      </p:sp>
    </p:spTree>
    <p:extLst>
      <p:ext uri="{BB962C8B-B14F-4D97-AF65-F5344CB8AC3E}">
        <p14:creationId xmlns:p14="http://schemas.microsoft.com/office/powerpoint/2010/main" val="138633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495" y="677570"/>
            <a:ext cx="8596668" cy="6875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Враги твоего здоровья – это дым сигареты и бутылка пива </a:t>
            </a:r>
            <a:b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9712" y="1606798"/>
            <a:ext cx="9165795" cy="46767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Нет такого органа в человеческом организме, который бы не разрушался от любых доз алкоголя. Но больше всего страдает мозг. Если концентрацию алкоголя в крови принять за единицу, то в печени она будет 1,45, в спинно-мозговой жидкости — 1,50, и в головном мозге — 1,75. Именно там этот яд имеет свойство накапливаться. После приёма кружки пива, стакана вина, 100 граммов водки — содержащийся в них спирт всасывается в кровь, с кровотоком идёт в мозг и у человека начинается процесс интенсивного разрушения его коры.</a:t>
            </a:r>
            <a:br>
              <a:rPr lang="ru-RU" sz="2000" dirty="0"/>
            </a:br>
            <a:r>
              <a:rPr lang="ru-RU" sz="2000" dirty="0" smtClean="0"/>
              <a:t>   Человеческий </a:t>
            </a:r>
            <a:r>
              <a:rPr lang="ru-RU" sz="2000" dirty="0"/>
              <a:t>мозг состоит из 15 миллиардов нервных клеток (нейронов). Каждую клеточку питает кровью свой микрокапилляр. Этот микрокапилляр настолько тоненький, что для нормального питания данного нейрона эритроциты могут протискиваться только в одни ряд. И когда к основанию микрокапилляра подходит алкогольная склейка эритроцитов, то она его закупоривает, проходит 7-9 минут — и очередная клетка мозга человека безвозвратно погибает.</a:t>
            </a:r>
            <a:br>
              <a:rPr lang="ru-RU" sz="2000" dirty="0"/>
            </a:br>
            <a:endParaRPr lang="ru-RU" sz="2000" dirty="0"/>
          </a:p>
          <a:p>
            <a:pPr>
              <a:lnSpc>
                <a:spcPct val="90000"/>
              </a:lnSpc>
            </a:pPr>
            <a:endParaRPr lang="ru-RU" sz="1600" dirty="0"/>
          </a:p>
        </p:txBody>
      </p:sp>
      <p:pic>
        <p:nvPicPr>
          <p:cNvPr id="4" name="Picture 7" descr="1218819546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360" y="1998370"/>
            <a:ext cx="1690353" cy="3739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04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4" t="4102" r="9041" b="82484"/>
          <a:stretch/>
        </p:blipFill>
        <p:spPr>
          <a:xfrm>
            <a:off x="3002692" y="366600"/>
            <a:ext cx="6030097" cy="22653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24" t="17214" r="8296" b="65599"/>
          <a:stretch/>
        </p:blipFill>
        <p:spPr>
          <a:xfrm>
            <a:off x="1075225" y="3148984"/>
            <a:ext cx="4361557" cy="2866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3" t="52073" r="6678" b="18333"/>
          <a:stretch/>
        </p:blipFill>
        <p:spPr>
          <a:xfrm>
            <a:off x="5974490" y="3148984"/>
            <a:ext cx="4510217" cy="269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3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8" r="53363" b="70227"/>
          <a:stretch/>
        </p:blipFill>
        <p:spPr>
          <a:xfrm>
            <a:off x="4451559" y="1292629"/>
            <a:ext cx="3101739" cy="23417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6" t="28444" r="54345" b="59238"/>
          <a:stretch/>
        </p:blipFill>
        <p:spPr>
          <a:xfrm>
            <a:off x="802185" y="4325368"/>
            <a:ext cx="3067341" cy="2128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4" t="52793" r="53395" b="31171"/>
          <a:stretch/>
        </p:blipFill>
        <p:spPr>
          <a:xfrm>
            <a:off x="802185" y="1353189"/>
            <a:ext cx="3067341" cy="22811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06" t="69586" r="52229" b="4792"/>
          <a:stretch/>
        </p:blipFill>
        <p:spPr>
          <a:xfrm>
            <a:off x="4451559" y="4325368"/>
            <a:ext cx="3101739" cy="2128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18" r="6128" b="77297"/>
          <a:stretch/>
        </p:blipFill>
        <p:spPr>
          <a:xfrm>
            <a:off x="8360070" y="1413702"/>
            <a:ext cx="2817341" cy="2161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97" t="22529" r="6241" b="55739"/>
          <a:stretch/>
        </p:blipFill>
        <p:spPr>
          <a:xfrm>
            <a:off x="8360071" y="4234012"/>
            <a:ext cx="2817341" cy="21336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40170" y="552268"/>
            <a:ext cx="6658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сновный права и обязанности школьника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5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600" y="105978"/>
            <a:ext cx="6619702" cy="66872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Десять способов сказать НЕТ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0" r="2269" b="10067"/>
          <a:stretch/>
        </p:blipFill>
        <p:spPr>
          <a:xfrm>
            <a:off x="664634" y="774700"/>
            <a:ext cx="10282766" cy="5829300"/>
          </a:xfr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583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7599" y="240941"/>
            <a:ext cx="4758454" cy="685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только не дай обмануть себя!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450" t="-327" r="8009" b="51288"/>
          <a:stretch/>
        </p:blipFill>
        <p:spPr>
          <a:xfrm>
            <a:off x="3577364" y="1065427"/>
            <a:ext cx="2019300" cy="1999746"/>
          </a:xfrm>
          <a:ln w="952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5699" t="1852" r="12550" b="62037"/>
          <a:stretch/>
        </p:blipFill>
        <p:spPr>
          <a:xfrm>
            <a:off x="881266" y="1065427"/>
            <a:ext cx="2198439" cy="199974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489" t="59520" r="12804" b="5926"/>
          <a:stretch/>
        </p:blipFill>
        <p:spPr>
          <a:xfrm>
            <a:off x="510296" y="3403766"/>
            <a:ext cx="5559974" cy="309279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836" t="61297" r="46722" b="6295"/>
          <a:stretch/>
        </p:blipFill>
        <p:spPr>
          <a:xfrm>
            <a:off x="6344243" y="1065427"/>
            <a:ext cx="2019300" cy="199974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749" t="18323" r="10044" b="50593"/>
          <a:stretch/>
        </p:blipFill>
        <p:spPr>
          <a:xfrm>
            <a:off x="8738533" y="1065427"/>
            <a:ext cx="2019305" cy="199974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689" t="52278" r="10937" b="2849"/>
          <a:stretch/>
        </p:blipFill>
        <p:spPr>
          <a:xfrm>
            <a:off x="6186448" y="3403765"/>
            <a:ext cx="5537647" cy="309279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405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18 из 6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6232" y="1193731"/>
            <a:ext cx="3850783" cy="330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1837" y="256063"/>
            <a:ext cx="58083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Кто остановит подростков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05325" y="4630525"/>
            <a:ext cx="6875793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1.Профилактика алкоголизма на уровне семьи.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 Профилактика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алкоголизма на уровне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школы.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3.Профилактика со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государства.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09132" y="2143682"/>
            <a:ext cx="29235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Государства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0709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567</TotalTime>
  <Words>467</Words>
  <Application>Microsoft Office PowerPoint</Application>
  <PresentationFormat>Произвольный</PresentationFormat>
  <Paragraphs>47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Презентация PowerPoint</vt:lpstr>
      <vt:lpstr>«ДЕТСКИЙ   И   ПОДРОСТКОВЫЙ   АЛКОГОЛИЗМ   –  ПРОБЛЕМА  СОВРЕМЕННОГО  ОБЩЕСТВА» </vt:lpstr>
      <vt:lpstr>Враги твоего здоровья – это дым сигареты и бутылка пива  </vt:lpstr>
      <vt:lpstr>Враги твоего здоровья – это дым сигареты и бутылка пива  </vt:lpstr>
      <vt:lpstr>Презентация PowerPoint</vt:lpstr>
      <vt:lpstr>Презентация PowerPoint</vt:lpstr>
      <vt:lpstr>Десять способов сказать НЕТ </vt:lpstr>
      <vt:lpstr>Ты только не дай обмануть себя!</vt:lpstr>
      <vt:lpstr>Презентация PowerPoint</vt:lpstr>
      <vt:lpstr>Презентация PowerPoint</vt:lpstr>
      <vt:lpstr>Ты только помни, что на одной чаще весов – здоровье и жизнь, а другой – болезни и смерть, которую несут алкоголь никотин и наркотики.  Ты наивно надеешься что все плохое обойдет тебя стороной …..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Скажи жизни: «Да».</dc:title>
  <dc:creator>User</dc:creator>
  <cp:lastModifiedBy>Acer</cp:lastModifiedBy>
  <cp:revision>36</cp:revision>
  <dcterms:created xsi:type="dcterms:W3CDTF">2016-09-27T12:50:15Z</dcterms:created>
  <dcterms:modified xsi:type="dcterms:W3CDTF">2021-04-02T11:33:08Z</dcterms:modified>
</cp:coreProperties>
</file>