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2"/>
  </p:notesMasterIdLst>
  <p:sldIdLst>
    <p:sldId id="256" r:id="rId2"/>
    <p:sldId id="266" r:id="rId3"/>
    <p:sldId id="267" r:id="rId4"/>
    <p:sldId id="271" r:id="rId5"/>
    <p:sldId id="268" r:id="rId6"/>
    <p:sldId id="262" r:id="rId7"/>
    <p:sldId id="273" r:id="rId8"/>
    <p:sldId id="264" r:id="rId9"/>
    <p:sldId id="269" r:id="rId10"/>
    <p:sldId id="270" r:id="rId11"/>
  </p:sldIdLst>
  <p:sldSz cx="9144000" cy="6858000" type="screen4x3"/>
  <p:notesSz cx="6858000" cy="9144000"/>
  <p:embeddedFontLst>
    <p:embeddedFont>
      <p:font typeface="Californian FB" pitchFamily="18" charset="0"/>
      <p:regular r:id="rId13"/>
      <p:bold r:id="rId14"/>
      <p:italic r:id="rId15"/>
    </p:embeddedFont>
    <p:embeddedFont>
      <p:font typeface="Georgia" pitchFamily="18" charset="0"/>
      <p:regular r:id="rId16"/>
      <p:bold r:id="rId17"/>
      <p:italic r:id="rId18"/>
      <p:boldItalic r:id="rId19"/>
    </p:embeddedFont>
    <p:embeddedFont>
      <p:font typeface="Calibri" pitchFamily="34" charset="0"/>
      <p:regular r:id="rId20"/>
      <p:bold r:id="rId21"/>
      <p:italic r:id="rId22"/>
      <p:boldItalic r:id="rId23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42D"/>
    <a:srgbClr val="007A37"/>
    <a:srgbClr val="006C31"/>
    <a:srgbClr val="003760"/>
    <a:srgbClr val="00589A"/>
    <a:srgbClr val="008EC0"/>
    <a:srgbClr val="993300"/>
    <a:srgbClr val="793905"/>
    <a:srgbClr val="3C689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505E3EF-67EA-436B-97B2-0124C06EBD24}" styleName="Средний стиль 4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>
        <p:scale>
          <a:sx n="90" d="100"/>
          <a:sy n="90" d="100"/>
        </p:scale>
        <p:origin x="-1002" y="-6"/>
      </p:cViewPr>
      <p:guideLst>
        <p:guide orient="horz" pos="2205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9.fntdata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font" Target="fonts/font5.fntdata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23" Type="http://schemas.openxmlformats.org/officeDocument/2006/relationships/font" Target="fonts/font11.fntdata"/><Relationship Id="rId10" Type="http://schemas.openxmlformats.org/officeDocument/2006/relationships/slide" Target="slides/slide9.xml"/><Relationship Id="rId19" Type="http://schemas.openxmlformats.org/officeDocument/2006/relationships/font" Target="fonts/font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22" Type="http://schemas.openxmlformats.org/officeDocument/2006/relationships/font" Target="fonts/font10.fntdata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D7C2C1-EC02-4BAB-8A30-0E3623636DD3}" type="datetimeFigureOut">
              <a:rPr lang="ru-RU" smtClean="0"/>
              <a:t>10.04.2020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06E1FE9-F8D1-4874-A099-49F501C210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66843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6E1FE9-F8D1-4874-A099-49F501C21054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37251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8E58C-E7A6-41B0-9596-47478E2A3A1A}" type="datetimeFigureOut">
              <a:rPr lang="ru-RU" smtClean="0"/>
              <a:t>10.04.2020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7F1E4-8445-454E-87F7-4EF11F4AB4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20722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8E58C-E7A6-41B0-9596-47478E2A3A1A}" type="datetimeFigureOut">
              <a:rPr lang="ru-RU" smtClean="0"/>
              <a:t>10.04.2020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7F1E4-8445-454E-87F7-4EF11F4AB4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70685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8E58C-E7A6-41B0-9596-47478E2A3A1A}" type="datetimeFigureOut">
              <a:rPr lang="ru-RU" smtClean="0"/>
              <a:t>10.04.2020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7F1E4-8445-454E-87F7-4EF11F4AB4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31838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8E58C-E7A6-41B0-9596-47478E2A3A1A}" type="datetimeFigureOut">
              <a:rPr lang="ru-RU" smtClean="0"/>
              <a:t>10.04.2020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7F1E4-8445-454E-87F7-4EF11F4AB4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82126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8E58C-E7A6-41B0-9596-47478E2A3A1A}" type="datetimeFigureOut">
              <a:rPr lang="ru-RU" smtClean="0"/>
              <a:t>10.04.2020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7F1E4-8445-454E-87F7-4EF11F4AB4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15121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8E58C-E7A6-41B0-9596-47478E2A3A1A}" type="datetimeFigureOut">
              <a:rPr lang="ru-RU" smtClean="0"/>
              <a:t>10.04.2020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7F1E4-8445-454E-87F7-4EF11F4AB4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8535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8E58C-E7A6-41B0-9596-47478E2A3A1A}" type="datetimeFigureOut">
              <a:rPr lang="ru-RU" smtClean="0"/>
              <a:t>10.04.2020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7F1E4-8445-454E-87F7-4EF11F4AB4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92945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8E58C-E7A6-41B0-9596-47478E2A3A1A}" type="datetimeFigureOut">
              <a:rPr lang="ru-RU" smtClean="0"/>
              <a:t>10.04.2020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7F1E4-8445-454E-87F7-4EF11F4AB4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09553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8E58C-E7A6-41B0-9596-47478E2A3A1A}" type="datetimeFigureOut">
              <a:rPr lang="ru-RU" smtClean="0"/>
              <a:t>10.04.2020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7F1E4-8445-454E-87F7-4EF11F4AB4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62768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8E58C-E7A6-41B0-9596-47478E2A3A1A}" type="datetimeFigureOut">
              <a:rPr lang="ru-RU" smtClean="0"/>
              <a:t>10.04.2020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7F1E4-8445-454E-87F7-4EF11F4AB4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9792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8E58C-E7A6-41B0-9596-47478E2A3A1A}" type="datetimeFigureOut">
              <a:rPr lang="ru-RU" smtClean="0"/>
              <a:t>10.04.2020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7F1E4-8445-454E-87F7-4EF11F4AB4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06019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B8E58C-E7A6-41B0-9596-47478E2A3A1A}" type="datetimeFigureOut">
              <a:rPr lang="ru-RU" smtClean="0"/>
              <a:t>10.04.2020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67F1E4-8445-454E-87F7-4EF11F4AB4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24480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1547664" y="980728"/>
            <a:ext cx="6624736" cy="324036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800" b="1" dirty="0" smtClean="0">
                <a:ln w="11430"/>
                <a:solidFill>
                  <a:schemeClr val="tx2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  <a:ea typeface="+mj-ea"/>
                <a:cs typeface="+mj-cs"/>
              </a:rPr>
              <a:t>Литературное  чтение</a:t>
            </a:r>
          </a:p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800" b="1" dirty="0" smtClean="0">
                <a:ln w="11430"/>
                <a:solidFill>
                  <a:schemeClr val="tx2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  <a:ea typeface="+mj-ea"/>
                <a:cs typeface="+mj-cs"/>
              </a:rPr>
              <a:t>1 класс</a:t>
            </a:r>
            <a:endParaRPr lang="en-US" sz="2800" b="1" dirty="0" smtClean="0">
              <a:ln w="11430"/>
              <a:solidFill>
                <a:schemeClr val="tx2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2800" b="1" dirty="0" smtClean="0">
              <a:ln w="11430"/>
              <a:solidFill>
                <a:schemeClr val="tx2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 algn="ctr"/>
            <a:r>
              <a:rPr lang="ru-RU" sz="3200" b="1" dirty="0" err="1">
                <a:solidFill>
                  <a:srgbClr val="FF0000"/>
                </a:solidFill>
                <a:effectLst>
                  <a:outerShdw blurRad="50800" dist="38989" dir="5460000" algn="tl">
                    <a:srgbClr val="000000">
                      <a:alpha val="38000"/>
                    </a:srgbClr>
                  </a:outerShdw>
                </a:effectLst>
              </a:rPr>
              <a:t>И.Токмакова</a:t>
            </a:r>
            <a:endParaRPr lang="ru-RU" sz="3200" dirty="0">
              <a:solidFill>
                <a:srgbClr val="FF0000"/>
              </a:solidFill>
            </a:endParaRPr>
          </a:p>
          <a:p>
            <a:pPr algn="ctr"/>
            <a:r>
              <a:rPr lang="ru-RU" sz="3200" b="1" dirty="0">
                <a:solidFill>
                  <a:srgbClr val="FF0000"/>
                </a:solidFill>
                <a:effectLst>
                  <a:outerShdw blurRad="50800" dist="38989" dir="5460000" algn="tl">
                    <a:srgbClr val="000000">
                      <a:alpha val="38000"/>
                    </a:srgbClr>
                  </a:outerShdw>
                </a:effectLst>
              </a:rPr>
              <a:t>Аля, </a:t>
            </a:r>
            <a:r>
              <a:rPr lang="ru-RU" sz="3200" b="1" dirty="0" err="1">
                <a:solidFill>
                  <a:srgbClr val="FF0000"/>
                </a:solidFill>
                <a:effectLst>
                  <a:outerShdw blurRad="50800" dist="38989" dir="5460000" algn="tl">
                    <a:srgbClr val="000000">
                      <a:alpha val="38000"/>
                    </a:srgbClr>
                  </a:outerShdw>
                </a:effectLst>
              </a:rPr>
              <a:t>Кляксич</a:t>
            </a:r>
            <a:r>
              <a:rPr lang="ru-RU" sz="3200" b="1" dirty="0">
                <a:solidFill>
                  <a:srgbClr val="FF0000"/>
                </a:solidFill>
                <a:effectLst>
                  <a:outerShdw blurRad="50800" dist="38989" dir="5460000" algn="tl">
                    <a:srgbClr val="000000">
                      <a:alpha val="38000"/>
                    </a:srgbClr>
                  </a:outerShdw>
                </a:effectLst>
              </a:rPr>
              <a:t>  и  буква «А»</a:t>
            </a:r>
            <a:endParaRPr lang="ru-RU" sz="3200" dirty="0">
              <a:solidFill>
                <a:srgbClr val="FF0000"/>
              </a:solidFill>
            </a:endParaRPr>
          </a:p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3200" b="1" dirty="0" smtClean="0">
              <a:ln w="11430"/>
              <a:solidFill>
                <a:schemeClr val="tx2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5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15616" y="4797152"/>
            <a:ext cx="3672408" cy="1296144"/>
          </a:xfrm>
          <a:prstGeom prst="roundRect">
            <a:avLst>
              <a:gd name="adj" fmla="val 1782"/>
            </a:avLst>
          </a:prstGeom>
          <a:noFill/>
        </p:spPr>
        <p:txBody>
          <a:bodyPr>
            <a:noAutofit/>
          </a:bodyPr>
          <a:lstStyle/>
          <a:p>
            <a:pPr>
              <a:spcBef>
                <a:spcPts val="0"/>
              </a:spcBef>
            </a:pPr>
            <a:r>
              <a:rPr lang="ru-RU" sz="2000" b="1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Вялых Любовь Алексеевна </a:t>
            </a:r>
            <a:endParaRPr lang="ru-RU" sz="2000" b="1" i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0"/>
              </a:spcBef>
            </a:pPr>
            <a:r>
              <a:rPr lang="ru-RU" sz="1800" b="1" i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учитель начальных классов  </a:t>
            </a:r>
          </a:p>
          <a:p>
            <a:pPr>
              <a:spcBef>
                <a:spcPts val="0"/>
              </a:spcBef>
            </a:pPr>
            <a:r>
              <a:rPr lang="ru-RU" sz="1800" b="1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МОАУ « СОШ  №31»</a:t>
            </a:r>
            <a:endParaRPr lang="ru-RU" sz="1800" b="1" i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0"/>
              </a:spcBef>
            </a:pPr>
            <a:r>
              <a:rPr lang="ru-RU" sz="1800" b="1" i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 г. </a:t>
            </a:r>
            <a:r>
              <a:rPr lang="ru-RU" sz="1800" b="1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Оренбург</a:t>
            </a:r>
            <a:endParaRPr lang="ru-RU" sz="1800" b="1" i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0766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71600" y="764705"/>
            <a:ext cx="7486600" cy="1152127"/>
          </a:xfrm>
        </p:spPr>
        <p:txBody>
          <a:bodyPr/>
          <a:lstStyle/>
          <a:p>
            <a:r>
              <a:rPr lang="ru-RU" dirty="0" smtClean="0">
                <a:solidFill>
                  <a:schemeClr val="tx2"/>
                </a:solidFill>
              </a:rPr>
              <a:t>Сегодня </a:t>
            </a:r>
            <a:r>
              <a:rPr lang="ru-RU" dirty="0">
                <a:solidFill>
                  <a:schemeClr val="tx2"/>
                </a:solidFill>
              </a:rPr>
              <a:t>на уроке: 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27584" y="1988840"/>
            <a:ext cx="7632848" cy="3793976"/>
          </a:xfrm>
        </p:spPr>
        <p:txBody>
          <a:bodyPr/>
          <a:lstStyle/>
          <a:p>
            <a:pPr algn="l"/>
            <a:r>
              <a:rPr lang="ru-RU" b="1" dirty="0" smtClean="0">
                <a:solidFill>
                  <a:srgbClr val="FF0000"/>
                </a:solidFill>
              </a:rPr>
              <a:t>                 •  </a:t>
            </a:r>
            <a:r>
              <a:rPr lang="ru-RU" b="1" dirty="0">
                <a:solidFill>
                  <a:srgbClr val="FF0000"/>
                </a:solidFill>
              </a:rPr>
              <a:t>Я узнал… </a:t>
            </a:r>
            <a:endParaRPr lang="ru-RU" dirty="0">
              <a:solidFill>
                <a:srgbClr val="FF0000"/>
              </a:solidFill>
            </a:endParaRPr>
          </a:p>
          <a:p>
            <a:pPr algn="l"/>
            <a:r>
              <a:rPr lang="ru-RU" b="1" dirty="0" smtClean="0">
                <a:solidFill>
                  <a:srgbClr val="FF0000"/>
                </a:solidFill>
              </a:rPr>
              <a:t>                 •  </a:t>
            </a:r>
            <a:r>
              <a:rPr lang="ru-RU" b="1" dirty="0">
                <a:solidFill>
                  <a:srgbClr val="FF0000"/>
                </a:solidFill>
              </a:rPr>
              <a:t>Я научился…</a:t>
            </a:r>
            <a:endParaRPr lang="ru-RU" dirty="0">
              <a:solidFill>
                <a:srgbClr val="FF0000"/>
              </a:solidFill>
            </a:endParaRPr>
          </a:p>
          <a:p>
            <a:r>
              <a:rPr lang="ru-RU" b="1" dirty="0" smtClean="0">
                <a:solidFill>
                  <a:srgbClr val="FF0000"/>
                </a:solidFill>
              </a:rPr>
              <a:t>            •  </a:t>
            </a:r>
            <a:r>
              <a:rPr lang="ru-RU" b="1" dirty="0">
                <a:solidFill>
                  <a:srgbClr val="FF0000"/>
                </a:solidFill>
              </a:rPr>
              <a:t>Новыми знаниями я </a:t>
            </a:r>
            <a:r>
              <a:rPr lang="ru-RU" b="1" dirty="0" smtClean="0">
                <a:solidFill>
                  <a:srgbClr val="FF0000"/>
                </a:solidFill>
              </a:rPr>
              <a:t>смогу поделиться</a:t>
            </a:r>
            <a:r>
              <a:rPr lang="ru-RU" b="1" dirty="0">
                <a:solidFill>
                  <a:srgbClr val="FF0000"/>
                </a:solidFill>
              </a:rPr>
              <a:t>… </a:t>
            </a:r>
            <a:endParaRPr lang="ru-RU" b="1" dirty="0" smtClean="0">
              <a:solidFill>
                <a:srgbClr val="FF0000"/>
              </a:solidFill>
            </a:endParaRPr>
          </a:p>
          <a:p>
            <a:pPr algn="l"/>
            <a:endParaRPr lang="ru-RU" b="1" dirty="0">
              <a:solidFill>
                <a:srgbClr val="FF0000"/>
              </a:solidFill>
            </a:endParaRPr>
          </a:p>
          <a:p>
            <a:pPr algn="l"/>
            <a:r>
              <a:rPr lang="ru-RU" sz="4800" dirty="0" smtClean="0">
                <a:solidFill>
                  <a:srgbClr val="FF0000"/>
                </a:solidFill>
              </a:rPr>
              <a:t>        </a:t>
            </a:r>
            <a:r>
              <a:rPr lang="ru-RU" sz="4800" dirty="0" smtClean="0">
                <a:solidFill>
                  <a:schemeClr val="tx2"/>
                </a:solidFill>
              </a:rPr>
              <a:t>Молодцы!</a:t>
            </a:r>
            <a:endParaRPr lang="ru-RU" sz="4800" dirty="0">
              <a:solidFill>
                <a:schemeClr val="tx2"/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11688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solidFill>
                  <a:schemeClr val="tx2"/>
                </a:solidFill>
              </a:rPr>
              <a:t>- </a:t>
            </a:r>
            <a:r>
              <a:rPr lang="ru-RU" b="1" dirty="0">
                <a:solidFill>
                  <a:schemeClr val="tx2"/>
                </a:solidFill>
                <a:latin typeface="Calibri" pitchFamily="34" charset="0"/>
              </a:rPr>
              <a:t>Учитель у меня в портфеле!</a:t>
            </a:r>
            <a:br>
              <a:rPr lang="ru-RU" b="1" dirty="0">
                <a:solidFill>
                  <a:schemeClr val="tx2"/>
                </a:solidFill>
                <a:latin typeface="Calibri" pitchFamily="34" charset="0"/>
              </a:rPr>
            </a:br>
            <a:r>
              <a:rPr lang="ru-RU" b="1" dirty="0">
                <a:solidFill>
                  <a:schemeClr val="tx2"/>
                </a:solidFill>
                <a:latin typeface="Calibri" pitchFamily="34" charset="0"/>
              </a:rPr>
              <a:t>  Кто? Быть не может! Неужели?</a:t>
            </a:r>
            <a:br>
              <a:rPr lang="ru-RU" b="1" dirty="0">
                <a:solidFill>
                  <a:schemeClr val="tx2"/>
                </a:solidFill>
                <a:latin typeface="Calibri" pitchFamily="34" charset="0"/>
              </a:rPr>
            </a:br>
            <a:r>
              <a:rPr lang="ru-RU" b="1" dirty="0">
                <a:solidFill>
                  <a:schemeClr val="tx2"/>
                </a:solidFill>
                <a:latin typeface="Calibri" pitchFamily="34" charset="0"/>
              </a:rPr>
              <a:t>- Взгляни, пожалуйста! Он тут,</a:t>
            </a:r>
            <a:br>
              <a:rPr lang="ru-RU" b="1" dirty="0">
                <a:solidFill>
                  <a:schemeClr val="tx2"/>
                </a:solidFill>
                <a:latin typeface="Calibri" pitchFamily="34" charset="0"/>
              </a:rPr>
            </a:br>
            <a:r>
              <a:rPr lang="ru-RU" b="1" dirty="0">
                <a:solidFill>
                  <a:schemeClr val="tx2"/>
                </a:solidFill>
                <a:latin typeface="Calibri" pitchFamily="34" charset="0"/>
              </a:rPr>
              <a:t>  Его учебником зовут.</a:t>
            </a:r>
            <a:r>
              <a:rPr lang="ru-RU" b="1" dirty="0">
                <a:latin typeface="Calibri" pitchFamily="34" charset="0"/>
              </a:rPr>
              <a:t/>
            </a:r>
            <a:br>
              <a:rPr lang="ru-RU" b="1" dirty="0">
                <a:latin typeface="Calibri" pitchFamily="34" charset="0"/>
              </a:rPr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66104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 </a:t>
            </a:r>
            <a:r>
              <a:rPr lang="ru-RU" dirty="0">
                <a:solidFill>
                  <a:schemeClr val="tx2"/>
                </a:solidFill>
              </a:rPr>
              <a:t>•</a:t>
            </a:r>
            <a:r>
              <a:rPr lang="ru-RU" i="1" dirty="0">
                <a:solidFill>
                  <a:schemeClr val="tx2"/>
                </a:solidFill>
              </a:rPr>
              <a:t> </a:t>
            </a:r>
            <a:r>
              <a:rPr lang="ru-RU" b="1" i="1" dirty="0">
                <a:solidFill>
                  <a:schemeClr val="tx2"/>
                </a:solidFill>
                <a:latin typeface="Calibri" pitchFamily="34" charset="0"/>
              </a:rPr>
              <a:t>Испокон века книга растит человека</a:t>
            </a:r>
            <a:r>
              <a:rPr lang="ru-RU" b="1" dirty="0">
                <a:solidFill>
                  <a:schemeClr val="tx2"/>
                </a:solidFill>
                <a:latin typeface="Calibri" pitchFamily="34" charset="0"/>
              </a:rPr>
              <a:t>.</a:t>
            </a:r>
            <a:br>
              <a:rPr lang="ru-RU" b="1" dirty="0">
                <a:solidFill>
                  <a:schemeClr val="tx2"/>
                </a:solidFill>
                <a:latin typeface="Calibri" pitchFamily="34" charset="0"/>
              </a:rPr>
            </a:br>
            <a:r>
              <a:rPr lang="ru-RU" b="1" dirty="0">
                <a:solidFill>
                  <a:schemeClr val="tx2"/>
                </a:solidFill>
                <a:latin typeface="Calibri" pitchFamily="34" charset="0"/>
              </a:rPr>
              <a:t>       • </a:t>
            </a:r>
            <a:r>
              <a:rPr lang="ru-RU" b="1" i="1" dirty="0">
                <a:solidFill>
                  <a:schemeClr val="tx2"/>
                </a:solidFill>
                <a:latin typeface="Calibri" pitchFamily="34" charset="0"/>
              </a:rPr>
              <a:t>Дом без книги что изба без окон</a:t>
            </a:r>
            <a:r>
              <a:rPr lang="ru-RU" b="1" dirty="0">
                <a:solidFill>
                  <a:schemeClr val="tx2"/>
                </a:solidFill>
                <a:latin typeface="Calibri" pitchFamily="34" charset="0"/>
              </a:rPr>
              <a:t>.</a:t>
            </a:r>
            <a:br>
              <a:rPr lang="ru-RU" b="1" dirty="0">
                <a:solidFill>
                  <a:schemeClr val="tx2"/>
                </a:solidFill>
                <a:latin typeface="Calibri" pitchFamily="34" charset="0"/>
              </a:rPr>
            </a:br>
            <a:r>
              <a:rPr lang="ru-RU" b="1" dirty="0">
                <a:solidFill>
                  <a:schemeClr val="tx2"/>
                </a:solidFill>
                <a:latin typeface="Calibri" pitchFamily="34" charset="0"/>
              </a:rPr>
              <a:t>       • </a:t>
            </a:r>
            <a:r>
              <a:rPr lang="ru-RU" b="1" i="1" dirty="0">
                <a:solidFill>
                  <a:schemeClr val="tx2"/>
                </a:solidFill>
                <a:latin typeface="Calibri" pitchFamily="34" charset="0"/>
              </a:rPr>
              <a:t>С книгой жить – век не тужить</a:t>
            </a:r>
            <a:r>
              <a:rPr lang="ru-RU" b="1" dirty="0">
                <a:solidFill>
                  <a:schemeClr val="tx2"/>
                </a:solidFill>
                <a:latin typeface="Calibri" pitchFamily="34" charset="0"/>
              </a:rPr>
              <a:t>.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1893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572" y="2492896"/>
            <a:ext cx="8136904" cy="23042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115616" y="908721"/>
            <a:ext cx="734481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ctr"/>
            <a:r>
              <a:rPr lang="ru-RU" sz="3200" b="1" dirty="0">
                <a:solidFill>
                  <a:srgbClr val="00642D"/>
                </a:solidFill>
              </a:rPr>
              <a:t>Составьте слова </a:t>
            </a:r>
            <a:endParaRPr lang="ru-RU" sz="3200" b="1" dirty="0" smtClean="0">
              <a:solidFill>
                <a:srgbClr val="00642D"/>
              </a:solidFill>
            </a:endParaRPr>
          </a:p>
          <a:p>
            <a:pPr algn="ctr" fontAlgn="ctr"/>
            <a:r>
              <a:rPr lang="ru-RU" sz="3200" b="1" dirty="0" smtClean="0">
                <a:solidFill>
                  <a:srgbClr val="00642D"/>
                </a:solidFill>
              </a:rPr>
              <a:t>по </a:t>
            </a:r>
            <a:r>
              <a:rPr lang="ru-RU" sz="3200" b="1" dirty="0">
                <a:solidFill>
                  <a:srgbClr val="00642D"/>
                </a:solidFill>
              </a:rPr>
              <a:t>первым буквам картинок.</a:t>
            </a:r>
          </a:p>
        </p:txBody>
      </p:sp>
    </p:spTree>
    <p:extLst>
      <p:ext uri="{BB962C8B-B14F-4D97-AF65-F5344CB8AC3E}">
        <p14:creationId xmlns:p14="http://schemas.microsoft.com/office/powerpoint/2010/main" val="1339560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620689"/>
            <a:ext cx="7772400" cy="1656183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С</a:t>
            </a:r>
            <a:r>
              <a:rPr lang="en-US" b="1" dirty="0" smtClean="0">
                <a:solidFill>
                  <a:srgbClr val="C00000"/>
                </a:solidFill>
                <a:latin typeface="Californian FB" pitchFamily="18" charset="0"/>
              </a:rPr>
              <a:t> </a:t>
            </a:r>
            <a:r>
              <a:rPr lang="ru-RU" b="1" dirty="0" smtClean="0">
                <a:solidFill>
                  <a:srgbClr val="C00000"/>
                </a:solidFill>
              </a:rPr>
              <a:t>К</a:t>
            </a:r>
            <a:r>
              <a:rPr lang="en-US" b="1" dirty="0" smtClean="0">
                <a:solidFill>
                  <a:srgbClr val="C00000"/>
                </a:solidFill>
                <a:latin typeface="Californian FB" pitchFamily="18" charset="0"/>
              </a:rPr>
              <a:t> </a:t>
            </a:r>
            <a:r>
              <a:rPr lang="ru-RU" b="1" dirty="0" smtClean="0">
                <a:solidFill>
                  <a:srgbClr val="C00000"/>
                </a:solidFill>
              </a:rPr>
              <a:t>А</a:t>
            </a:r>
            <a:r>
              <a:rPr lang="en-US" b="1" dirty="0" smtClean="0">
                <a:solidFill>
                  <a:srgbClr val="C00000"/>
                </a:solidFill>
                <a:latin typeface="Californian FB" pitchFamily="18" charset="0"/>
              </a:rPr>
              <a:t> </a:t>
            </a:r>
            <a:r>
              <a:rPr lang="ru-RU" b="1" dirty="0" smtClean="0">
                <a:solidFill>
                  <a:srgbClr val="C00000"/>
                </a:solidFill>
              </a:rPr>
              <a:t>З</a:t>
            </a:r>
            <a:r>
              <a:rPr lang="en-US" b="1" dirty="0" smtClean="0">
                <a:solidFill>
                  <a:srgbClr val="C00000"/>
                </a:solidFill>
                <a:latin typeface="Californian FB" pitchFamily="18" charset="0"/>
              </a:rPr>
              <a:t> </a:t>
            </a:r>
            <a:r>
              <a:rPr lang="ru-RU" b="1" dirty="0" smtClean="0">
                <a:solidFill>
                  <a:srgbClr val="C00000"/>
                </a:solidFill>
              </a:rPr>
              <a:t>К</a:t>
            </a:r>
            <a:r>
              <a:rPr lang="en-US" b="1" dirty="0" smtClean="0">
                <a:solidFill>
                  <a:srgbClr val="C00000"/>
                </a:solidFill>
                <a:latin typeface="Californian FB" pitchFamily="18" charset="0"/>
              </a:rPr>
              <a:t> </a:t>
            </a:r>
            <a:r>
              <a:rPr lang="ru-RU" b="1" dirty="0" smtClean="0">
                <a:solidFill>
                  <a:srgbClr val="C00000"/>
                </a:solidFill>
              </a:rPr>
              <a:t>А. 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348880"/>
            <a:ext cx="6400800" cy="2376264"/>
          </a:xfrm>
        </p:spPr>
        <p:txBody>
          <a:bodyPr>
            <a:normAutofit fontScale="77500" lnSpcReduction="20000"/>
          </a:bodyPr>
          <a:lstStyle/>
          <a:p>
            <a:r>
              <a:rPr lang="ru-RU" sz="3600" b="1" dirty="0">
                <a:solidFill>
                  <a:schemeClr val="tx2"/>
                </a:solidFill>
                <a:latin typeface="Calibri" pitchFamily="34" charset="0"/>
              </a:rPr>
              <a:t>Сказка</a:t>
            </a:r>
            <a:r>
              <a:rPr lang="ru-RU" b="1" dirty="0">
                <a:solidFill>
                  <a:schemeClr val="tx2"/>
                </a:solidFill>
              </a:rPr>
              <a:t>– </a:t>
            </a:r>
            <a:r>
              <a:rPr lang="ru-RU" b="1" i="1" dirty="0">
                <a:solidFill>
                  <a:schemeClr val="tx2"/>
                </a:solidFill>
                <a:latin typeface="Calibri" pitchFamily="34" charset="0"/>
              </a:rPr>
              <a:t>фольклорное или литературное произведение с элементами вымысла и фантастики. В сказках всегда присутствует назидательный смысл (мораль). Наиболее распространенные виды сказок – волшебные, сказки о животных,  бытовые.</a:t>
            </a:r>
            <a:endParaRPr lang="ru-RU" b="1" dirty="0">
              <a:solidFill>
                <a:schemeClr val="tx2"/>
              </a:solidFill>
              <a:latin typeface="Calibri" pitchFamily="34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5995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971600" y="332656"/>
            <a:ext cx="7776864" cy="72008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642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Вид сказок</a:t>
            </a:r>
            <a:endParaRPr lang="ru-RU" b="1" dirty="0">
              <a:solidFill>
                <a:srgbClr val="00642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</p:txBody>
      </p:sp>
      <p:graphicFrame>
        <p:nvGraphicFramePr>
          <p:cNvPr id="2" name="Объект 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08596169"/>
              </p:ext>
            </p:extLst>
          </p:nvPr>
        </p:nvGraphicFramePr>
        <p:xfrm>
          <a:off x="827584" y="1052737"/>
          <a:ext cx="7992888" cy="4464495"/>
        </p:xfrm>
        <a:graphic>
          <a:graphicData uri="http://schemas.openxmlformats.org/drawingml/2006/table">
            <a:tbl>
              <a:tblPr firstRow="1" firstCol="1" bandRow="1">
                <a:tableStyleId>{0505E3EF-67EA-436B-97B2-0124C06EBD24}</a:tableStyleId>
              </a:tblPr>
              <a:tblGrid>
                <a:gridCol w="3996444"/>
                <a:gridCol w="3996444"/>
              </a:tblGrid>
              <a:tr h="101809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2"/>
                          </a:solidFill>
                          <a:effectLst/>
                        </a:rPr>
                        <a:t>Народная сказка</a:t>
                      </a:r>
                      <a:endParaRPr lang="ru-RU" sz="2000" dirty="0">
                        <a:solidFill>
                          <a:schemeClr val="tx2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9001" marR="9001" marT="9001" marB="9001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2"/>
                          </a:solidFill>
                          <a:effectLst/>
                        </a:rPr>
                        <a:t>Авторская (литературная) сказка</a:t>
                      </a:r>
                      <a:endParaRPr lang="ru-RU" sz="2000" dirty="0">
                        <a:solidFill>
                          <a:schemeClr val="tx2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9001" marR="9001" marT="9001" marB="9001" anchor="ctr"/>
                </a:tc>
              </a:tr>
              <a:tr h="81204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Автор- народ.</a:t>
                      </a:r>
                      <a:endParaRPr lang="ru-RU" sz="1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9001" marR="9001" marT="9001" marB="9001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Автор – конкретное лицо.</a:t>
                      </a:r>
                      <a:endParaRPr lang="ru-RU" sz="1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9001" marR="9001" marT="9001" marB="9001" anchor="ctr"/>
                </a:tc>
              </a:tr>
              <a:tr h="87811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Первоначально создаётся в устной форме.</a:t>
                      </a:r>
                      <a:endParaRPr lang="ru-RU" sz="1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9001" marR="9001" marT="9001" marB="9001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Создаётся в письменной форме.</a:t>
                      </a:r>
                      <a:endParaRPr lang="ru-RU" sz="18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9001" marR="9001" marT="9001" marB="9001" anchor="ctr"/>
                </a:tc>
              </a:tr>
              <a:tr h="87811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Существует в нескольких вариантах.</a:t>
                      </a:r>
                      <a:endParaRPr lang="ru-RU" sz="1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9001" marR="9001" marT="9001" marB="9001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Внесение изменений в содержание не допускается.</a:t>
                      </a:r>
                      <a:endParaRPr lang="ru-RU" sz="1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9001" marR="9001" marT="9001" marB="9001" anchor="ctr"/>
                </a:tc>
              </a:tr>
              <a:tr h="87811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Время создания определить невозможно.</a:t>
                      </a:r>
                      <a:endParaRPr lang="ru-RU" sz="18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9001" marR="9001" marT="9001" marB="9001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Время написания известно.</a:t>
                      </a:r>
                      <a:endParaRPr lang="ru-RU" sz="1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9001" marR="9001" marT="9001" marB="9001" anchor="ctr"/>
                </a:tc>
              </a:tr>
            </a:tbl>
          </a:graphicData>
        </a:graphic>
      </p:graphicFrame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971550" y="3167063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3121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476673"/>
            <a:ext cx="7772400" cy="3123778"/>
          </a:xfrm>
        </p:spPr>
        <p:txBody>
          <a:bodyPr>
            <a:normAutofit/>
          </a:bodyPr>
          <a:lstStyle/>
          <a:p>
            <a:pPr algn="l"/>
            <a:r>
              <a:rPr lang="ru-RU" sz="28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     </a:t>
            </a:r>
            <a:r>
              <a:rPr lang="ru-RU" sz="36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Ирина </a:t>
            </a:r>
            <a:br>
              <a:rPr lang="ru-RU" sz="36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</a:br>
            <a:r>
              <a:rPr lang="ru-RU" sz="36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        Петровна</a:t>
            </a:r>
            <a:br>
              <a:rPr lang="ru-RU" sz="36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</a:br>
            <a:r>
              <a:rPr lang="ru-RU" sz="36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               </a:t>
            </a:r>
            <a:r>
              <a:rPr lang="ru-RU" sz="3600" b="1" dirty="0" err="1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Токмакова</a:t>
            </a:r>
            <a:r>
              <a:rPr lang="ru-RU" sz="36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 </a:t>
            </a:r>
            <a:r>
              <a:rPr lang="ru-RU" sz="28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/>
            </a:r>
            <a:br>
              <a:rPr lang="ru-RU" sz="28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</a:br>
            <a:r>
              <a:rPr lang="ru-RU" sz="28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   </a:t>
            </a:r>
            <a:r>
              <a:rPr lang="ru-RU" sz="20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(03. 03.1929г.  – 05 .04. 2018г.)</a:t>
            </a:r>
            <a:endParaRPr lang="ru-RU" sz="2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6416" y="404664"/>
            <a:ext cx="2818745" cy="374441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3429000"/>
            <a:ext cx="2352675" cy="314642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0382420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971600" y="332656"/>
            <a:ext cx="7776864" cy="72008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642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Словарная  работа</a:t>
            </a:r>
            <a:endParaRPr lang="ru-RU" dirty="0">
              <a:solidFill>
                <a:srgbClr val="00642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971600" y="1196752"/>
            <a:ext cx="7776864" cy="5328592"/>
          </a:xfrm>
        </p:spPr>
        <p:txBody>
          <a:bodyPr/>
          <a:lstStyle/>
          <a:p>
            <a:pPr marL="0" indent="0">
              <a:buNone/>
            </a:pPr>
            <a:r>
              <a:rPr lang="ru-RU" b="1" dirty="0">
                <a:latin typeface="Calibri" pitchFamily="34" charset="0"/>
              </a:rPr>
              <a:t>ста – </a:t>
            </a:r>
            <a:r>
              <a:rPr lang="ru-RU" b="1" dirty="0" err="1">
                <a:latin typeface="Calibri" pitchFamily="34" charset="0"/>
              </a:rPr>
              <a:t>ра</a:t>
            </a:r>
            <a:r>
              <a:rPr lang="ru-RU" b="1" dirty="0">
                <a:latin typeface="Calibri" pitchFamily="34" charset="0"/>
              </a:rPr>
              <a:t> – </a:t>
            </a:r>
            <a:r>
              <a:rPr lang="ru-RU" b="1" dirty="0" err="1">
                <a:latin typeface="Calibri" pitchFamily="34" charset="0"/>
              </a:rPr>
              <a:t>лась</a:t>
            </a:r>
            <a:r>
              <a:rPr lang="ru-RU" b="1" dirty="0">
                <a:latin typeface="Calibri" pitchFamily="34" charset="0"/>
              </a:rPr>
              <a:t> </a:t>
            </a:r>
            <a:r>
              <a:rPr lang="ru-RU" b="1" dirty="0" smtClean="0">
                <a:latin typeface="Calibri" pitchFamily="34" charset="0"/>
              </a:rPr>
              <a:t>                    -</a:t>
            </a:r>
            <a:r>
              <a:rPr lang="ru-RU" b="1" dirty="0">
                <a:latin typeface="Calibri" pitchFamily="34" charset="0"/>
              </a:rPr>
              <a:t>старалась</a:t>
            </a:r>
          </a:p>
          <a:p>
            <a:pPr marL="0" indent="0">
              <a:buNone/>
            </a:pPr>
            <a:r>
              <a:rPr lang="ru-RU" b="1" dirty="0">
                <a:latin typeface="Calibri" pitchFamily="34" charset="0"/>
              </a:rPr>
              <a:t>не – </a:t>
            </a:r>
            <a:r>
              <a:rPr lang="ru-RU" b="1" dirty="0" err="1">
                <a:latin typeface="Calibri" pitchFamily="34" charset="0"/>
              </a:rPr>
              <a:t>слу</a:t>
            </a:r>
            <a:r>
              <a:rPr lang="ru-RU" b="1" dirty="0">
                <a:latin typeface="Calibri" pitchFamily="34" charset="0"/>
              </a:rPr>
              <a:t> – </a:t>
            </a:r>
            <a:r>
              <a:rPr lang="ru-RU" b="1" dirty="0" err="1">
                <a:latin typeface="Calibri" pitchFamily="34" charset="0"/>
              </a:rPr>
              <a:t>ша</a:t>
            </a:r>
            <a:r>
              <a:rPr lang="ru-RU" b="1" dirty="0">
                <a:latin typeface="Calibri" pitchFamily="34" charset="0"/>
              </a:rPr>
              <a:t> – </a:t>
            </a:r>
            <a:r>
              <a:rPr lang="ru-RU" b="1" dirty="0" err="1" smtClean="0">
                <a:latin typeface="Calibri" pitchFamily="34" charset="0"/>
              </a:rPr>
              <a:t>лись</a:t>
            </a:r>
            <a:r>
              <a:rPr lang="ru-RU" b="1" dirty="0" smtClean="0">
                <a:latin typeface="Calibri" pitchFamily="34" charset="0"/>
              </a:rPr>
              <a:t>          - </a:t>
            </a:r>
            <a:r>
              <a:rPr lang="ru-RU" b="1" dirty="0">
                <a:latin typeface="Calibri" pitchFamily="34" charset="0"/>
              </a:rPr>
              <a:t>не слушались</a:t>
            </a:r>
          </a:p>
          <a:p>
            <a:pPr marL="0" indent="0">
              <a:buNone/>
            </a:pPr>
            <a:r>
              <a:rPr lang="ru-RU" b="1" dirty="0" err="1">
                <a:latin typeface="Calibri" pitchFamily="34" charset="0"/>
              </a:rPr>
              <a:t>пе</a:t>
            </a:r>
            <a:r>
              <a:rPr lang="ru-RU" b="1" dirty="0">
                <a:latin typeface="Calibri" pitchFamily="34" charset="0"/>
              </a:rPr>
              <a:t> – ре – </a:t>
            </a:r>
            <a:r>
              <a:rPr lang="ru-RU" b="1" dirty="0" err="1">
                <a:latin typeface="Calibri" pitchFamily="34" charset="0"/>
              </a:rPr>
              <a:t>ссо</a:t>
            </a:r>
            <a:r>
              <a:rPr lang="ru-RU" b="1" dirty="0">
                <a:latin typeface="Calibri" pitchFamily="34" charset="0"/>
              </a:rPr>
              <a:t> – </a:t>
            </a:r>
            <a:r>
              <a:rPr lang="ru-RU" b="1" dirty="0" err="1">
                <a:latin typeface="Calibri" pitchFamily="34" charset="0"/>
              </a:rPr>
              <a:t>ри</a:t>
            </a:r>
            <a:r>
              <a:rPr lang="ru-RU" b="1" dirty="0">
                <a:latin typeface="Calibri" pitchFamily="34" charset="0"/>
              </a:rPr>
              <a:t> – </a:t>
            </a:r>
            <a:r>
              <a:rPr lang="ru-RU" b="1" dirty="0" err="1">
                <a:latin typeface="Calibri" pitchFamily="34" charset="0"/>
              </a:rPr>
              <a:t>лись</a:t>
            </a:r>
            <a:r>
              <a:rPr lang="ru-RU" b="1" dirty="0">
                <a:latin typeface="Calibri" pitchFamily="34" charset="0"/>
              </a:rPr>
              <a:t> </a:t>
            </a:r>
            <a:r>
              <a:rPr lang="ru-RU" b="1" dirty="0" smtClean="0">
                <a:latin typeface="Calibri" pitchFamily="34" charset="0"/>
              </a:rPr>
              <a:t>  - </a:t>
            </a:r>
            <a:r>
              <a:rPr lang="ru-RU" b="1" dirty="0">
                <a:latin typeface="Calibri" pitchFamily="34" charset="0"/>
              </a:rPr>
              <a:t>перессорились</a:t>
            </a:r>
          </a:p>
          <a:p>
            <a:pPr marL="0" indent="0">
              <a:buNone/>
            </a:pPr>
            <a:r>
              <a:rPr lang="ru-RU" b="1" dirty="0">
                <a:latin typeface="Calibri" pitchFamily="34" charset="0"/>
              </a:rPr>
              <a:t>раз – </a:t>
            </a:r>
            <a:r>
              <a:rPr lang="ru-RU" b="1" dirty="0" err="1">
                <a:latin typeface="Calibri" pitchFamily="34" charset="0"/>
              </a:rPr>
              <a:t>ма</a:t>
            </a:r>
            <a:r>
              <a:rPr lang="ru-RU" b="1" dirty="0">
                <a:latin typeface="Calibri" pitchFamily="34" charset="0"/>
              </a:rPr>
              <a:t> – хи  – </a:t>
            </a:r>
            <a:r>
              <a:rPr lang="ru-RU" b="1" dirty="0" err="1">
                <a:latin typeface="Calibri" pitchFamily="34" charset="0"/>
              </a:rPr>
              <a:t>ва</a:t>
            </a:r>
            <a:r>
              <a:rPr lang="ru-RU" b="1" dirty="0">
                <a:latin typeface="Calibri" pitchFamily="34" charset="0"/>
              </a:rPr>
              <a:t> – ла </a:t>
            </a:r>
            <a:r>
              <a:rPr lang="ru-RU" b="1" dirty="0" smtClean="0">
                <a:latin typeface="Calibri" pitchFamily="34" charset="0"/>
              </a:rPr>
              <a:t>     - </a:t>
            </a:r>
            <a:r>
              <a:rPr lang="ru-RU" b="1" dirty="0">
                <a:latin typeface="Calibri" pitchFamily="34" charset="0"/>
              </a:rPr>
              <a:t>размахивала</a:t>
            </a:r>
          </a:p>
          <a:p>
            <a:pPr marL="0" indent="0">
              <a:buNone/>
            </a:pPr>
            <a:r>
              <a:rPr lang="ru-RU" b="1" dirty="0">
                <a:latin typeface="Calibri" pitchFamily="34" charset="0"/>
              </a:rPr>
              <a:t>и – </a:t>
            </a:r>
            <a:r>
              <a:rPr lang="ru-RU" b="1" dirty="0" err="1">
                <a:latin typeface="Calibri" pitchFamily="34" charset="0"/>
              </a:rPr>
              <a:t>зу</a:t>
            </a:r>
            <a:r>
              <a:rPr lang="ru-RU" b="1" dirty="0">
                <a:latin typeface="Calibri" pitchFamily="34" charset="0"/>
              </a:rPr>
              <a:t> – ми – </a:t>
            </a:r>
            <a:r>
              <a:rPr lang="ru-RU" b="1" dirty="0" err="1">
                <a:latin typeface="Calibri" pitchFamily="34" charset="0"/>
              </a:rPr>
              <a:t>лась</a:t>
            </a:r>
            <a:r>
              <a:rPr lang="ru-RU" b="1" dirty="0">
                <a:latin typeface="Calibri" pitchFamily="34" charset="0"/>
              </a:rPr>
              <a:t> </a:t>
            </a:r>
            <a:r>
              <a:rPr lang="ru-RU" b="1" dirty="0" smtClean="0">
                <a:latin typeface="Calibri" pitchFamily="34" charset="0"/>
              </a:rPr>
              <a:t>               - </a:t>
            </a:r>
            <a:r>
              <a:rPr lang="ru-RU" b="1" dirty="0">
                <a:latin typeface="Calibri" pitchFamily="34" charset="0"/>
              </a:rPr>
              <a:t>изумилась</a:t>
            </a:r>
          </a:p>
          <a:p>
            <a:pPr marL="0" indent="0">
              <a:buNone/>
            </a:pPr>
            <a:r>
              <a:rPr lang="ru-RU" b="1" dirty="0">
                <a:latin typeface="Calibri" pitchFamily="34" charset="0"/>
              </a:rPr>
              <a:t>вы – </a:t>
            </a:r>
            <a:r>
              <a:rPr lang="ru-RU" b="1" dirty="0" err="1">
                <a:latin typeface="Calibri" pitchFamily="34" charset="0"/>
              </a:rPr>
              <a:t>го</a:t>
            </a:r>
            <a:r>
              <a:rPr lang="ru-RU" b="1" dirty="0">
                <a:latin typeface="Calibri" pitchFamily="34" charset="0"/>
              </a:rPr>
              <a:t> – во – </a:t>
            </a:r>
            <a:r>
              <a:rPr lang="ru-RU" b="1" dirty="0" err="1">
                <a:latin typeface="Calibri" pitchFamily="34" charset="0"/>
              </a:rPr>
              <a:t>ри</a:t>
            </a:r>
            <a:r>
              <a:rPr lang="ru-RU" b="1" dirty="0">
                <a:latin typeface="Calibri" pitchFamily="34" charset="0"/>
              </a:rPr>
              <a:t> – ла </a:t>
            </a:r>
            <a:r>
              <a:rPr lang="ru-RU" b="1" dirty="0" smtClean="0">
                <a:latin typeface="Calibri" pitchFamily="34" charset="0"/>
              </a:rPr>
              <a:t>       - </a:t>
            </a:r>
            <a:r>
              <a:rPr lang="ru-RU" b="1" dirty="0">
                <a:latin typeface="Calibri" pitchFamily="34" charset="0"/>
              </a:rPr>
              <a:t>выговорила</a:t>
            </a:r>
          </a:p>
          <a:p>
            <a:pPr marL="0" indent="0">
              <a:buNone/>
            </a:pPr>
            <a:r>
              <a:rPr lang="ru-RU" b="1" dirty="0" err="1">
                <a:latin typeface="Calibri" pitchFamily="34" charset="0"/>
              </a:rPr>
              <a:t>вос</a:t>
            </a:r>
            <a:r>
              <a:rPr lang="ru-RU" b="1" dirty="0">
                <a:latin typeface="Calibri" pitchFamily="34" charset="0"/>
              </a:rPr>
              <a:t> – клик – ну  – ла </a:t>
            </a:r>
            <a:r>
              <a:rPr lang="ru-RU" b="1" dirty="0" smtClean="0">
                <a:latin typeface="Calibri" pitchFamily="34" charset="0"/>
              </a:rPr>
              <a:t>         -  </a:t>
            </a:r>
            <a:r>
              <a:rPr lang="ru-RU" b="1" dirty="0">
                <a:latin typeface="Calibri" pitchFamily="34" charset="0"/>
              </a:rPr>
              <a:t>воскликнула</a:t>
            </a:r>
          </a:p>
          <a:p>
            <a:pPr marL="0" indent="0">
              <a:buNone/>
            </a:pPr>
            <a:r>
              <a:rPr lang="ru-RU" b="1" dirty="0" err="1">
                <a:latin typeface="Calibri" pitchFamily="34" charset="0"/>
              </a:rPr>
              <a:t>пле</a:t>
            </a:r>
            <a:r>
              <a:rPr lang="ru-RU" b="1" dirty="0">
                <a:latin typeface="Calibri" pitchFamily="34" charset="0"/>
              </a:rPr>
              <a:t> – </a:t>
            </a:r>
            <a:r>
              <a:rPr lang="ru-RU" b="1" dirty="0" err="1">
                <a:latin typeface="Calibri" pitchFamily="34" charset="0"/>
              </a:rPr>
              <a:t>мян</a:t>
            </a:r>
            <a:r>
              <a:rPr lang="ru-RU" b="1" dirty="0">
                <a:latin typeface="Calibri" pitchFamily="34" charset="0"/>
              </a:rPr>
              <a:t> – ни  – </a:t>
            </a:r>
            <a:r>
              <a:rPr lang="ru-RU" b="1" dirty="0" err="1">
                <a:latin typeface="Calibri" pitchFamily="34" charset="0"/>
              </a:rPr>
              <a:t>ца</a:t>
            </a:r>
            <a:r>
              <a:rPr lang="ru-RU" b="1" dirty="0">
                <a:latin typeface="Calibri" pitchFamily="34" charset="0"/>
              </a:rPr>
              <a:t> </a:t>
            </a:r>
            <a:r>
              <a:rPr lang="ru-RU" b="1" dirty="0" smtClean="0">
                <a:latin typeface="Calibri" pitchFamily="34" charset="0"/>
              </a:rPr>
              <a:t>          - </a:t>
            </a:r>
            <a:r>
              <a:rPr lang="ru-RU" b="1" dirty="0">
                <a:latin typeface="Calibri" pitchFamily="34" charset="0"/>
              </a:rPr>
              <a:t>племянница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06289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/>
          </a:bodyPr>
          <a:lstStyle/>
          <a:p>
            <a:r>
              <a:rPr lang="ru-RU" sz="2400" b="1" dirty="0">
                <a:solidFill>
                  <a:srgbClr val="C00000"/>
                </a:solidFill>
              </a:rPr>
              <a:t>Викторина по сказке «Аля, </a:t>
            </a:r>
            <a:r>
              <a:rPr lang="ru-RU" sz="2400" b="1" dirty="0" err="1">
                <a:solidFill>
                  <a:srgbClr val="C00000"/>
                </a:solidFill>
              </a:rPr>
              <a:t>Кляксич</a:t>
            </a:r>
            <a:r>
              <a:rPr lang="ru-RU" sz="2400" b="1" dirty="0">
                <a:solidFill>
                  <a:srgbClr val="C00000"/>
                </a:solidFill>
              </a:rPr>
              <a:t>  и  буква «А» </a:t>
            </a:r>
            <a:r>
              <a:rPr lang="ru-RU" sz="2400" dirty="0">
                <a:solidFill>
                  <a:srgbClr val="C00000"/>
                </a:solidFill>
              </a:rPr>
              <a:t/>
            </a:r>
            <a:br>
              <a:rPr lang="ru-RU" sz="2400" dirty="0">
                <a:solidFill>
                  <a:srgbClr val="C00000"/>
                </a:solidFill>
              </a:rPr>
            </a:br>
            <a:endParaRPr lang="ru-RU" sz="2400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5576" y="980728"/>
            <a:ext cx="8064896" cy="5544616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ru-RU" dirty="0" smtClean="0"/>
              <a:t>  1.Произведение </a:t>
            </a:r>
            <a:r>
              <a:rPr lang="ru-RU" dirty="0"/>
              <a:t>«Аля, </a:t>
            </a:r>
            <a:r>
              <a:rPr lang="ru-RU" dirty="0" err="1"/>
              <a:t>Кляксич</a:t>
            </a:r>
            <a:r>
              <a:rPr lang="ru-RU" dirty="0"/>
              <a:t> и буква «А» – это….</a:t>
            </a:r>
          </a:p>
          <a:p>
            <a:pPr marL="0" indent="0" algn="ctr">
              <a:buNone/>
            </a:pPr>
            <a:r>
              <a:rPr lang="ru-RU" sz="2800" b="1" i="1" dirty="0">
                <a:solidFill>
                  <a:schemeClr val="tx2"/>
                </a:solidFill>
                <a:latin typeface="Calibri" pitchFamily="34" charset="0"/>
              </a:rPr>
              <a:t>1) рассказ   2) сказка  3) загадка   4) стихотворение</a:t>
            </a:r>
            <a:endParaRPr lang="ru-RU" sz="2800" b="1" dirty="0">
              <a:solidFill>
                <a:schemeClr val="tx2"/>
              </a:solidFill>
              <a:latin typeface="Calibri" pitchFamily="34" charset="0"/>
            </a:endParaRPr>
          </a:p>
          <a:p>
            <a:pPr marL="0" indent="0">
              <a:buNone/>
            </a:pPr>
            <a:r>
              <a:rPr lang="ru-RU" dirty="0" smtClean="0"/>
              <a:t>  2.К </a:t>
            </a:r>
            <a:r>
              <a:rPr lang="ru-RU" dirty="0"/>
              <a:t>каким сказкам относится «Аля, </a:t>
            </a:r>
            <a:r>
              <a:rPr lang="ru-RU" dirty="0" err="1"/>
              <a:t>Кляксич</a:t>
            </a:r>
            <a:r>
              <a:rPr lang="ru-RU" dirty="0"/>
              <a:t> и </a:t>
            </a:r>
            <a:r>
              <a:rPr lang="ru-RU" dirty="0" smtClean="0"/>
              <a:t>буква «А»»?</a:t>
            </a:r>
          </a:p>
          <a:p>
            <a:pPr marL="0" indent="0" algn="ctr">
              <a:buNone/>
            </a:pPr>
            <a:r>
              <a:rPr lang="ru-RU" sz="2800" i="1" dirty="0" smtClean="0">
                <a:latin typeface="Calibri" pitchFamily="34" charset="0"/>
              </a:rPr>
              <a:t> </a:t>
            </a:r>
            <a:r>
              <a:rPr lang="ru-RU" sz="2800" b="1" i="1" dirty="0" smtClean="0">
                <a:solidFill>
                  <a:schemeClr val="tx2"/>
                </a:solidFill>
                <a:latin typeface="Calibri" pitchFamily="34" charset="0"/>
              </a:rPr>
              <a:t>1) авторская    2) народная</a:t>
            </a:r>
            <a:endParaRPr lang="ru-RU" sz="2800" b="1" dirty="0" smtClean="0">
              <a:solidFill>
                <a:schemeClr val="tx2"/>
              </a:solidFill>
              <a:latin typeface="Calibri" pitchFamily="34" charset="0"/>
            </a:endParaRPr>
          </a:p>
          <a:p>
            <a:pPr marL="0" indent="0">
              <a:buNone/>
            </a:pPr>
            <a:r>
              <a:rPr lang="ru-RU" dirty="0" smtClean="0"/>
              <a:t>  3.Почему </a:t>
            </a:r>
            <a:r>
              <a:rPr lang="ru-RU" dirty="0"/>
              <a:t>трудно давалось письмо Але?</a:t>
            </a:r>
          </a:p>
          <a:p>
            <a:pPr marL="0" indent="0" algn="ctr">
              <a:buNone/>
            </a:pPr>
            <a:r>
              <a:rPr lang="ru-RU" sz="2800" b="1" i="1" dirty="0" smtClean="0">
                <a:solidFill>
                  <a:schemeClr val="tx2"/>
                </a:solidFill>
                <a:latin typeface="Calibri" pitchFamily="34" charset="0"/>
              </a:rPr>
              <a:t>1) ручка </a:t>
            </a:r>
            <a:r>
              <a:rPr lang="ru-RU" sz="2800" b="1" i="1" dirty="0">
                <a:solidFill>
                  <a:schemeClr val="tx2"/>
                </a:solidFill>
                <a:latin typeface="Calibri" pitchFamily="34" charset="0"/>
              </a:rPr>
              <a:t>писала плохо  2) буквы не слушались </a:t>
            </a:r>
            <a:endParaRPr lang="ru-RU" sz="2800" b="1" i="1" dirty="0" smtClean="0">
              <a:solidFill>
                <a:schemeClr val="tx2"/>
              </a:solidFill>
              <a:latin typeface="Calibri" pitchFamily="34" charset="0"/>
            </a:endParaRPr>
          </a:p>
          <a:p>
            <a:pPr marL="0" indent="0" algn="ctr">
              <a:buNone/>
            </a:pPr>
            <a:r>
              <a:rPr lang="ru-RU" sz="2800" b="1" i="1" dirty="0" smtClean="0">
                <a:solidFill>
                  <a:schemeClr val="tx2"/>
                </a:solidFill>
                <a:latin typeface="Calibri" pitchFamily="34" charset="0"/>
              </a:rPr>
              <a:t>3)Аля </a:t>
            </a:r>
            <a:r>
              <a:rPr lang="ru-RU" sz="2800" b="1" i="1" dirty="0">
                <a:solidFill>
                  <a:schemeClr val="tx2"/>
                </a:solidFill>
                <a:latin typeface="Calibri" pitchFamily="34" charset="0"/>
              </a:rPr>
              <a:t>не умела писать</a:t>
            </a:r>
            <a:endParaRPr lang="ru-RU" sz="2800" b="1" dirty="0">
              <a:solidFill>
                <a:schemeClr val="tx2"/>
              </a:solidFill>
              <a:latin typeface="Calibri" pitchFamily="34" charset="0"/>
            </a:endParaRPr>
          </a:p>
          <a:p>
            <a:pPr marL="0" indent="0">
              <a:buNone/>
            </a:pPr>
            <a:r>
              <a:rPr lang="ru-RU" dirty="0" smtClean="0"/>
              <a:t>  4.Как </a:t>
            </a:r>
            <a:r>
              <a:rPr lang="ru-RU" dirty="0"/>
              <a:t>выглядела буква «А» при встрече с девочкой?</a:t>
            </a:r>
          </a:p>
          <a:p>
            <a:pPr marL="0" indent="0" algn="ctr">
              <a:buNone/>
            </a:pPr>
            <a:r>
              <a:rPr lang="ru-RU" sz="2800" i="1" dirty="0">
                <a:solidFill>
                  <a:schemeClr val="tx2"/>
                </a:solidFill>
                <a:latin typeface="Calibri" pitchFamily="34" charset="0"/>
              </a:rPr>
              <a:t>1</a:t>
            </a:r>
            <a:r>
              <a:rPr lang="ru-RU" sz="2800" b="1" i="1" dirty="0">
                <a:solidFill>
                  <a:schemeClr val="tx2"/>
                </a:solidFill>
                <a:latin typeface="Calibri" pitchFamily="34" charset="0"/>
              </a:rPr>
              <a:t>) радостная   2) взволнованная   3)спокойна</a:t>
            </a:r>
            <a:r>
              <a:rPr lang="ru-RU" sz="2800" b="1" i="1" dirty="0">
                <a:solidFill>
                  <a:schemeClr val="tx2"/>
                </a:solidFill>
              </a:rPr>
              <a:t>я</a:t>
            </a:r>
            <a:endParaRPr lang="ru-RU" sz="2800" b="1" dirty="0">
              <a:solidFill>
                <a:schemeClr val="tx2"/>
              </a:solidFill>
            </a:endParaRPr>
          </a:p>
          <a:p>
            <a:pPr marL="0" indent="0">
              <a:buNone/>
            </a:pPr>
            <a:r>
              <a:rPr lang="ru-RU" dirty="0" smtClean="0"/>
              <a:t>  5</a:t>
            </a:r>
            <a:r>
              <a:rPr lang="ru-RU" dirty="0"/>
              <a:t>. Кто хотел поссорить </a:t>
            </a:r>
            <a:r>
              <a:rPr lang="ru-RU" dirty="0" smtClean="0"/>
              <a:t>буквы?</a:t>
            </a:r>
          </a:p>
          <a:p>
            <a:pPr marL="0" indent="0" algn="ctr">
              <a:buNone/>
            </a:pPr>
            <a:r>
              <a:rPr lang="ru-RU" sz="2800" b="1" i="1" dirty="0" smtClean="0">
                <a:solidFill>
                  <a:schemeClr val="tx2"/>
                </a:solidFill>
                <a:latin typeface="Calibri" pitchFamily="34" charset="0"/>
              </a:rPr>
              <a:t>1)</a:t>
            </a:r>
            <a:r>
              <a:rPr lang="ru-RU" sz="2800" b="1" i="1" dirty="0" err="1" smtClean="0">
                <a:solidFill>
                  <a:schemeClr val="tx2"/>
                </a:solidFill>
                <a:latin typeface="Calibri" pitchFamily="34" charset="0"/>
              </a:rPr>
              <a:t>Бармалей</a:t>
            </a:r>
            <a:r>
              <a:rPr lang="ru-RU" sz="2800" b="1" i="1" dirty="0">
                <a:solidFill>
                  <a:schemeClr val="tx2"/>
                </a:solidFill>
                <a:latin typeface="Calibri" pitchFamily="34" charset="0"/>
              </a:rPr>
              <a:t>  2</a:t>
            </a:r>
            <a:r>
              <a:rPr lang="ru-RU" sz="2800" b="1" i="1" dirty="0" smtClean="0">
                <a:solidFill>
                  <a:schemeClr val="tx2"/>
                </a:solidFill>
                <a:latin typeface="Calibri" pitchFamily="34" charset="0"/>
              </a:rPr>
              <a:t>)</a:t>
            </a:r>
            <a:r>
              <a:rPr lang="ru-RU" sz="2800" b="1" i="1" dirty="0">
                <a:solidFill>
                  <a:schemeClr val="tx2"/>
                </a:solidFill>
                <a:latin typeface="Calibri" pitchFamily="34" charset="0"/>
              </a:rPr>
              <a:t> Карабас </a:t>
            </a:r>
            <a:r>
              <a:rPr lang="ru-RU" sz="2800" b="1" i="1" dirty="0" err="1" smtClean="0">
                <a:solidFill>
                  <a:schemeClr val="tx2"/>
                </a:solidFill>
                <a:latin typeface="Calibri" pitchFamily="34" charset="0"/>
              </a:rPr>
              <a:t>Барабас</a:t>
            </a:r>
            <a:r>
              <a:rPr lang="ru-RU" sz="2800" b="1" i="1" dirty="0" smtClean="0">
                <a:solidFill>
                  <a:schemeClr val="tx2"/>
                </a:solidFill>
                <a:latin typeface="Calibri" pitchFamily="34" charset="0"/>
              </a:rPr>
              <a:t>    3</a:t>
            </a:r>
            <a:r>
              <a:rPr lang="ru-RU" sz="2800" b="1" i="1" dirty="0">
                <a:solidFill>
                  <a:schemeClr val="tx2"/>
                </a:solidFill>
                <a:latin typeface="Calibri" pitchFamily="34" charset="0"/>
              </a:rPr>
              <a:t>) </a:t>
            </a:r>
            <a:r>
              <a:rPr lang="ru-RU" sz="2800" b="1" i="1" dirty="0" err="1">
                <a:solidFill>
                  <a:schemeClr val="tx2"/>
                </a:solidFill>
                <a:latin typeface="Calibri" pitchFamily="34" charset="0"/>
              </a:rPr>
              <a:t>Кляксич</a:t>
            </a:r>
            <a:r>
              <a:rPr lang="ru-RU" sz="2800" b="1" i="1" dirty="0">
                <a:solidFill>
                  <a:schemeClr val="tx2"/>
                </a:solidFill>
                <a:latin typeface="Calibri" pitchFamily="34" charset="0"/>
              </a:rPr>
              <a:t> </a:t>
            </a:r>
            <a:endParaRPr lang="ru-RU" sz="2800" b="1" i="1" dirty="0" smtClean="0">
              <a:solidFill>
                <a:schemeClr val="tx2"/>
              </a:solidFill>
              <a:latin typeface="Calibri" pitchFamily="34" charset="0"/>
            </a:endParaRPr>
          </a:p>
          <a:p>
            <a:pPr marL="0" indent="0">
              <a:buNone/>
            </a:pPr>
            <a:r>
              <a:rPr lang="ru-RU" b="1" dirty="0" smtClean="0">
                <a:solidFill>
                  <a:srgbClr val="FF0000"/>
                </a:solidFill>
              </a:rPr>
              <a:t>                         Проверка - 2,1,2,2,3</a:t>
            </a:r>
            <a:endParaRPr lang="ru-RU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6969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124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993300"/>
      </a:hlink>
      <a:folHlink>
        <a:srgbClr val="FFC994"/>
      </a:folHlink>
    </a:clrScheme>
    <a:fontScheme name="Другая 1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574</TotalTime>
  <Words>277</Words>
  <Application>Microsoft Office PowerPoint</Application>
  <PresentationFormat>Экран (4:3)</PresentationFormat>
  <Paragraphs>56</Paragraphs>
  <Slides>10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6" baseType="lpstr">
      <vt:lpstr>Arial</vt:lpstr>
      <vt:lpstr>Californian FB</vt:lpstr>
      <vt:lpstr>Georgia</vt:lpstr>
      <vt:lpstr>Times New Roman</vt:lpstr>
      <vt:lpstr>Calibri</vt:lpstr>
      <vt:lpstr>Тема Office</vt:lpstr>
      <vt:lpstr>Презентация PowerPoint</vt:lpstr>
      <vt:lpstr>- Учитель у меня в портфеле!   Кто? Быть не может! Неужели? - Взгляни, пожалуйста! Он тут,   Его учебником зовут.  </vt:lpstr>
      <vt:lpstr> • Испокон века книга растит человека.        • Дом без книги что изба без окон.        • С книгой жить – век не тужить.</vt:lpstr>
      <vt:lpstr>Презентация PowerPoint</vt:lpstr>
      <vt:lpstr>С К А З К А. </vt:lpstr>
      <vt:lpstr>Вид сказок</vt:lpstr>
      <vt:lpstr>     Ирина          Петровна                Токмакова     (03. 03.1929г.  – 05 .04. 2018г.)</vt:lpstr>
      <vt:lpstr>Словарная  работа</vt:lpstr>
      <vt:lpstr>Викторина по сказке «Аля, Кляксич  и  буква «А»  </vt:lpstr>
      <vt:lpstr>Сегодня на уроке: 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Елена Ранько</dc:creator>
  <cp:lastModifiedBy>1</cp:lastModifiedBy>
  <cp:revision>36</cp:revision>
  <dcterms:created xsi:type="dcterms:W3CDTF">2019-08-10T19:30:32Z</dcterms:created>
  <dcterms:modified xsi:type="dcterms:W3CDTF">2020-04-10T06:09:01Z</dcterms:modified>
</cp:coreProperties>
</file>