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66" r:id="rId3"/>
    <p:sldId id="257" r:id="rId4"/>
    <p:sldId id="258" r:id="rId5"/>
    <p:sldId id="268" r:id="rId6"/>
    <p:sldId id="269" r:id="rId7"/>
    <p:sldId id="270" r:id="rId8"/>
    <p:sldId id="259" r:id="rId9"/>
    <p:sldId id="261" r:id="rId10"/>
    <p:sldId id="256" r:id="rId11"/>
    <p:sldId id="262" r:id="rId12"/>
    <p:sldId id="263" r:id="rId13"/>
    <p:sldId id="264" r:id="rId14"/>
    <p:sldId id="265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146221"/>
            <a:ext cx="10765106" cy="4365938"/>
          </a:xfrm>
        </p:spPr>
        <p:txBody>
          <a:bodyPr/>
          <a:lstStyle/>
          <a:p>
            <a:pPr lvl="0" defTabSz="914400">
              <a:spcBef>
                <a:spcPts val="0"/>
              </a:spcBef>
            </a:pPr>
            <a:r>
              <a:rPr lang="ru-RU" sz="6000" b="1" cap="none" dirty="0">
                <a:ln>
                  <a:noFill/>
                </a:ln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  <a:t>Урок </a:t>
            </a:r>
            <a:r>
              <a:rPr lang="ru-RU" sz="6000" b="1" cap="none" dirty="0" smtClean="0">
                <a:ln>
                  <a:noFill/>
                </a:ln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  <a:t>русского родного </a:t>
            </a:r>
            <a:r>
              <a:rPr lang="ru-RU" sz="6000" b="1" cap="none" dirty="0">
                <a:ln>
                  <a:noFill/>
                </a:ln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  <a:t>языка </a:t>
            </a:r>
            <a:br>
              <a:rPr lang="ru-RU" sz="6000" b="1" cap="none" dirty="0">
                <a:ln>
                  <a:noFill/>
                </a:ln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ru-RU" sz="6000" b="1" cap="none" dirty="0" smtClean="0">
                <a:ln>
                  <a:noFill/>
                </a:ln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  <a:t>                    в </a:t>
            </a:r>
            <a:r>
              <a:rPr lang="ru-RU" sz="6000" b="1" cap="none" dirty="0">
                <a:ln>
                  <a:noFill/>
                </a:ln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  <a:t>3 классе</a:t>
            </a:r>
            <a:br>
              <a:rPr lang="ru-RU" sz="6000" b="1" cap="none" dirty="0">
                <a:ln>
                  <a:noFill/>
                </a:ln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292994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99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662075" cy="13844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1" y="1030311"/>
            <a:ext cx="10777985" cy="4760890"/>
          </a:xfrm>
        </p:spPr>
        <p:txBody>
          <a:bodyPr>
            <a:normAutofit/>
          </a:bodyPr>
          <a:lstStyle/>
          <a:p>
            <a:r>
              <a:rPr lang="ru-RU" sz="6600" b="1" dirty="0" smtClean="0"/>
              <a:t> Двенадцатое апреля.</a:t>
            </a:r>
          </a:p>
          <a:p>
            <a:r>
              <a:rPr lang="ru-RU" sz="6600" b="1" dirty="0" smtClean="0"/>
              <a:t>     Классная работа.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5481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206062"/>
            <a:ext cx="5665073" cy="78561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У. стр. 97 – 98 № 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1" y="991673"/>
            <a:ext cx="7893119" cy="5550795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sz="2800" b="1" dirty="0" smtClean="0">
                <a:solidFill>
                  <a:schemeClr val="bg1"/>
                </a:solidFill>
              </a:rPr>
              <a:t>Лунь</a:t>
            </a:r>
            <a:r>
              <a:rPr lang="ru-RU" sz="2800" b="1" dirty="0" smtClean="0"/>
              <a:t> сел на землю в трёх – четырёх шагах от меня. Гляди, </a:t>
            </a:r>
            <a:r>
              <a:rPr lang="ru-RU" sz="2800" b="1" dirty="0" smtClean="0">
                <a:solidFill>
                  <a:schemeClr val="bg1"/>
                </a:solidFill>
              </a:rPr>
              <a:t>лунь</a:t>
            </a:r>
            <a:r>
              <a:rPr lang="ru-RU" sz="2800" b="1" dirty="0" smtClean="0"/>
              <a:t> летит над водой.</a:t>
            </a:r>
          </a:p>
          <a:p>
            <a:pPr marL="457200" indent="-457200">
              <a:buAutoNum type="arabicPeriod"/>
            </a:pPr>
            <a:r>
              <a:rPr lang="ru-RU" sz="2800" b="1" dirty="0" smtClean="0"/>
              <a:t>И караси на плёсах есть, щука, окунь, лещ … </a:t>
            </a:r>
            <a:r>
              <a:rPr lang="ru-RU" sz="2800" b="1" dirty="0"/>
              <a:t>Е</a:t>
            </a:r>
            <a:r>
              <a:rPr lang="ru-RU" sz="2800" b="1" dirty="0" smtClean="0"/>
              <a:t>щё </a:t>
            </a:r>
            <a:r>
              <a:rPr lang="ru-RU" sz="2800" b="1" dirty="0" smtClean="0">
                <a:solidFill>
                  <a:schemeClr val="bg1"/>
                </a:solidFill>
              </a:rPr>
              <a:t>линь</a:t>
            </a:r>
            <a:r>
              <a:rPr lang="ru-RU" sz="2800" b="1" dirty="0" smtClean="0"/>
              <a:t>.</a:t>
            </a:r>
          </a:p>
          <a:p>
            <a:r>
              <a:rPr lang="ru-RU" sz="2800" b="1" dirty="0" smtClean="0"/>
              <a:t>Это оказалось громадный ленивый </a:t>
            </a:r>
            <a:r>
              <a:rPr lang="ru-RU" sz="2800" b="1" dirty="0" smtClean="0">
                <a:solidFill>
                  <a:schemeClr val="bg1"/>
                </a:solidFill>
              </a:rPr>
              <a:t>линь</a:t>
            </a:r>
            <a:r>
              <a:rPr lang="ru-RU" sz="2800" b="1" dirty="0" smtClean="0"/>
              <a:t> со смуглой золотой чешуёй и чёрными плавниками.</a:t>
            </a:r>
          </a:p>
          <a:p>
            <a:r>
              <a:rPr lang="ru-RU" sz="2800" b="1" dirty="0" smtClean="0"/>
              <a:t>3. Среди деревьев щиплет траву ручная </a:t>
            </a:r>
            <a:r>
              <a:rPr lang="ru-RU" sz="2800" b="1" dirty="0" smtClean="0">
                <a:solidFill>
                  <a:schemeClr val="bg1"/>
                </a:solidFill>
              </a:rPr>
              <a:t>лань</a:t>
            </a:r>
            <a:r>
              <a:rPr lang="ru-RU" sz="2800" b="1" dirty="0" smtClean="0"/>
              <a:t>. </a:t>
            </a:r>
            <a:r>
              <a:rPr lang="ru-RU" sz="2800" b="1" dirty="0" smtClean="0">
                <a:solidFill>
                  <a:schemeClr val="bg1"/>
                </a:solidFill>
              </a:rPr>
              <a:t>Лань</a:t>
            </a:r>
            <a:r>
              <a:rPr lang="ru-RU" sz="2800" b="1" dirty="0" smtClean="0"/>
              <a:t> живёт в кустарниковых зарослях, с большими количеством травы. </a:t>
            </a:r>
          </a:p>
        </p:txBody>
      </p:sp>
    </p:spTree>
    <p:extLst>
      <p:ext uri="{BB962C8B-B14F-4D97-AF65-F5344CB8AC3E}">
        <p14:creationId xmlns:p14="http://schemas.microsoft.com/office/powerpoint/2010/main" val="115068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296214"/>
            <a:ext cx="6064318" cy="79849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У.стр</a:t>
            </a:r>
            <a:r>
              <a:rPr lang="ru-RU" b="1" dirty="0" smtClean="0"/>
              <a:t>. 98 – 99 № 3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1094705"/>
            <a:ext cx="7519630" cy="4696496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sz="3600" b="1" dirty="0" smtClean="0"/>
              <a:t>Ночевала тучка золотая </a:t>
            </a:r>
          </a:p>
          <a:p>
            <a:r>
              <a:rPr lang="ru-RU" sz="3600" b="1" dirty="0" smtClean="0"/>
              <a:t>На груди утёса – великана;</a:t>
            </a:r>
          </a:p>
          <a:p>
            <a:r>
              <a:rPr lang="ru-RU" sz="3600" b="1" dirty="0" smtClean="0"/>
              <a:t>Утром в путь она умчалась рано,</a:t>
            </a:r>
          </a:p>
          <a:p>
            <a:r>
              <a:rPr lang="ru-RU" sz="3600" b="1" dirty="0" smtClean="0"/>
              <a:t>По </a:t>
            </a:r>
            <a:r>
              <a:rPr lang="ru-RU" sz="3600" b="1" dirty="0" smtClean="0">
                <a:solidFill>
                  <a:schemeClr val="bg1"/>
                </a:solidFill>
              </a:rPr>
              <a:t>лазури</a:t>
            </a:r>
            <a:r>
              <a:rPr lang="ru-RU" sz="3600" b="1" dirty="0" smtClean="0"/>
              <a:t> весело играя.</a:t>
            </a:r>
          </a:p>
          <a:p>
            <a:r>
              <a:rPr lang="ru-RU" sz="3600" b="1" dirty="0"/>
              <a:t> </a:t>
            </a:r>
            <a:r>
              <a:rPr lang="ru-RU" sz="3600" b="1" dirty="0" smtClean="0"/>
              <a:t>2. </a:t>
            </a:r>
            <a:r>
              <a:rPr lang="ru-RU" sz="3600" b="1" dirty="0"/>
              <a:t>М</a:t>
            </a:r>
            <a:r>
              <a:rPr lang="ru-RU" sz="3600" b="1" dirty="0" smtClean="0"/>
              <a:t>ороз. Из окна вид на Москву, похожую на гигантский пирог с </a:t>
            </a:r>
            <a:r>
              <a:rPr lang="ru-RU" sz="3600" b="1" dirty="0" smtClean="0">
                <a:solidFill>
                  <a:schemeClr val="bg1"/>
                </a:solidFill>
              </a:rPr>
              <a:t>глазурью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7548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40036" cy="331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1017433"/>
            <a:ext cx="7519630" cy="477376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3. На длинном столе стояли в вазах ветки </a:t>
            </a:r>
            <a:r>
              <a:rPr lang="ru-RU" sz="3600" b="1" dirty="0" smtClean="0">
                <a:solidFill>
                  <a:schemeClr val="bg1"/>
                </a:solidFill>
              </a:rPr>
              <a:t>миндаля</a:t>
            </a:r>
            <a:r>
              <a:rPr lang="ru-RU" sz="3600" b="1" dirty="0" smtClean="0"/>
              <a:t>.</a:t>
            </a:r>
          </a:p>
          <a:p>
            <a:r>
              <a:rPr lang="ru-RU" sz="3600" b="1" dirty="0" smtClean="0"/>
              <a:t>4. Стрелки часов показывали второй час ночи, луна висела над старым </a:t>
            </a:r>
            <a:r>
              <a:rPr lang="ru-RU" sz="3600" b="1" dirty="0" smtClean="0">
                <a:solidFill>
                  <a:schemeClr val="bg1"/>
                </a:solidFill>
              </a:rPr>
              <a:t>осокорем</a:t>
            </a:r>
            <a:r>
              <a:rPr lang="ru-RU" sz="3600" b="1" dirty="0" smtClean="0"/>
              <a:t>, медленно перевертывался на ручку ковш Большой Медведицы…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15020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103031"/>
            <a:ext cx="8534400" cy="5891367"/>
          </a:xfrm>
        </p:spPr>
      </p:pic>
    </p:spTree>
    <p:extLst>
      <p:ext uri="{BB962C8B-B14F-4D97-AF65-F5344CB8AC3E}">
        <p14:creationId xmlns:p14="http://schemas.microsoft.com/office/powerpoint/2010/main" val="323820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03032"/>
            <a:ext cx="8534400" cy="643943"/>
          </a:xfrm>
        </p:spPr>
        <p:txBody>
          <a:bodyPr>
            <a:normAutofit fontScale="90000"/>
          </a:bodyPr>
          <a:lstStyle/>
          <a:p>
            <a:r>
              <a:rPr lang="ru-RU" sz="6000" b="1" cap="none" dirty="0">
                <a:ln>
                  <a:noFill/>
                </a:ln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  <a:t>Самооценка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746975"/>
            <a:ext cx="8534400" cy="5807813"/>
          </a:xfrm>
        </p:spPr>
      </p:pic>
    </p:spTree>
    <p:extLst>
      <p:ext uri="{BB962C8B-B14F-4D97-AF65-F5344CB8AC3E}">
        <p14:creationId xmlns:p14="http://schemas.microsoft.com/office/powerpoint/2010/main" val="197212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962697"/>
          </a:xfrm>
        </p:spPr>
        <p:txBody>
          <a:bodyPr>
            <a:normAutofit fontScale="90000"/>
          </a:bodyPr>
          <a:lstStyle/>
          <a:p>
            <a:r>
              <a:rPr lang="ru-RU" sz="6000" b="1" cap="none" dirty="0" smtClean="0">
                <a:ln>
                  <a:noFill/>
                </a:ln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  <a:t>Девиз урока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1" y="1648497"/>
            <a:ext cx="7532509" cy="3387142"/>
          </a:xfrm>
        </p:spPr>
        <p:txBody>
          <a:bodyPr/>
          <a:lstStyle/>
          <a:p>
            <a:r>
              <a:rPr lang="ru-RU" sz="7200" b="1" dirty="0">
                <a:solidFill>
                  <a:schemeClr val="bg1"/>
                </a:solidFill>
                <a:latin typeface="Calibri" panose="020F0502020204030204"/>
                <a:ea typeface="+mj-ea"/>
                <a:cs typeface="+mj-cs"/>
              </a:rPr>
              <a:t>Никто не знает так много, как все мы вместе…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79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1574441"/>
            <a:ext cx="10623439" cy="4105142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Какие особенности рода имён существительных есть в русском языке?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399245"/>
            <a:ext cx="6400800" cy="74697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Тема урока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4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9477219" cy="1233153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Цель урока: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2021983"/>
            <a:ext cx="8459788" cy="3769217"/>
          </a:xfrm>
        </p:spPr>
        <p:txBody>
          <a:bodyPr/>
          <a:lstStyle/>
          <a:p>
            <a:r>
              <a:rPr lang="ru-RU" sz="3200" b="1" dirty="0" smtClean="0"/>
              <a:t>Узнать какие особенности рода имён существительных есть в русском языке.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74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953038"/>
            <a:ext cx="8534400" cy="5041362"/>
          </a:xfrm>
        </p:spPr>
        <p:txBody>
          <a:bodyPr/>
          <a:lstStyle/>
          <a:p>
            <a:r>
              <a:rPr lang="ru-RU" b="1" dirty="0" smtClean="0"/>
              <a:t>Какие слова относим к именам существительным?</a:t>
            </a:r>
            <a:br>
              <a:rPr lang="ru-RU" b="1" dirty="0" smtClean="0"/>
            </a:br>
            <a:r>
              <a:rPr lang="ru-RU" b="1" dirty="0" smtClean="0"/>
              <a:t>Какие вы знаете морфологические признаки у имен существительных?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11269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181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685799"/>
            <a:ext cx="8534400" cy="5308599"/>
          </a:xfrm>
        </p:spPr>
      </p:pic>
    </p:spTree>
    <p:extLst>
      <p:ext uri="{BB962C8B-B14F-4D97-AF65-F5344CB8AC3E}">
        <p14:creationId xmlns:p14="http://schemas.microsoft.com/office/powerpoint/2010/main" val="291103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206063"/>
            <a:ext cx="8534400" cy="5788336"/>
          </a:xfrm>
        </p:spPr>
      </p:pic>
    </p:spTree>
    <p:extLst>
      <p:ext uri="{BB962C8B-B14F-4D97-AF65-F5344CB8AC3E}">
        <p14:creationId xmlns:p14="http://schemas.microsoft.com/office/powerpoint/2010/main" val="219046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808372"/>
            <a:ext cx="8534400" cy="18602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9580250" cy="5019541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Туча,  </a:t>
            </a:r>
            <a:r>
              <a:rPr lang="ru-RU" sz="4000" b="1" dirty="0" smtClean="0"/>
              <a:t>- и; ж. Большое, обычно тёмное облако, несущее дождь, град, снег.</a:t>
            </a:r>
          </a:p>
          <a:p>
            <a:r>
              <a:rPr lang="ru-RU" sz="4000" b="1" dirty="0" smtClean="0">
                <a:solidFill>
                  <a:schemeClr val="bg1"/>
                </a:solidFill>
              </a:rPr>
              <a:t>Облако, </a:t>
            </a:r>
            <a:r>
              <a:rPr lang="ru-RU" sz="4000" b="1" dirty="0" smtClean="0"/>
              <a:t>- а; мн. </a:t>
            </a:r>
            <a:r>
              <a:rPr lang="ru-RU" sz="4000" b="1" dirty="0"/>
              <a:t>о</a:t>
            </a:r>
            <a:r>
              <a:rPr lang="ru-RU" sz="4000" b="1" dirty="0" smtClean="0"/>
              <a:t>блака, -</a:t>
            </a:r>
            <a:r>
              <a:rPr lang="ru-RU" sz="4000" b="1" dirty="0" err="1" smtClean="0"/>
              <a:t>ов</a:t>
            </a:r>
            <a:r>
              <a:rPr lang="ru-RU" sz="4000" b="1" dirty="0" smtClean="0"/>
              <a:t>; ср. Скопление в атмосфере водяных паров или ледяных кристаллов в виде массы плотного тумана.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59069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731099"/>
            <a:ext cx="8534400" cy="263300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9593129" cy="490363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Cloud</a:t>
            </a:r>
            <a:r>
              <a:rPr lang="en-US" sz="3600" b="1" dirty="0" smtClean="0"/>
              <a:t>. A grey or white mass in the sky, made up of very small floating drops of water.</a:t>
            </a:r>
          </a:p>
          <a:p>
            <a:r>
              <a:rPr lang="ru-RU" sz="3600" b="1" dirty="0" err="1" smtClean="0">
                <a:solidFill>
                  <a:schemeClr val="bg1"/>
                </a:solidFill>
              </a:rPr>
              <a:t>Болыт</a:t>
            </a:r>
            <a:r>
              <a:rPr lang="ru-RU" sz="3600" b="1" dirty="0" smtClean="0">
                <a:solidFill>
                  <a:schemeClr val="bg1"/>
                </a:solidFill>
              </a:rPr>
              <a:t>. </a:t>
            </a:r>
            <a:r>
              <a:rPr lang="ru-RU" sz="3600" b="1" dirty="0" err="1" smtClean="0"/>
              <a:t>Атмосферанын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югары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катлауларында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вак</a:t>
            </a:r>
            <a:r>
              <a:rPr lang="ru-RU" sz="3600" b="1" dirty="0" smtClean="0"/>
              <a:t> су яки </a:t>
            </a:r>
            <a:r>
              <a:rPr lang="ru-RU" sz="3600" b="1" dirty="0" err="1" smtClean="0"/>
              <a:t>боз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тамчыларыннан</a:t>
            </a:r>
            <a:r>
              <a:rPr lang="ru-RU" sz="3600" b="1" dirty="0" smtClean="0"/>
              <a:t>, кар </a:t>
            </a:r>
            <a:r>
              <a:rPr lang="ru-RU" sz="3600" b="1" dirty="0" err="1" smtClean="0"/>
              <a:t>бертеклереннен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торган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томан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массасы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29184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84</TotalTime>
  <Words>302</Words>
  <Application>Microsoft Office PowerPoint</Application>
  <PresentationFormat>Широкоэкранный</PresentationFormat>
  <Paragraphs>28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3</vt:lpstr>
      <vt:lpstr>Сектор</vt:lpstr>
      <vt:lpstr>Урок русского родного языка                      в 3 классе </vt:lpstr>
      <vt:lpstr>Девиз урока</vt:lpstr>
      <vt:lpstr>Какие особенности рода имён существительных есть в русском языке?</vt:lpstr>
      <vt:lpstr>Цель урока:</vt:lpstr>
      <vt:lpstr>Какие слова относим к именам существительным? Какие вы знаете морфологические признаки у имен существительных?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У. стр. 97 – 98 № 2</vt:lpstr>
      <vt:lpstr>У.стр. 98 – 99 № 3</vt:lpstr>
      <vt:lpstr>Презентация PowerPoint</vt:lpstr>
      <vt:lpstr>Презентация PowerPoint</vt:lpstr>
      <vt:lpstr>Самооценка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школа</cp:lastModifiedBy>
  <cp:revision>9</cp:revision>
  <dcterms:created xsi:type="dcterms:W3CDTF">2021-04-11T05:30:20Z</dcterms:created>
  <dcterms:modified xsi:type="dcterms:W3CDTF">2021-04-11T07:21:48Z</dcterms:modified>
</cp:coreProperties>
</file>