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8" r:id="rId37"/>
    <p:sldId id="299" r:id="rId38"/>
    <p:sldId id="300" r:id="rId39"/>
    <p:sldId id="291" r:id="rId40"/>
    <p:sldId id="292" r:id="rId41"/>
    <p:sldId id="301" r:id="rId42"/>
    <p:sldId id="293" r:id="rId43"/>
    <p:sldId id="294" r:id="rId44"/>
    <p:sldId id="295" r:id="rId45"/>
    <p:sldId id="304" r:id="rId46"/>
    <p:sldId id="302" r:id="rId47"/>
    <p:sldId id="303" r:id="rId48"/>
    <p:sldId id="297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CCXtJFJmXW6YrjbamFfIa/BLu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7DD6AB-EA63-4773-8329-511642EA8D8E}">
  <a:tblStyle styleId="{A17DD6AB-EA63-4773-8329-511642EA8D8E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1E8"/>
          </a:solidFill>
        </a:fill>
      </a:tcStyle>
    </a:wholeTbl>
    <a:band1H>
      <a:tcTxStyle/>
      <a:tcStyle>
        <a:tcBdr/>
        <a:fill>
          <a:solidFill>
            <a:srgbClr val="FFE2C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2C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5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2600"/>
              <a:t>Исследовательский проект</a:t>
            </a:r>
            <a:endParaRPr sz="2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2600"/>
              <a:t>по математике</a:t>
            </a:r>
            <a:endParaRPr sz="26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/>
              <a:t>«Насколько ты идеален»</a:t>
            </a:r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3679469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09" name="Google Shape;1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688" y="76201"/>
            <a:ext cx="6860620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5715975" y="-208362"/>
            <a:ext cx="3676800" cy="55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Могила Леонардо да Винчи в Амбуазе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(Франция)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500"/>
              <a:t>15 апреля 1452 г. – </a:t>
            </a:r>
            <a:endParaRPr sz="2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500"/>
              <a:t>2 мая 1519 г.</a:t>
            </a:r>
            <a:endParaRPr sz="2500"/>
          </a:p>
        </p:txBody>
      </p:sp>
      <p:pic>
        <p:nvPicPr>
          <p:cNvPr id="115" name="Google Shape;1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" y="501862"/>
            <a:ext cx="5515950" cy="413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0" y="3973800"/>
            <a:ext cx="4986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700"/>
              <a:t>особый инструмент для черчения овалов</a:t>
            </a:r>
            <a:endParaRPr sz="2700"/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2"/>
            <a:ext cx="4145751" cy="383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12" y="1237110"/>
            <a:ext cx="4534150" cy="266929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/>
          <p:nvPr/>
        </p:nvSpPr>
        <p:spPr>
          <a:xfrm>
            <a:off x="4571981" y="11"/>
            <a:ext cx="45342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ru-RU"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Определение центра тяжести пирамиды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6"/>
          <p:cNvSpPr txBox="1">
            <a:spLocks noGrp="1"/>
          </p:cNvSpPr>
          <p:nvPr>
            <p:ph type="title"/>
          </p:nvPr>
        </p:nvSpPr>
        <p:spPr>
          <a:xfrm>
            <a:off x="311700" y="41034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Перспектива - есть руль живописи.</a:t>
            </a:r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900" y="0"/>
            <a:ext cx="7806200" cy="394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263" y="76200"/>
            <a:ext cx="7921475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4572000" y="1200450"/>
            <a:ext cx="4254000" cy="27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"Ни одно чувственно воспринимаемое тело не может двигаться само собою»</a:t>
            </a:r>
            <a:endParaRPr/>
          </a:p>
        </p:txBody>
      </p:sp>
      <p:pic>
        <p:nvPicPr>
          <p:cNvPr id="141" name="Google Shape;14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988" y="0"/>
            <a:ext cx="425402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311700" y="190506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«Удар тел есть сила, действующая в течение весьма недолгого времени".</a:t>
            </a: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2500" y="1206875"/>
            <a:ext cx="6479000" cy="39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 flipH="1">
            <a:off x="5238750" y="1954656"/>
            <a:ext cx="3429000" cy="12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Леонардо считал геометрию ключом к пониманию законов природы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0"/>
            <a:ext cx="506186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title"/>
          </p:nvPr>
        </p:nvSpPr>
        <p:spPr>
          <a:xfrm>
            <a:off x="5033371" y="1399050"/>
            <a:ext cx="3444000" cy="23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Иллюстрации Леонардо да Винчи для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трактата «О Божественной пропорции»</a:t>
            </a:r>
            <a:br>
              <a:rPr lang="ru-RU"/>
            </a:br>
            <a:r>
              <a:rPr lang="ru-RU"/>
              <a:t>(1498) Луки Пачоли</a:t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031" y="458512"/>
            <a:ext cx="4572000" cy="4226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>
            <a:spLocks noGrp="1"/>
          </p:cNvSpPr>
          <p:nvPr>
            <p:ph type="title"/>
          </p:nvPr>
        </p:nvSpPr>
        <p:spPr>
          <a:xfrm>
            <a:off x="311700" y="430170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900"/>
              <a:t>Роспись в Сала-делле-Ассе во дворце Сфорца</a:t>
            </a:r>
            <a:endParaRPr sz="2900"/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3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>
            <a:spLocks noGrp="1"/>
          </p:cNvSpPr>
          <p:nvPr>
            <p:ph type="title"/>
          </p:nvPr>
        </p:nvSpPr>
        <p:spPr>
          <a:xfrm>
            <a:off x="311700" y="-619125"/>
            <a:ext cx="8520600" cy="6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Авторы проекта: </a:t>
            </a:r>
            <a:r>
              <a:rPr lang="ru-RU" sz="2800" dirty="0" smtClean="0"/>
              <a:t>обучающиеся </a:t>
            </a:r>
            <a:r>
              <a:rPr lang="ru-RU" sz="2800" dirty="0"/>
              <a:t>11Б </a:t>
            </a:r>
            <a:r>
              <a:rPr lang="ru-RU" sz="2800" dirty="0" smtClean="0"/>
              <a:t>класса </a:t>
            </a:r>
            <a:br>
              <a:rPr lang="ru-RU" sz="2800" dirty="0" smtClean="0"/>
            </a:br>
            <a:r>
              <a:rPr lang="ru-RU" sz="2800" dirty="0" err="1" smtClean="0"/>
              <a:t>Муринского</a:t>
            </a:r>
            <a:r>
              <a:rPr lang="ru-RU" sz="2800" dirty="0" smtClean="0"/>
              <a:t> </a:t>
            </a:r>
            <a:r>
              <a:rPr lang="ru-RU" sz="2800" dirty="0"/>
              <a:t>ЦО №2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 err="1"/>
              <a:t>Алифанова</a:t>
            </a:r>
            <a:r>
              <a:rPr lang="ru-RU" sz="2800" dirty="0"/>
              <a:t> Анастасия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Ким Александра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Комарова Марина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Осипова Лада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Руководитель Пищулина О.Н.</a:t>
            </a:r>
            <a:endParaRPr sz="2800" dirty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dirty="0"/>
              <a:t>Учитель математики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5212700" y="-696600"/>
            <a:ext cx="3643200" cy="6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4500"/>
              <a:t>Проблема квадратуры круга</a:t>
            </a:r>
            <a:endParaRPr sz="4500"/>
          </a:p>
        </p:txBody>
      </p:sp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" y="-5"/>
            <a:ext cx="52127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050" y="130531"/>
            <a:ext cx="8679901" cy="488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0" y="2150850"/>
            <a:ext cx="4495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В отличие от общепринятого мнения, Леонардо не использовал так называемое «золотое сечение»</a:t>
            </a: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800" y="151412"/>
            <a:ext cx="4495800" cy="484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963" y="76200"/>
            <a:ext cx="7654074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5" y="2069550"/>
            <a:ext cx="403410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«Рисунки были яркими и настолько явными, что просто поражали современников»</a:t>
            </a:r>
            <a:endParaRPr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9788" y="76200"/>
            <a:ext cx="5204216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75338"/>
            <a:ext cx="8520602" cy="479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700" y="76200"/>
            <a:ext cx="824260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5093700" cy="11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«О ты, человек, который при помощи моей работы соприкоснулся со знанием прекрасного творения природы».</a:t>
            </a:r>
            <a:endParaRPr/>
          </a:p>
        </p:txBody>
      </p:sp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7800" y="152400"/>
            <a:ext cx="322810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19" name="Google Shape;21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950" y="0"/>
            <a:ext cx="75500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25" name="Google Shape;225;p32"/>
          <p:cNvPicPr preferRelativeResize="0"/>
          <p:nvPr/>
        </p:nvPicPr>
        <p:blipFill rotWithShape="1">
          <a:blip r:embed="rId3">
            <a:alphaModFix/>
          </a:blip>
          <a:srcRect b="27203"/>
          <a:stretch/>
        </p:blipFill>
        <p:spPr>
          <a:xfrm>
            <a:off x="516725" y="146638"/>
            <a:ext cx="8110550" cy="48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b="1" i="1" u="sng" dirty="0"/>
              <a:t>Гипотеза</a:t>
            </a:r>
            <a:r>
              <a:rPr lang="ru-RU" sz="2800" dirty="0"/>
              <a:t>: </a:t>
            </a:r>
            <a:r>
              <a:rPr lang="ru-RU" sz="2800" b="1" dirty="0"/>
              <a:t>Золотое</a:t>
            </a:r>
            <a:r>
              <a:rPr lang="ru-RU" sz="2800" dirty="0"/>
              <a:t> </a:t>
            </a:r>
            <a:r>
              <a:rPr lang="ru-RU" sz="2800" b="1" dirty="0"/>
              <a:t>сечение</a:t>
            </a:r>
            <a:r>
              <a:rPr lang="ru-RU" sz="2800" dirty="0"/>
              <a:t> является отображением окружающегося мира. </a:t>
            </a:r>
            <a:r>
              <a:rPr lang="ru-RU" sz="2800" b="1" i="1" u="sng" dirty="0"/>
              <a:t>Объект исследования</a:t>
            </a:r>
            <a:r>
              <a:rPr lang="ru-RU" sz="2800" dirty="0"/>
              <a:t>: наличие </a:t>
            </a:r>
            <a:r>
              <a:rPr lang="ru-RU" sz="2800" b="1" dirty="0"/>
              <a:t>Золотого</a:t>
            </a:r>
            <a:r>
              <a:rPr lang="ru-RU" sz="2800" dirty="0"/>
              <a:t> </a:t>
            </a:r>
            <a:r>
              <a:rPr lang="ru-RU" sz="2800" b="1" dirty="0"/>
              <a:t>сечения</a:t>
            </a:r>
            <a:r>
              <a:rPr lang="ru-RU" sz="2800" dirty="0"/>
              <a:t> повсюду. </a:t>
            </a:r>
            <a:r>
              <a:rPr lang="ru-RU" sz="2800" b="1" i="1" u="sng" dirty="0"/>
              <a:t>Предметы исследования</a:t>
            </a:r>
            <a:r>
              <a:rPr lang="ru-RU" sz="2800" dirty="0"/>
              <a:t>: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</a:t>
            </a:r>
            <a:r>
              <a:rPr lang="ru-RU" sz="2800" i="1" dirty="0" smtClean="0"/>
              <a:t>редметом  </a:t>
            </a:r>
            <a:r>
              <a:rPr lang="ru-RU" sz="2800" i="1" dirty="0"/>
              <a:t>работы является Золотое сечение и применение его в работах Леонардо да Винчи, в повседневной действительности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>
            <a:spLocks noGrp="1"/>
          </p:cNvSpPr>
          <p:nvPr>
            <p:ph type="title"/>
          </p:nvPr>
        </p:nvSpPr>
        <p:spPr>
          <a:xfrm>
            <a:off x="656981" y="1950600"/>
            <a:ext cx="4977300" cy="12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100"/>
              <a:t>По словам великого ученого и потрясающего художника им было создано 120 альбомов, в которых с особой четкостью и точностью он изображал органы и мертвые тела.</a:t>
            </a:r>
            <a:endParaRPr sz="3100"/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268" y="202375"/>
            <a:ext cx="2880750" cy="4738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Понятие «Золотого сечения»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 l="5356" t="6111" r="4463" b="11304"/>
          <a:stretch/>
        </p:blipFill>
        <p:spPr>
          <a:xfrm>
            <a:off x="910275" y="0"/>
            <a:ext cx="73234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75338"/>
            <a:ext cx="8520600" cy="4792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6"/>
          <p:cNvSpPr txBox="1">
            <a:spLocks noGrp="1"/>
          </p:cNvSpPr>
          <p:nvPr>
            <p:ph type="title"/>
          </p:nvPr>
        </p:nvSpPr>
        <p:spPr>
          <a:xfrm>
            <a:off x="311700" y="1281694"/>
            <a:ext cx="8520600" cy="8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Приблизительная его величина – 1,6180339887. В округленном процентном значении пропорции частей целого будут соотноситься как 62% на 38%</a:t>
            </a:r>
            <a:endParaRPr/>
          </a:p>
        </p:txBody>
      </p:sp>
      <p:pic>
        <p:nvPicPr>
          <p:cNvPr id="254" name="Google Shape;254;p36"/>
          <p:cNvPicPr preferRelativeResize="0"/>
          <p:nvPr/>
        </p:nvPicPr>
        <p:blipFill rotWithShape="1">
          <a:blip r:embed="rId3">
            <a:alphaModFix/>
          </a:blip>
          <a:srcRect t="20914" b="25263"/>
          <a:stretch/>
        </p:blipFill>
        <p:spPr>
          <a:xfrm>
            <a:off x="802491" y="3117548"/>
            <a:ext cx="7539026" cy="185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5643569" y="1404931"/>
            <a:ext cx="3081600" cy="1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4600" dirty="0"/>
              <a:t>Человек – венец творения природы</a:t>
            </a:r>
            <a:endParaRPr dirty="0"/>
          </a:p>
        </p:txBody>
      </p:sp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"/>
            <a:ext cx="521385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2383" r="12141" b="9979"/>
          <a:stretch/>
        </p:blipFill>
        <p:spPr>
          <a:xfrm rot="5400000">
            <a:off x="207314" y="1335837"/>
            <a:ext cx="3932356" cy="2862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700" y="165652"/>
            <a:ext cx="4233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</a:rPr>
              <a:t>В живописи Леонардо </a:t>
            </a:r>
            <a:endParaRPr lang="ru-RU" sz="2800" dirty="0">
              <a:solidFill>
                <a:schemeClr val="dk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6313" y="165652"/>
            <a:ext cx="366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</a:rPr>
              <a:t>В действительности</a:t>
            </a:r>
            <a:endParaRPr lang="ru-RU" sz="2800" dirty="0">
              <a:solidFill>
                <a:schemeClr val="dk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r="9565" b="2764"/>
          <a:stretch/>
        </p:blipFill>
        <p:spPr>
          <a:xfrm rot="5400000">
            <a:off x="4922477" y="1165897"/>
            <a:ext cx="3937305" cy="32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906" r="7504" b="3967"/>
          <a:stretch/>
        </p:blipFill>
        <p:spPr>
          <a:xfrm rot="5400000">
            <a:off x="5129839" y="1226516"/>
            <a:ext cx="3906618" cy="3339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1204" r="8148" b="5661"/>
          <a:stretch/>
        </p:blipFill>
        <p:spPr>
          <a:xfrm rot="5400000">
            <a:off x="-109248" y="1493141"/>
            <a:ext cx="3962512" cy="2862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9044" y="130328"/>
            <a:ext cx="6029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Пропорции лица человека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525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10949" r="5750" b="16908"/>
          <a:stretch/>
        </p:blipFill>
        <p:spPr>
          <a:xfrm>
            <a:off x="132521" y="80458"/>
            <a:ext cx="4400515" cy="25642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r="3527" b="18197"/>
          <a:stretch/>
        </p:blipFill>
        <p:spPr>
          <a:xfrm>
            <a:off x="4647927" y="2544455"/>
            <a:ext cx="4184373" cy="2518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1204" r="8148" b="5661"/>
          <a:stretch/>
        </p:blipFill>
        <p:spPr>
          <a:xfrm rot="5400000">
            <a:off x="1366253" y="3103182"/>
            <a:ext cx="2116049" cy="1528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1204" r="8148" b="5661"/>
          <a:stretch/>
        </p:blipFill>
        <p:spPr>
          <a:xfrm rot="5400000">
            <a:off x="5891872" y="452747"/>
            <a:ext cx="2116049" cy="15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100"/>
              <a:t>Социальное исследование «Насколько ты идеален?»</a:t>
            </a:r>
            <a:endParaRPr sz="4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800" i="1" dirty="0"/>
              <a:t>Целью данной работы </a:t>
            </a:r>
            <a:r>
              <a:rPr lang="ru-RU" sz="2800" i="1" dirty="0" smtClean="0"/>
              <a:t>является </a:t>
            </a:r>
            <a:r>
              <a:rPr lang="ru-RU" sz="2800" i="1" dirty="0"/>
              <a:t>изучение понятия «Золотого сечения» и выявления его роли в окружающем нас мире. В соответствие с этим были определены следующие задачи: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1. Рассмотреть историю открытия «Золотого сечения».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2. Рассмотреть понятие «Золотое сечение».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3. Золотое сечение в окружающей нас действительности.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/>
              <a:t>4. Провести собственные исследования.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71" name="Google Shape;2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192975"/>
            <a:ext cx="8334375" cy="475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4816" r="14445" b="9436"/>
          <a:stretch/>
        </p:blipFill>
        <p:spPr>
          <a:xfrm>
            <a:off x="1785730" y="828261"/>
            <a:ext cx="5572539" cy="38961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6313" y="99391"/>
            <a:ext cx="671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Золотое сечение и тело человека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3096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Мы провели исследование в собственном классе и выяснили, что ближе всего к значению золотого сечения по пропорциям тела в нашем классе приближены 6 человек.</a:t>
            </a:r>
            <a:br>
              <a:rPr lang="ru-RU"/>
            </a:b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graphicFrame>
        <p:nvGraphicFramePr>
          <p:cNvPr id="282" name="Google Shape;282;p42"/>
          <p:cNvGraphicFramePr/>
          <p:nvPr/>
        </p:nvGraphicFramePr>
        <p:xfrm>
          <a:off x="103911" y="35610"/>
          <a:ext cx="9040075" cy="5280375"/>
        </p:xfrm>
        <a:graphic>
          <a:graphicData uri="http://schemas.openxmlformats.org/drawingml/2006/table">
            <a:tbl>
              <a:tblPr firstRow="1" firstCol="1" bandRow="1">
                <a:noFill/>
                <a:tableStyleId>{A17DD6AB-EA63-4773-8329-511642EA8D8E}</a:tableStyleId>
              </a:tblPr>
              <a:tblGrid>
                <a:gridCol w="187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1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3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Фамилия имя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Расстояние от головы до талии (см), A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Расстояние от талии до пола (см), B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Рост (см), C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A:B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B:C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Алифанова Анастасия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0,587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Бабич Юлиан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120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185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0,544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0,647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Бочкина Ирина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0,614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Герлант Николь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120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0,442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0,694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Демидова Татьяна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99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156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0,578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Денисова Дарья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0,596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Добош Анастасия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110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0,564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0,640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Елеонская Анастасия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92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153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0,663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0,601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Ильина Елизавета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108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0,602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Калинкина Валентина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168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0,615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0,619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Комарова Марина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111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0,550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0,645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Мюгриева Дарья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0,600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0,625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Осипова Лада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0,604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93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Папушин Богдан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116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182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0,569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Пойта Анна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0,573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Садыгова Айсу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0,578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Смолярова Элеонора-Ева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159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0,590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0,629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Тимофеева Виктория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0,616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Чередникова Дарья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57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157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0,570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Шумилина Анастасия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110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174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0,582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0,632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5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Якунин Никита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64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103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167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0,621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0,617</a:t>
                      </a:r>
                      <a:endParaRPr sz="10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7250" marR="2725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950" y="334601"/>
            <a:ext cx="7658100" cy="447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26924" r="11160" b="14074"/>
          <a:stretch/>
        </p:blipFill>
        <p:spPr>
          <a:xfrm>
            <a:off x="92764" y="1769167"/>
            <a:ext cx="5758071" cy="3034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t="5512" r="7118" b="14617"/>
          <a:stretch/>
        </p:blipFill>
        <p:spPr>
          <a:xfrm rot="5400000">
            <a:off x="5082210" y="894522"/>
            <a:ext cx="4737653" cy="3081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2851" y="245165"/>
            <a:ext cx="481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Идеальны всегда!!!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2560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8090" r="2094" b="8261"/>
          <a:stretch/>
        </p:blipFill>
        <p:spPr>
          <a:xfrm rot="5400000">
            <a:off x="-616540" y="869360"/>
            <a:ext cx="5076209" cy="3472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4816" r="14445" b="9436"/>
          <a:stretch/>
        </p:blipFill>
        <p:spPr>
          <a:xfrm>
            <a:off x="4636604" y="1932189"/>
            <a:ext cx="3727174" cy="260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2730" y="231913"/>
            <a:ext cx="409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Проверь, насколько ты идеален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83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t="14816" r="14445" b="9436"/>
          <a:stretch/>
        </p:blipFill>
        <p:spPr>
          <a:xfrm>
            <a:off x="4636604" y="1932189"/>
            <a:ext cx="3727174" cy="260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2730" y="231913"/>
            <a:ext cx="409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Проверь, насколько ты идеален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503" y="696140"/>
            <a:ext cx="4916097" cy="36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>
            <a:spLocks noGrp="1"/>
          </p:cNvSpPr>
          <p:nvPr>
            <p:ph type="title"/>
          </p:nvPr>
        </p:nvSpPr>
        <p:spPr>
          <a:xfrm>
            <a:off x="311700" y="-261950"/>
            <a:ext cx="8520600" cy="5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200" dirty="0">
                <a:solidFill>
                  <a:srgbClr val="000000"/>
                </a:solidFill>
              </a:rPr>
              <a:t>В заключение мы можем подвести итоги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200" dirty="0">
                <a:solidFill>
                  <a:srgbClr val="000000"/>
                </a:solidFill>
              </a:rPr>
              <a:t>1.Мы вспомнили информацию о заслугах и увлечениях Леонардо да Винчи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200" dirty="0">
                <a:solidFill>
                  <a:srgbClr val="000000"/>
                </a:solidFill>
              </a:rPr>
              <a:t>2.Рассмотрели и изучили понятие «Золотое сечение»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200" dirty="0">
                <a:solidFill>
                  <a:srgbClr val="000000"/>
                </a:solidFill>
              </a:rPr>
              <a:t>3.Посмотрели на результаты социального исследования «Насколько ты идеален»</a:t>
            </a:r>
            <a:endParaRPr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4500"/>
              <a:t>История открытия Золотого сечения</a:t>
            </a:r>
            <a:endParaRPr sz="4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464100" y="-8100"/>
            <a:ext cx="5093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2300"/>
              <a:t>Леонардо ди сер Пьеро да Винчи – итальянский художник (живописец, скульптор, архитектор) и учёный (анатом, естествоиспытатель), изобретатель, писатель, музыкант, один из крупнейших представителей искусства Высокого Возрождения, яркий пример «универсального человека»</a:t>
            </a:r>
            <a:endParaRPr sz="2300"/>
          </a:p>
        </p:txBody>
      </p:sp>
      <p:pic>
        <p:nvPicPr>
          <p:cNvPr id="81" name="Google Shape;8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7800" y="152400"/>
            <a:ext cx="3433800" cy="482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311700" y="4066594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Город Винчи, Италия</a:t>
            </a:r>
            <a:endParaRPr/>
          </a:p>
        </p:txBody>
      </p:sp>
      <p:pic>
        <p:nvPicPr>
          <p:cNvPr id="87" name="Google Shape;8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488" y="0"/>
            <a:ext cx="6111016" cy="40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0" y="233950"/>
            <a:ext cx="31908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 sz="3100"/>
              <a:t>Мона Лиза, 1503</a:t>
            </a:r>
            <a:endParaRPr sz="3100"/>
          </a:p>
        </p:txBody>
      </p:sp>
      <p:pic>
        <p:nvPicPr>
          <p:cNvPr id="93" name="Google Shape;9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888" y="1075750"/>
            <a:ext cx="2733020" cy="40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8500" y="1075750"/>
            <a:ext cx="2989469" cy="406774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"/>
          <p:cNvSpPr txBox="1"/>
          <p:nvPr/>
        </p:nvSpPr>
        <p:spPr>
          <a:xfrm>
            <a:off x="3190788" y="-10"/>
            <a:ext cx="3431400" cy="21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Дама с горностаем, 1489-1490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44575" y="1404950"/>
            <a:ext cx="2558525" cy="37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9"/>
          <p:cNvSpPr txBox="1"/>
          <p:nvPr/>
        </p:nvSpPr>
        <p:spPr>
          <a:xfrm>
            <a:off x="6622200" y="0"/>
            <a:ext cx="2733000" cy="29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ru-RU" sz="2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Мадонна в гроте, 1483-1486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311713" y="29347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ru-RU"/>
              <a:t>Тайная вечеря, 1495-1498</a:t>
            </a:r>
            <a:endParaRPr/>
          </a:p>
        </p:txBody>
      </p:sp>
      <p:pic>
        <p:nvPicPr>
          <p:cNvPr id="103" name="Google Shape;1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" y="1135274"/>
            <a:ext cx="9144000" cy="381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573</Words>
  <Application>Microsoft Office PowerPoint</Application>
  <PresentationFormat>Экран (16:9)</PresentationFormat>
  <Paragraphs>185</Paragraphs>
  <Slides>48</Slides>
  <Notes>41</Notes>
  <HiddenSlides>12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Arial</vt:lpstr>
      <vt:lpstr>Calibri</vt:lpstr>
      <vt:lpstr>Simple Light</vt:lpstr>
      <vt:lpstr>Исследовательский проект по математике «Насколько ты идеален»</vt:lpstr>
      <vt:lpstr>Авторы проекта: обучающиеся 11Б класса  Муринского ЦО №2 Алифанова Анастасия Ким Александра Комарова Марина Осипова Лада Руководитель Пищулина О.Н. Учитель математики</vt:lpstr>
      <vt:lpstr>Гипотеза: Золотое сечение является отображением окружающегося мира. Объект исследования: наличие Золотого сечения повсюду. Предметы исследования:  предметом  работы является Золотое сечение и применение его в работах Леонардо да Винчи, в повседневной действительности</vt:lpstr>
      <vt:lpstr>Целью данной работы является изучение понятия «Золотого сечения» и выявления его роли в окружающем нас мире. В соответствие с этим были определены следующие задачи: 1. Рассмотреть историю открытия «Золотого сечения». 2. Рассмотреть понятие «Золотое сечение». 3. Золотое сечение в окружающей нас действительности. 4. Провести собственные исследования.  </vt:lpstr>
      <vt:lpstr>История открытия Золотого сечения</vt:lpstr>
      <vt:lpstr>Леонардо ди сер Пьеро да Винчи – итальянский художник (живописец, скульптор, архитектор) и учёный (анатом, естествоиспытатель), изобретатель, писатель, музыкант, один из крупнейших представителей искусства Высокого Возрождения, яркий пример «универсального человека»</vt:lpstr>
      <vt:lpstr>Город Винчи, Италия</vt:lpstr>
      <vt:lpstr>Мона Лиза, 1503</vt:lpstr>
      <vt:lpstr>Тайная вечеря, 1495-1498</vt:lpstr>
      <vt:lpstr>Презентация PowerPoint</vt:lpstr>
      <vt:lpstr>Могила Леонардо да Винчи в Амбуазе (Франция) 15 апреля 1452 г. –  2 мая 1519 г.</vt:lpstr>
      <vt:lpstr>особый инструмент для черчения овалов</vt:lpstr>
      <vt:lpstr>Перспектива - есть руль живописи.</vt:lpstr>
      <vt:lpstr>Презентация PowerPoint</vt:lpstr>
      <vt:lpstr>"Ни одно чувственно воспринимаемое тело не может двигаться само собою»</vt:lpstr>
      <vt:lpstr>«Удар тел есть сила, действующая в течение весьма недолгого времени".</vt:lpstr>
      <vt:lpstr>Леонардо считал геометрию ключом к пониманию законов природы</vt:lpstr>
      <vt:lpstr>Иллюстрации Леонардо да Винчи для  трактата «О Божественной пропорции» (1498) Луки Пачоли</vt:lpstr>
      <vt:lpstr>Роспись в Сала-делле-Ассе во дворце Сфорца</vt:lpstr>
      <vt:lpstr>Проблема квадратуры круга</vt:lpstr>
      <vt:lpstr>Презентация PowerPoint</vt:lpstr>
      <vt:lpstr>В отличие от общепринятого мнения, Леонардо не использовал так называемое «золотое сечение»</vt:lpstr>
      <vt:lpstr>Презентация PowerPoint</vt:lpstr>
      <vt:lpstr>«Рисунки были яркими и настолько явными, что просто поражали современников»</vt:lpstr>
      <vt:lpstr>Презентация PowerPoint</vt:lpstr>
      <vt:lpstr>Презентация PowerPoint</vt:lpstr>
      <vt:lpstr>«О ты, человек, который при помощи моей работы соприкоснулся со знанием прекрасного творения природы».</vt:lpstr>
      <vt:lpstr>Презентация PowerPoint</vt:lpstr>
      <vt:lpstr>Презентация PowerPoint</vt:lpstr>
      <vt:lpstr>По словам великого ученого и потрясающего художника им было создано 120 альбомов, в которых с особой четкостью и точностью он изображал органы и мертвые тела.</vt:lpstr>
      <vt:lpstr>Понятие «Золотого сечения»</vt:lpstr>
      <vt:lpstr>Презентация PowerPoint</vt:lpstr>
      <vt:lpstr>Презентация PowerPoint</vt:lpstr>
      <vt:lpstr>Приблизительная его величина – 1,6180339887. В округленном процентном значении пропорции частей целого будут соотноситься как 62% на 38%</vt:lpstr>
      <vt:lpstr>Человек – венец творения природы</vt:lpstr>
      <vt:lpstr>Презентация PowerPoint</vt:lpstr>
      <vt:lpstr>Презентация PowerPoint</vt:lpstr>
      <vt:lpstr>Презентация PowerPoint</vt:lpstr>
      <vt:lpstr>Социальное исследование «Насколько ты идеален?»</vt:lpstr>
      <vt:lpstr>Презентация PowerPoint</vt:lpstr>
      <vt:lpstr>Презентация PowerPoint</vt:lpstr>
      <vt:lpstr>Мы провели исследование в собственном классе и выяснили, что ближе всего к значению золотого сечения по пропорциям тела в нашем классе приближены 6 человек.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заключение мы можем подвести итоги 1.Мы вспомнили информацию о заслугах и увлечениях Леонардо да Винчи 2.Рассмотрели и изучили понятие «Золотое сечение» 3.Посмотрели на результаты социального исследования «Насколько ты идеален»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по математике «Насколько ты идеален»</dc:title>
  <dc:creator>Андрей</dc:creator>
  <cp:lastModifiedBy>Пользователь Windows</cp:lastModifiedBy>
  <cp:revision>12</cp:revision>
  <dcterms:modified xsi:type="dcterms:W3CDTF">2021-04-08T05:30:13Z</dcterms:modified>
</cp:coreProperties>
</file>