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60" r:id="rId5"/>
    <p:sldId id="262" r:id="rId6"/>
    <p:sldId id="270" r:id="rId7"/>
    <p:sldId id="264" r:id="rId8"/>
    <p:sldId id="263" r:id="rId9"/>
    <p:sldId id="271" r:id="rId10"/>
    <p:sldId id="265" r:id="rId11"/>
    <p:sldId id="272" r:id="rId12"/>
    <p:sldId id="273" r:id="rId13"/>
    <p:sldId id="274" r:id="rId14"/>
    <p:sldId id="27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D08"/>
    <a:srgbClr val="03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0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7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26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4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8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0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9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6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8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1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8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0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1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0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261759-6810-4718-BE77-D0E811B01423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7C88-0A3F-4F10-9CFB-396B5DE13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38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6115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Использование приёма ТРИЗ  (системный оператор)</a:t>
            </a:r>
            <a:br>
              <a:rPr lang="ru-RU" sz="49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49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в работе с детьми дошкольного возраста</a:t>
            </a:r>
            <a:br>
              <a:rPr lang="ru-RU" sz="49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5200" dirty="0">
                <a:latin typeface="Batang" pitchFamily="18" charset="-127"/>
                <a:ea typeface="Batang" pitchFamily="18" charset="-127"/>
                <a:cs typeface="Arial" pitchFamily="34" charset="0"/>
              </a:rPr>
              <a:t/>
            </a:r>
            <a:br>
              <a:rPr lang="ru-RU" sz="5200" dirty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54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/>
            </a:r>
            <a:br>
              <a:rPr lang="ru-RU" sz="54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54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/>
            </a:r>
            <a:br>
              <a:rPr lang="ru-RU" sz="54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28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Воспитатели: Иванова Людмила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Михаловна</a:t>
            </a:r>
            <a:r>
              <a:rPr lang="ru-RU" sz="28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,</a:t>
            </a:r>
            <a:br>
              <a:rPr lang="ru-RU" sz="28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28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</a:t>
            </a:r>
            <a:r>
              <a:rPr lang="ru-RU" sz="28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Евдокимова Галина Сергеевна.</a:t>
            </a:r>
            <a:endParaRPr lang="ru-RU" sz="2800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216" y="119743"/>
            <a:ext cx="7902216" cy="19277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Пятиэкранка</a:t>
            </a:r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  </a:t>
            </a:r>
            <a:b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                               </a:t>
            </a:r>
            <a:r>
              <a:rPr lang="ru-RU" sz="2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система</a:t>
            </a:r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(объект) </a:t>
            </a:r>
            <a:br>
              <a:rPr lang="ru-RU" sz="2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b="1" dirty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                                             Дом </a:t>
            </a:r>
            <a:endParaRPr lang="ru-RU" sz="2400" b="1" dirty="0">
              <a:solidFill>
                <a:srgbClr val="861D08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61" y="2852935"/>
            <a:ext cx="1780186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252" y="1242144"/>
            <a:ext cx="1653804" cy="161079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49" y="2781037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60" y="4462780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13" y="2829696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91" y="3018693"/>
            <a:ext cx="1365250" cy="135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2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13" y="389615"/>
            <a:ext cx="1780186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67" y="2121029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1028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54" y="2121027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67" y="3852992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28" y="4077072"/>
            <a:ext cx="12620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94" y="4718973"/>
            <a:ext cx="5064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78" y="4618166"/>
            <a:ext cx="5064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81" y="2309939"/>
            <a:ext cx="13652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931" y="3920350"/>
            <a:ext cx="3024336" cy="2532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Выявляем  подсистему </a:t>
            </a:r>
          </a:p>
          <a:p>
            <a:pPr algn="ctr"/>
            <a:r>
              <a:rPr lang="ru-RU" sz="2000" dirty="0"/>
              <a:t>о</a:t>
            </a:r>
            <a:r>
              <a:rPr lang="ru-RU" sz="2000" dirty="0" smtClean="0"/>
              <a:t>бъекта ДОМ </a:t>
            </a:r>
          </a:p>
          <a:p>
            <a:pPr algn="ctr"/>
            <a:r>
              <a:rPr lang="ru-RU" sz="2000" dirty="0" smtClean="0"/>
              <a:t>(Из чего состоит: Стены, окна, дверь, крыша,… 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414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82" y="2547418"/>
            <a:ext cx="1780186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230846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85" y="2570157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59154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26" y="2515711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16" y="2704623"/>
            <a:ext cx="13652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98" y="4437112"/>
            <a:ext cx="12620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68" y="5096827"/>
            <a:ext cx="5064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96827"/>
            <a:ext cx="5064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68" y="1200466"/>
            <a:ext cx="14017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1008" y="4302120"/>
            <a:ext cx="3024336" cy="2042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Выявляем  надсистему </a:t>
            </a:r>
          </a:p>
          <a:p>
            <a:pPr algn="ctr"/>
            <a:r>
              <a:rPr lang="ru-RU" sz="2000" dirty="0"/>
              <a:t>о</a:t>
            </a:r>
            <a:r>
              <a:rPr lang="ru-RU" sz="2000" dirty="0" smtClean="0"/>
              <a:t>бъекта ДОМ </a:t>
            </a:r>
          </a:p>
          <a:p>
            <a:pPr algn="ctr"/>
            <a:r>
              <a:rPr lang="ru-RU" sz="2000" dirty="0" smtClean="0"/>
              <a:t>(Частью чего является: частью улицы, города,… 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48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95" y="2526780"/>
            <a:ext cx="1780186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6" y="4217192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95" y="2533270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93" y="2562224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0262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10" y="2705418"/>
            <a:ext cx="13652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57" y="4437112"/>
            <a:ext cx="12620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68" y="5083173"/>
            <a:ext cx="5064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0" y="5083173"/>
            <a:ext cx="5064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97" y="1171574"/>
            <a:ext cx="14017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1138"/>
            <a:ext cx="938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80118"/>
            <a:ext cx="835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6931" y="4294187"/>
            <a:ext cx="3024336" cy="20288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Выявляем  прошлое системы </a:t>
            </a:r>
          </a:p>
          <a:p>
            <a:pPr algn="ctr"/>
            <a:r>
              <a:rPr lang="ru-RU" sz="2000" dirty="0"/>
              <a:t>о</a:t>
            </a:r>
            <a:r>
              <a:rPr lang="ru-RU" sz="2000" dirty="0" smtClean="0"/>
              <a:t>бъекта ДОМ </a:t>
            </a:r>
          </a:p>
          <a:p>
            <a:pPr algn="ctr"/>
            <a:r>
              <a:rPr lang="ru-RU" sz="2000" dirty="0" smtClean="0"/>
              <a:t>(Чем было в прошлом: пещерой, шалашом,)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133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20" y="2455343"/>
            <a:ext cx="1780186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17178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90" y="2417116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67" y="2417117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77" y="4149080"/>
            <a:ext cx="1779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63" y="2635619"/>
            <a:ext cx="13652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97" y="1058490"/>
            <a:ext cx="14017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67" y="2636984"/>
            <a:ext cx="938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43" y="3382486"/>
            <a:ext cx="835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57" y="4437112"/>
            <a:ext cx="12620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68" y="5083173"/>
            <a:ext cx="5064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0" y="5083173"/>
            <a:ext cx="5064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6931" y="4316344"/>
            <a:ext cx="3024336" cy="1960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Выявляем  будущее системы </a:t>
            </a:r>
          </a:p>
          <a:p>
            <a:pPr algn="ctr"/>
            <a:r>
              <a:rPr lang="ru-RU" sz="2000" dirty="0"/>
              <a:t>о</a:t>
            </a:r>
            <a:r>
              <a:rPr lang="ru-RU" sz="2000" dirty="0" smtClean="0"/>
              <a:t>бъекта ДОМ </a:t>
            </a:r>
          </a:p>
          <a:p>
            <a:pPr algn="ctr"/>
            <a:r>
              <a:rPr lang="ru-RU" sz="2000" dirty="0" smtClean="0"/>
              <a:t>(Какой дом будет в будущем)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57804" y="2636983"/>
            <a:ext cx="1246444" cy="132493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?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4399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Системный оператор (</a:t>
            </a:r>
            <a:r>
              <a:rPr lang="ru-RU" sz="3600" b="1" dirty="0" err="1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д</a:t>
            </a:r>
            <a:r>
              <a:rPr lang="ru-RU" sz="3600" b="1" dirty="0" err="1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евятиэкранка</a:t>
            </a:r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ru-RU" sz="3600" b="1" dirty="0">
              <a:solidFill>
                <a:srgbClr val="861D08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541" y="2052638"/>
            <a:ext cx="5297044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6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46760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В итоге были сделаны следующие выводы: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/>
              <a:t>  </a:t>
            </a:r>
            <a:r>
              <a:rPr lang="ru-RU" dirty="0" smtClean="0"/>
              <a:t>   ТРИЗ позволяет развивать воображение, фантазию детей.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 ТРИЗ позволяет преподносить знания детей в увлекательной  и интересной для детей форме, обеспечивает их прочное усвоение и систематизацию.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 ТРИЗ работает на принципах педагогики сотрудничества, ставит детей и педагогов в позицию партнёров, стимулирует создание ситуации успеха для детей.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9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6267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Спасибо за </a:t>
            </a:r>
            <a:r>
              <a:rPr lang="ru-RU" sz="5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внимание</a:t>
            </a:r>
            <a:br>
              <a:rPr lang="ru-RU" sz="5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dirty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 dirty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dirty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 dirty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ru-RU" sz="2000" b="1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МДОУ </a:t>
            </a:r>
            <a:r>
              <a:rPr lang="ru-RU" sz="20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ДСКВ №40 «Капелька» Г.о.Подольск,2018г.</a:t>
            </a:r>
            <a:endParaRPr lang="ru-RU" sz="2000" b="1" dirty="0">
              <a:solidFill>
                <a:srgbClr val="861D08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594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5841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ТРИЗ (теория решения изобретательских задач)</a:t>
            </a:r>
            <a:endParaRPr lang="ru-RU" sz="4000" b="1" dirty="0">
              <a:solidFill>
                <a:srgbClr val="861D08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26908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ТРИЗ – это управляемый процесс создания нового, соединяющий в себе точный расчет, логику, интуицию, так считал основатель теории Генрих </a:t>
            </a:r>
            <a:r>
              <a:rPr lang="ru-RU" sz="3200" b="1" dirty="0" err="1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Саулович</a:t>
            </a:r>
            <a:r>
              <a:rPr lang="ru-RU" sz="3200" b="1" dirty="0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Альтшуллер</a:t>
            </a:r>
            <a:endParaRPr lang="ru-RU" sz="3200" b="1" dirty="0">
              <a:solidFill>
                <a:srgbClr val="03330B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1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467600" cy="5832648"/>
          </a:xfrm>
        </p:spPr>
        <p:txBody>
          <a:bodyPr>
            <a:normAutofit/>
          </a:bodyPr>
          <a:lstStyle/>
          <a:p>
            <a:pPr algn="just"/>
            <a:endParaRPr lang="ru-RU" sz="3000" b="1" dirty="0" smtClean="0">
              <a:solidFill>
                <a:srgbClr val="03330B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just"/>
            <a:r>
              <a:rPr lang="ru-RU" sz="4000" b="1" dirty="0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Основополагающая идея ТРИЗ:  научить  мыслить системно, с пониманием происходящих процессов. </a:t>
            </a:r>
            <a:endParaRPr lang="ru-RU" sz="4000" b="1" dirty="0">
              <a:solidFill>
                <a:srgbClr val="03330B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Системный оператор  </a:t>
            </a:r>
            <a:r>
              <a:rPr lang="ru-RU" sz="3200" b="1" dirty="0" smtClean="0">
                <a:solidFill>
                  <a:srgbClr val="03330B"/>
                </a:solidFill>
                <a:latin typeface="Batang" pitchFamily="18" charset="-127"/>
                <a:ea typeface="Batang" pitchFamily="18" charset="-127"/>
              </a:rPr>
              <a:t>– </a:t>
            </a:r>
            <a:r>
              <a:rPr lang="ru-RU" sz="3200" b="1" dirty="0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это одно из первых упражнений развития системного логического мышления, позволяющее видеть объект одновременно а структурном, функциональном и в генетическом (временном) аспектах, а также видеть его антисистему.</a:t>
            </a:r>
            <a:endParaRPr lang="ru-RU" sz="3200" b="1" dirty="0">
              <a:solidFill>
                <a:srgbClr val="03330B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Младший дошкольный возраст</a:t>
            </a:r>
            <a:endParaRPr lang="ru-RU" sz="3600" b="1" dirty="0">
              <a:solidFill>
                <a:srgbClr val="861D08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   С 3-х лет  необходимо начинать работу:</a:t>
            </a:r>
          </a:p>
          <a:p>
            <a:pPr marL="0" indent="0" algn="just">
              <a:buNone/>
            </a:pPr>
            <a:endParaRPr lang="ru-RU" sz="26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just"/>
            <a:r>
              <a:rPr lang="ru-RU" sz="26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с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формирования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логического мышления, 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 с формирования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умений анализировать и обобщать, развивать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воображение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знакомить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 использованием модели «системный лифт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26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1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305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>Технологические цепочки</a:t>
            </a:r>
            <a:endParaRPr lang="ru-RU" sz="3600" b="1" dirty="0">
              <a:solidFill>
                <a:srgbClr val="861D08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       Икра                            головастик                             лягушка</a:t>
            </a:r>
          </a:p>
          <a:p>
            <a:pPr marL="0" indent="0">
              <a:buNone/>
            </a:pP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" y="1481415"/>
            <a:ext cx="1530423" cy="9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10759" r="26778" b="39460"/>
          <a:stretch/>
        </p:blipFill>
        <p:spPr bwMode="auto">
          <a:xfrm>
            <a:off x="2992818" y="1481414"/>
            <a:ext cx="2027644" cy="94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332544" y="204524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8550"/>
            <a:ext cx="701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20" y="1182812"/>
            <a:ext cx="1785053" cy="13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7" y="4606807"/>
            <a:ext cx="1026368" cy="7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8" t="8368" r="21733" b="28985"/>
          <a:stretch/>
        </p:blipFill>
        <p:spPr bwMode="auto">
          <a:xfrm>
            <a:off x="2123727" y="4240491"/>
            <a:ext cx="702506" cy="106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48" y="3942977"/>
            <a:ext cx="781384" cy="132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46" y="3547134"/>
            <a:ext cx="1409930" cy="159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9552" r="23852" b="8010"/>
          <a:stretch/>
        </p:blipFill>
        <p:spPr bwMode="auto">
          <a:xfrm>
            <a:off x="5178793" y="3519590"/>
            <a:ext cx="1100959" cy="175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16" y="4666973"/>
            <a:ext cx="974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18" y="4603234"/>
            <a:ext cx="701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18" y="4338442"/>
            <a:ext cx="701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71" y="4169847"/>
            <a:ext cx="701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3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528392" cy="3240360"/>
          </a:xfrm>
        </p:spPr>
        <p:txBody>
          <a:bodyPr>
            <a:normAutofit/>
          </a:bodyPr>
          <a:lstStyle/>
          <a:p>
            <a:pPr algn="just"/>
            <a:r>
              <a:rPr lang="ru-RU" sz="31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Компонентный подход</a:t>
            </a:r>
            <a:br>
              <a:rPr lang="ru-RU" sz="31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31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br>
              <a:rPr lang="ru-RU" sz="31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2700" b="1" dirty="0">
                <a:solidFill>
                  <a:srgbClr val="03330B"/>
                </a:solidFill>
                <a:latin typeface="Arial"/>
              </a:rPr>
              <a:t>изучает состав системы и частью чего она является</a:t>
            </a:r>
            <a:r>
              <a:rPr lang="ru-RU" sz="31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endParaRPr lang="ru-RU" sz="2700" b="1" dirty="0">
              <a:solidFill>
                <a:srgbClr val="861D0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56940"/>
              </p:ext>
            </p:extLst>
          </p:nvPr>
        </p:nvGraphicFramePr>
        <p:xfrm>
          <a:off x="899592" y="476672"/>
          <a:ext cx="4176464" cy="61790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76464"/>
              </a:tblGrid>
              <a:tr h="19922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      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«Дикие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</a:t>
                      </a:r>
                    </a:p>
                    <a:p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животные»</a:t>
                      </a:r>
                    </a:p>
                    <a:p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</a:t>
                      </a:r>
                    </a:p>
                    <a:p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Лес.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9222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</a:t>
                      </a:r>
                    </a:p>
                    <a:p>
                      <a:endParaRPr lang="ru-RU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    Лиса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92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2088232" cy="17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2267744" cy="15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http://basik.ru/images/sergey_gorshkov/28_sergey_gorshko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1445" r="73513" b="46989"/>
          <a:stretch/>
        </p:blipFill>
        <p:spPr bwMode="auto">
          <a:xfrm rot="16200000">
            <a:off x="1377684" y="5428569"/>
            <a:ext cx="891736" cy="1307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96" y="5636304"/>
            <a:ext cx="2095065" cy="7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72" y="4717619"/>
            <a:ext cx="1381784" cy="7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99" y="4779243"/>
            <a:ext cx="1401611" cy="80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5013176"/>
            <a:ext cx="61206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0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145422"/>
              </p:ext>
            </p:extLst>
          </p:nvPr>
        </p:nvGraphicFramePr>
        <p:xfrm>
          <a:off x="444714" y="1900108"/>
          <a:ext cx="770485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3925472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Яйцо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Цыплёнок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Петух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   Курица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53051"/>
            <a:ext cx="2042572" cy="20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2" y="2314767"/>
            <a:ext cx="1651226" cy="212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5"/>
            <a:ext cx="1235112" cy="14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192" y="443224"/>
            <a:ext cx="4669235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861D08"/>
                </a:solidFill>
                <a:latin typeface="Arial" pitchFamily="34" charset="0"/>
                <a:cs typeface="Arial" pitchFamily="34" charset="0"/>
              </a:rPr>
              <a:t>Генетический подход</a:t>
            </a:r>
            <a:endParaRPr lang="ru-RU" sz="3000" b="1" dirty="0">
              <a:solidFill>
                <a:srgbClr val="861D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433946" cy="13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0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16424" cy="509857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solidFill>
                  <a:srgbClr val="861D08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функциональный подход </a:t>
            </a:r>
            <a:r>
              <a:rPr lang="ru-RU" sz="2800" b="1" dirty="0">
                <a:solidFill>
                  <a:srgbClr val="03330B"/>
                </a:solidFill>
                <a:latin typeface="Arial"/>
              </a:rPr>
              <a:t>определяет функцию системы, а так же ее под- и </a:t>
            </a:r>
            <a:r>
              <a:rPr lang="ru-RU" sz="2800" b="1" dirty="0" smtClean="0">
                <a:solidFill>
                  <a:srgbClr val="03330B"/>
                </a:solidFill>
                <a:latin typeface="Arial"/>
              </a:rPr>
              <a:t>над-систем</a:t>
            </a:r>
            <a:br>
              <a:rPr lang="ru-RU" sz="2800" b="1" dirty="0" smtClean="0">
                <a:solidFill>
                  <a:srgbClr val="03330B"/>
                </a:solidFill>
                <a:latin typeface="Arial"/>
              </a:rPr>
            </a:br>
            <a:r>
              <a:rPr lang="ru-RU" sz="2800" b="1" dirty="0">
                <a:solidFill>
                  <a:srgbClr val="03330B"/>
                </a:solidFill>
                <a:latin typeface="Arial"/>
              </a:rPr>
              <a:t/>
            </a:r>
            <a:br>
              <a:rPr lang="ru-RU" sz="2800" b="1" dirty="0">
                <a:solidFill>
                  <a:srgbClr val="03330B"/>
                </a:solidFill>
                <a:latin typeface="Arial"/>
              </a:rPr>
            </a:br>
            <a:r>
              <a:rPr lang="ru-RU" sz="2800" b="1" dirty="0" smtClean="0">
                <a:solidFill>
                  <a:srgbClr val="03330B"/>
                </a:solidFill>
                <a:latin typeface="Arial"/>
              </a:rPr>
              <a:t/>
            </a:r>
            <a:br>
              <a:rPr lang="ru-RU" sz="2800" b="1" dirty="0" smtClean="0">
                <a:solidFill>
                  <a:srgbClr val="03330B"/>
                </a:solidFill>
                <a:latin typeface="Arial"/>
              </a:rPr>
            </a:br>
            <a:r>
              <a:rPr lang="ru-RU" sz="2400" b="1" dirty="0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3330B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</a:br>
            <a:endParaRPr lang="ru-RU" sz="2400" b="1" dirty="0">
              <a:solidFill>
                <a:srgbClr val="03330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906581"/>
              </p:ext>
            </p:extLst>
          </p:nvPr>
        </p:nvGraphicFramePr>
        <p:xfrm>
          <a:off x="395536" y="260648"/>
          <a:ext cx="4320480" cy="65642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/>
                <a:gridCol w="2304256"/>
              </a:tblGrid>
              <a:tr h="1992221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Родовое понятие: мебель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Место расположения:</a:t>
                      </a:r>
                      <a:r>
                        <a:rPr lang="ru-RU" baseline="0" dirty="0" smtClean="0"/>
                        <a:t> в доме, кафе, детском садике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Изделия для обстановки, жилых</a:t>
                      </a:r>
                      <a:r>
                        <a:rPr lang="ru-RU" baseline="0" dirty="0" smtClean="0"/>
                        <a:t> и общественных помещений</a:t>
                      </a:r>
                      <a:endParaRPr lang="ru-RU" dirty="0"/>
                    </a:p>
                  </a:txBody>
                  <a:tcPr/>
                </a:tc>
              </a:tr>
              <a:tr h="1992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Приспособление для сидения</a:t>
                      </a:r>
                      <a:endParaRPr lang="ru-RU" dirty="0"/>
                    </a:p>
                  </a:txBody>
                  <a:tcPr/>
                </a:tc>
              </a:tr>
              <a:tr h="1992221">
                <a:tc>
                  <a:txBody>
                    <a:bodyPr/>
                    <a:lstStyle/>
                    <a:p>
                      <a:r>
                        <a:rPr lang="ru-RU" dirty="0" smtClean="0"/>
                        <a:t>Ножки,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Спинка,</a:t>
                      </a:r>
                    </a:p>
                    <a:p>
                      <a:r>
                        <a:rPr lang="ru-RU" dirty="0" smtClean="0"/>
                        <a:t>Сиденье,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Шурупы, </a:t>
                      </a:r>
                    </a:p>
                    <a:p>
                      <a:r>
                        <a:rPr lang="ru-RU" dirty="0" smtClean="0"/>
                        <a:t>И</a:t>
                      </a:r>
                      <a:r>
                        <a:rPr lang="ru-RU" baseline="0" dirty="0" smtClean="0"/>
                        <a:t>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Высота, устойчивость</a:t>
                      </a:r>
                    </a:p>
                    <a:p>
                      <a:r>
                        <a:rPr lang="ru-RU" dirty="0" smtClean="0"/>
                        <a:t>Поддержка спины</a:t>
                      </a:r>
                    </a:p>
                    <a:p>
                      <a:r>
                        <a:rPr lang="ru-RU" dirty="0" smtClean="0"/>
                        <a:t>Комфорт для сидения</a:t>
                      </a:r>
                    </a:p>
                    <a:p>
                      <a:r>
                        <a:rPr lang="ru-RU" dirty="0" smtClean="0"/>
                        <a:t>Скрепление деталей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80792"/>
            <a:ext cx="1273324" cy="17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1438</TotalTime>
  <Words>336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Batang</vt:lpstr>
      <vt:lpstr>Arial</vt:lpstr>
      <vt:lpstr>Century Gothic</vt:lpstr>
      <vt:lpstr>Wingdings</vt:lpstr>
      <vt:lpstr>Wingdings 3</vt:lpstr>
      <vt:lpstr>Ион</vt:lpstr>
      <vt:lpstr>Использование приёма ТРИЗ  (системный оператор) в работе с детьми дошкольного возраста    Воспитатели: Иванова Людмила Михаловна,                     Евдокимова Галина Сергеевна.</vt:lpstr>
      <vt:lpstr>ТРИЗ (теория решения изобретательских задач)</vt:lpstr>
      <vt:lpstr>Презентация PowerPoint</vt:lpstr>
      <vt:lpstr>Презентация PowerPoint</vt:lpstr>
      <vt:lpstr>Младший дошкольный возраст</vt:lpstr>
      <vt:lpstr>Технологические цепочки</vt:lpstr>
      <vt:lpstr>Компонентный подход   изучает состав системы и частью чего она является </vt:lpstr>
      <vt:lpstr>Презентация PowerPoint</vt:lpstr>
      <vt:lpstr> функциональный подход определяет функцию системы, а так же ее под- и над-систем    </vt:lpstr>
      <vt:lpstr>Пятиэкранка                                  система (объект)                                                Дом 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Системный оператор (девятиэкранка)</vt:lpstr>
      <vt:lpstr>Презентация PowerPoint</vt:lpstr>
      <vt:lpstr>Спасибо за внимание        МДОУ ДСКВ №40 «Капелька» Г.о.Подольск,2018г.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приёма ТРИЗ  в детском саду</dc:title>
  <dc:creator>1;Логинова Екатерина</dc:creator>
  <cp:lastModifiedBy>Юра</cp:lastModifiedBy>
  <cp:revision>44</cp:revision>
  <dcterms:created xsi:type="dcterms:W3CDTF">2014-10-19T13:11:05Z</dcterms:created>
  <dcterms:modified xsi:type="dcterms:W3CDTF">2018-08-26T09:59:23Z</dcterms:modified>
</cp:coreProperties>
</file>