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4566-2998-4C00-BF92-843317C8D1D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3E06F-0FB9-48C7-BEF0-5042A823F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288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4566-2998-4C00-BF92-843317C8D1D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3E06F-0FB9-48C7-BEF0-5042A823F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20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4566-2998-4C00-BF92-843317C8D1D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3E06F-0FB9-48C7-BEF0-5042A823F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6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4566-2998-4C00-BF92-843317C8D1D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3E06F-0FB9-48C7-BEF0-5042A823F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819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4566-2998-4C00-BF92-843317C8D1D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3E06F-0FB9-48C7-BEF0-5042A823F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629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4566-2998-4C00-BF92-843317C8D1D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3E06F-0FB9-48C7-BEF0-5042A823F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384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4566-2998-4C00-BF92-843317C8D1D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3E06F-0FB9-48C7-BEF0-5042A823F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650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4566-2998-4C00-BF92-843317C8D1D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3E06F-0FB9-48C7-BEF0-5042A823F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4984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4566-2998-4C00-BF92-843317C8D1D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3E06F-0FB9-48C7-BEF0-5042A823F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699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4566-2998-4C00-BF92-843317C8D1D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E33E06F-0FB9-48C7-BEF0-5042A823F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50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4566-2998-4C00-BF92-843317C8D1D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3E06F-0FB9-48C7-BEF0-5042A823F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159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4566-2998-4C00-BF92-843317C8D1D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3E06F-0FB9-48C7-BEF0-5042A823F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73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4566-2998-4C00-BF92-843317C8D1D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3E06F-0FB9-48C7-BEF0-5042A823F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72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4566-2998-4C00-BF92-843317C8D1D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3E06F-0FB9-48C7-BEF0-5042A823F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06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4566-2998-4C00-BF92-843317C8D1D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3E06F-0FB9-48C7-BEF0-5042A823F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289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4566-2998-4C00-BF92-843317C8D1D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3E06F-0FB9-48C7-BEF0-5042A823F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13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4566-2998-4C00-BF92-843317C8D1D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3E06F-0FB9-48C7-BEF0-5042A823F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3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06C4566-2998-4C00-BF92-843317C8D1D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E33E06F-0FB9-48C7-BEF0-5042A823F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47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spLocks noChangeArrowheads="1"/>
          </p:cNvSpPr>
          <p:nvPr/>
        </p:nvSpPr>
        <p:spPr bwMode="auto">
          <a:xfrm>
            <a:off x="2382982" y="1573917"/>
            <a:ext cx="8077200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5400" b="1" i="1" dirty="0">
                <a:latin typeface="+mn-lt"/>
              </a:rPr>
              <a:t>Тема: Особенности </a:t>
            </a:r>
          </a:p>
          <a:p>
            <a:pPr algn="ctr">
              <a:defRPr/>
            </a:pPr>
            <a:r>
              <a:rPr lang="ru-RU" altLang="ru-RU" sz="5400" b="1" i="1" dirty="0">
                <a:latin typeface="+mn-lt"/>
              </a:rPr>
              <a:t>проверяемых и </a:t>
            </a:r>
          </a:p>
          <a:p>
            <a:pPr algn="ctr">
              <a:defRPr/>
            </a:pPr>
            <a:r>
              <a:rPr lang="ru-RU" altLang="ru-RU" sz="5400" b="1" i="1" dirty="0">
                <a:latin typeface="+mn-lt"/>
              </a:rPr>
              <a:t>проверочных </a:t>
            </a:r>
            <a:r>
              <a:rPr lang="ru-RU" altLang="ru-RU" sz="5400" b="1" i="1" dirty="0" smtClean="0">
                <a:latin typeface="+mn-lt"/>
              </a:rPr>
              <a:t>слов</a:t>
            </a:r>
          </a:p>
          <a:p>
            <a:pPr algn="ctr">
              <a:defRPr/>
            </a:pPr>
            <a:endParaRPr lang="ru-RU" altLang="ru-RU" sz="5400" b="1" i="1" dirty="0"/>
          </a:p>
          <a:p>
            <a:pPr algn="r">
              <a:defRPr/>
            </a:pPr>
            <a:r>
              <a:rPr lang="ru-RU" altLang="ru-RU" sz="1400" b="1" i="1" dirty="0" smtClean="0">
                <a:latin typeface="+mn-lt"/>
              </a:rPr>
              <a:t>Подготовила:</a:t>
            </a:r>
          </a:p>
          <a:p>
            <a:pPr algn="r">
              <a:defRPr/>
            </a:pPr>
            <a:r>
              <a:rPr lang="ru-RU" altLang="ru-RU" sz="1400" b="1" i="1" dirty="0" err="1" smtClean="0"/>
              <a:t>Масликова</a:t>
            </a:r>
            <a:r>
              <a:rPr lang="ru-RU" altLang="ru-RU" sz="1400" b="1" i="1" dirty="0" smtClean="0"/>
              <a:t> Полина Александровна</a:t>
            </a:r>
          </a:p>
          <a:p>
            <a:pPr algn="r">
              <a:defRPr/>
            </a:pPr>
            <a:r>
              <a:rPr lang="ru-RU" altLang="ru-RU" sz="1400" b="1" i="1" dirty="0"/>
              <a:t>у</a:t>
            </a:r>
            <a:r>
              <a:rPr lang="ru-RU" altLang="ru-RU" sz="1400" b="1" i="1" dirty="0" smtClean="0">
                <a:latin typeface="+mn-lt"/>
              </a:rPr>
              <a:t>читель 1 квалификационной категории</a:t>
            </a:r>
            <a:endParaRPr lang="ru-RU" altLang="ru-RU" sz="1400" b="1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457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88" r="448" b="47446"/>
          <a:stretch/>
        </p:blipFill>
        <p:spPr bwMode="auto">
          <a:xfrm>
            <a:off x="2447465" y="1435816"/>
            <a:ext cx="8296275" cy="982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21277" y="206478"/>
            <a:ext cx="5530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Минутка чистописания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22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 bwMode="auto">
          <a:xfrm>
            <a:off x="457199" y="274638"/>
            <a:ext cx="10640291" cy="1143000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ru-RU" dirty="0" smtClean="0"/>
              <a:t> Прочитай правило на стр. 66</a:t>
            </a: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1620982" y="1600200"/>
            <a:ext cx="9213273" cy="4525963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ru-RU" sz="4400" dirty="0" smtClean="0">
                <a:latin typeface="Arial" charset="0"/>
              </a:rPr>
              <a:t>В</a:t>
            </a:r>
            <a:r>
              <a:rPr lang="ru-RU" sz="4400" dirty="0" smtClean="0">
                <a:solidFill>
                  <a:srgbClr val="6454C4"/>
                </a:solidFill>
                <a:latin typeface="Arial" charset="0"/>
              </a:rPr>
              <a:t> </a:t>
            </a:r>
            <a:r>
              <a:rPr lang="ru-RU" sz="4400" dirty="0" smtClean="0">
                <a:solidFill>
                  <a:srgbClr val="27F149"/>
                </a:solidFill>
                <a:latin typeface="Arial" charset="0"/>
              </a:rPr>
              <a:t>проверочных</a:t>
            </a:r>
            <a:r>
              <a:rPr lang="ru-RU" sz="4400" dirty="0" smtClean="0">
                <a:solidFill>
                  <a:srgbClr val="6454C4"/>
                </a:solidFill>
                <a:latin typeface="Arial" charset="0"/>
              </a:rPr>
              <a:t> </a:t>
            </a:r>
            <a:r>
              <a:rPr lang="ru-RU" sz="4400" dirty="0" smtClean="0">
                <a:latin typeface="Arial" charset="0"/>
              </a:rPr>
              <a:t>словах звук находится в</a:t>
            </a:r>
            <a:r>
              <a:rPr lang="ru-RU" sz="4400" dirty="0" smtClean="0">
                <a:solidFill>
                  <a:srgbClr val="6454C4"/>
                </a:solidFill>
                <a:latin typeface="Arial" charset="0"/>
              </a:rPr>
              <a:t> </a:t>
            </a:r>
            <a:r>
              <a:rPr lang="ru-RU" sz="4400" dirty="0" smtClean="0">
                <a:solidFill>
                  <a:srgbClr val="F44D20"/>
                </a:solidFill>
                <a:latin typeface="Arial" charset="0"/>
              </a:rPr>
              <a:t>ударной</a:t>
            </a:r>
            <a:r>
              <a:rPr lang="ru-RU" sz="4400" dirty="0" smtClean="0">
                <a:solidFill>
                  <a:srgbClr val="6454C4"/>
                </a:solidFill>
                <a:latin typeface="Arial" charset="0"/>
              </a:rPr>
              <a:t> </a:t>
            </a:r>
            <a:r>
              <a:rPr lang="ru-RU" sz="4400" dirty="0" smtClean="0">
                <a:latin typeface="Arial" charset="0"/>
              </a:rPr>
              <a:t>позиции, в </a:t>
            </a:r>
            <a:r>
              <a:rPr lang="ru-RU" sz="4400" dirty="0" smtClean="0">
                <a:solidFill>
                  <a:srgbClr val="27F149"/>
                </a:solidFill>
                <a:latin typeface="Arial" charset="0"/>
              </a:rPr>
              <a:t>проверяемых</a:t>
            </a:r>
            <a:r>
              <a:rPr lang="ru-RU" sz="4400" dirty="0" smtClean="0">
                <a:solidFill>
                  <a:srgbClr val="6454C4"/>
                </a:solidFill>
                <a:latin typeface="Arial" charset="0"/>
              </a:rPr>
              <a:t> </a:t>
            </a:r>
            <a:r>
              <a:rPr lang="ru-RU" sz="4400" dirty="0" smtClean="0">
                <a:latin typeface="Arial" charset="0"/>
              </a:rPr>
              <a:t>– в </a:t>
            </a:r>
            <a:r>
              <a:rPr lang="ru-RU" sz="4400" dirty="0" smtClean="0">
                <a:solidFill>
                  <a:srgbClr val="F44D20"/>
                </a:solidFill>
                <a:latin typeface="Arial" charset="0"/>
              </a:rPr>
              <a:t>безударной</a:t>
            </a:r>
            <a:r>
              <a:rPr lang="ru-RU" sz="4400" dirty="0" smtClean="0"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726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 bwMode="auto">
          <a:xfrm>
            <a:off x="2050472" y="274638"/>
            <a:ext cx="8049492" cy="1143000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 упражнение в р. т., с. 33, упр. 8</a:t>
            </a: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2050472" y="1745673"/>
            <a:ext cx="8769928" cy="4380490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ru-RU" sz="4000" smtClean="0"/>
              <a:t>   </a:t>
            </a:r>
            <a:r>
              <a:rPr lang="ru-RU" sz="3600" smtClean="0"/>
              <a:t>с</a:t>
            </a:r>
            <a:r>
              <a:rPr lang="ru-RU" sz="3600" smtClean="0">
                <a:solidFill>
                  <a:srgbClr val="DB0762"/>
                </a:solidFill>
              </a:rPr>
              <a:t>о</a:t>
            </a:r>
            <a:r>
              <a:rPr lang="ru-RU" sz="3600" smtClean="0"/>
              <a:t>сна – с</a:t>
            </a:r>
            <a:r>
              <a:rPr lang="ru-RU" sz="3600" smtClean="0">
                <a:solidFill>
                  <a:srgbClr val="DB0762"/>
                </a:solidFill>
              </a:rPr>
              <a:t>о</a:t>
            </a:r>
            <a:r>
              <a:rPr lang="ru-RU" sz="3600" smtClean="0"/>
              <a:t>сны                  сл</a:t>
            </a:r>
            <a:r>
              <a:rPr lang="ru-RU" sz="3600" smtClean="0">
                <a:solidFill>
                  <a:srgbClr val="DB0762"/>
                </a:solidFill>
              </a:rPr>
              <a:t>о</a:t>
            </a:r>
            <a:r>
              <a:rPr lang="ru-RU" sz="3600" smtClean="0"/>
              <a:t>ны – сл</a:t>
            </a:r>
            <a:r>
              <a:rPr lang="ru-RU" sz="3600" smtClean="0">
                <a:solidFill>
                  <a:srgbClr val="DB0762"/>
                </a:solidFill>
              </a:rPr>
              <a:t>о</a:t>
            </a:r>
            <a:r>
              <a:rPr lang="ru-RU" sz="3600" smtClean="0"/>
              <a:t>н </a:t>
            </a:r>
          </a:p>
          <a:p>
            <a:pPr>
              <a:buFontTx/>
              <a:buNone/>
            </a:pPr>
            <a:r>
              <a:rPr lang="ru-RU" sz="3600" smtClean="0"/>
              <a:t>   стрела – стрелы               плечо – плечи </a:t>
            </a:r>
          </a:p>
          <a:p>
            <a:pPr>
              <a:buFontTx/>
              <a:buNone/>
            </a:pPr>
            <a:r>
              <a:rPr lang="ru-RU" sz="3600" smtClean="0"/>
              <a:t>   письмо – письма             лиса – лисы </a:t>
            </a:r>
          </a:p>
          <a:p>
            <a:pPr>
              <a:buFontTx/>
              <a:buNone/>
            </a:pPr>
            <a:r>
              <a:rPr lang="ru-RU" sz="3600" smtClean="0"/>
              <a:t>   ряды – ряд                        мячи – мяч </a:t>
            </a:r>
          </a:p>
          <a:p>
            <a:pPr>
              <a:buFontTx/>
              <a:buNone/>
            </a:pPr>
            <a:r>
              <a:rPr lang="ru-RU" sz="3600" smtClean="0"/>
              <a:t>   края – край                       врачи – врач  </a:t>
            </a:r>
            <a:r>
              <a:rPr lang="ru-RU" sz="4000" smtClean="0"/>
              <a:t>                          </a:t>
            </a:r>
          </a:p>
          <a:p>
            <a:endParaRPr lang="ru-RU" sz="4000" smtClean="0"/>
          </a:p>
          <a:p>
            <a:endParaRPr lang="ru-RU" sz="4000" dirty="0" smtClean="0"/>
          </a:p>
        </p:txBody>
      </p:sp>
    </p:spTree>
    <p:extLst>
      <p:ext uri="{BB962C8B-B14F-4D97-AF65-F5344CB8AC3E}">
        <p14:creationId xmlns:p14="http://schemas.microsoft.com/office/powerpoint/2010/main" val="53668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 bwMode="auto">
          <a:xfrm>
            <a:off x="457200" y="274638"/>
            <a:ext cx="11014364" cy="1143000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ru-RU" b="1" smtClean="0">
                <a:solidFill>
                  <a:srgbClr val="F44D20"/>
                </a:solidFill>
              </a:rPr>
              <a:t>Проверь!</a:t>
            </a:r>
            <a:endParaRPr lang="ru-RU" b="1" dirty="0" smtClean="0">
              <a:solidFill>
                <a:srgbClr val="F44D20"/>
              </a:solidFill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1551709" y="1600200"/>
            <a:ext cx="8825345" cy="4525963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ru-RU" sz="3600" dirty="0" smtClean="0"/>
              <a:t>   с</a:t>
            </a:r>
            <a:r>
              <a:rPr lang="ru-RU" sz="3600" dirty="0" smtClean="0">
                <a:solidFill>
                  <a:srgbClr val="DB0762"/>
                </a:solidFill>
              </a:rPr>
              <a:t>о</a:t>
            </a:r>
            <a:r>
              <a:rPr lang="ru-RU" sz="3600" dirty="0" smtClean="0"/>
              <a:t>сна – с</a:t>
            </a:r>
            <a:r>
              <a:rPr lang="ru-RU" sz="3600" dirty="0" smtClean="0">
                <a:solidFill>
                  <a:srgbClr val="DB0762"/>
                </a:solidFill>
              </a:rPr>
              <a:t>о</a:t>
            </a:r>
            <a:r>
              <a:rPr lang="ru-RU" sz="3600" dirty="0" smtClean="0"/>
              <a:t>сны                  сл</a:t>
            </a:r>
            <a:r>
              <a:rPr lang="ru-RU" sz="3600" dirty="0" smtClean="0">
                <a:solidFill>
                  <a:srgbClr val="DB0762"/>
                </a:solidFill>
              </a:rPr>
              <a:t>о</a:t>
            </a:r>
            <a:r>
              <a:rPr lang="ru-RU" sz="3600" dirty="0" smtClean="0"/>
              <a:t>ны – сл</a:t>
            </a:r>
            <a:r>
              <a:rPr lang="ru-RU" sz="3600" dirty="0" smtClean="0">
                <a:solidFill>
                  <a:srgbClr val="DB0762"/>
                </a:solidFill>
              </a:rPr>
              <a:t>о</a:t>
            </a:r>
            <a:r>
              <a:rPr lang="ru-RU" sz="3600" dirty="0" smtClean="0"/>
              <a:t>н</a:t>
            </a:r>
          </a:p>
          <a:p>
            <a:pPr>
              <a:buFontTx/>
              <a:buNone/>
            </a:pPr>
            <a:r>
              <a:rPr lang="ru-RU" sz="3600" dirty="0" smtClean="0"/>
              <a:t>   стр</a:t>
            </a:r>
            <a:r>
              <a:rPr lang="ru-RU" sz="3600" dirty="0" smtClean="0">
                <a:solidFill>
                  <a:srgbClr val="DB0762"/>
                </a:solidFill>
              </a:rPr>
              <a:t>е</a:t>
            </a:r>
            <a:r>
              <a:rPr lang="ru-RU" sz="3600" dirty="0" smtClean="0"/>
              <a:t>ла – стр</a:t>
            </a:r>
            <a:r>
              <a:rPr lang="ru-RU" sz="3600" dirty="0" smtClean="0">
                <a:solidFill>
                  <a:srgbClr val="DB0762"/>
                </a:solidFill>
              </a:rPr>
              <a:t>е</a:t>
            </a:r>
            <a:r>
              <a:rPr lang="ru-RU" sz="3600" dirty="0" smtClean="0"/>
              <a:t>лы               пл</a:t>
            </a:r>
            <a:r>
              <a:rPr lang="ru-RU" sz="3600" dirty="0" smtClean="0">
                <a:solidFill>
                  <a:srgbClr val="DB0762"/>
                </a:solidFill>
              </a:rPr>
              <a:t>е</a:t>
            </a:r>
            <a:r>
              <a:rPr lang="ru-RU" sz="3600" dirty="0" smtClean="0"/>
              <a:t>чо – пл</a:t>
            </a:r>
            <a:r>
              <a:rPr lang="ru-RU" sz="3600" dirty="0" smtClean="0">
                <a:solidFill>
                  <a:srgbClr val="DB0762"/>
                </a:solidFill>
              </a:rPr>
              <a:t>е</a:t>
            </a:r>
            <a:r>
              <a:rPr lang="ru-RU" sz="3600" dirty="0" smtClean="0"/>
              <a:t>чи </a:t>
            </a:r>
          </a:p>
          <a:p>
            <a:pPr>
              <a:buFontTx/>
              <a:buNone/>
            </a:pPr>
            <a:r>
              <a:rPr lang="ru-RU" sz="3600" dirty="0" smtClean="0"/>
              <a:t>   п</a:t>
            </a:r>
            <a:r>
              <a:rPr lang="ru-RU" sz="3600" dirty="0" smtClean="0">
                <a:solidFill>
                  <a:srgbClr val="DB0762"/>
                </a:solidFill>
              </a:rPr>
              <a:t>и</a:t>
            </a:r>
            <a:r>
              <a:rPr lang="ru-RU" sz="3600" dirty="0" smtClean="0"/>
              <a:t>сьмо – п</a:t>
            </a:r>
            <a:r>
              <a:rPr lang="ru-RU" sz="3600" dirty="0" smtClean="0">
                <a:solidFill>
                  <a:srgbClr val="DB0762"/>
                </a:solidFill>
              </a:rPr>
              <a:t>и</a:t>
            </a:r>
            <a:r>
              <a:rPr lang="ru-RU" sz="3600" dirty="0" smtClean="0"/>
              <a:t>сьма             л</a:t>
            </a:r>
            <a:r>
              <a:rPr lang="ru-RU" sz="3600" dirty="0" smtClean="0">
                <a:solidFill>
                  <a:srgbClr val="DB0762"/>
                </a:solidFill>
              </a:rPr>
              <a:t>и</a:t>
            </a:r>
            <a:r>
              <a:rPr lang="ru-RU" sz="3600" dirty="0" smtClean="0"/>
              <a:t>са – л</a:t>
            </a:r>
            <a:r>
              <a:rPr lang="ru-RU" sz="3600" dirty="0" smtClean="0">
                <a:solidFill>
                  <a:srgbClr val="DB0762"/>
                </a:solidFill>
              </a:rPr>
              <a:t>и</a:t>
            </a:r>
            <a:r>
              <a:rPr lang="ru-RU" sz="3600" dirty="0" smtClean="0"/>
              <a:t>сы </a:t>
            </a:r>
          </a:p>
          <a:p>
            <a:pPr>
              <a:buFontTx/>
              <a:buNone/>
            </a:pPr>
            <a:r>
              <a:rPr lang="ru-RU" sz="3600" dirty="0" smtClean="0"/>
              <a:t>   р</a:t>
            </a:r>
            <a:r>
              <a:rPr lang="ru-RU" sz="3600" dirty="0" smtClean="0">
                <a:solidFill>
                  <a:srgbClr val="DB0762"/>
                </a:solidFill>
              </a:rPr>
              <a:t>я</a:t>
            </a:r>
            <a:r>
              <a:rPr lang="ru-RU" sz="3600" dirty="0" smtClean="0"/>
              <a:t>ды – р</a:t>
            </a:r>
            <a:r>
              <a:rPr lang="ru-RU" sz="3600" dirty="0" smtClean="0">
                <a:solidFill>
                  <a:srgbClr val="DB0762"/>
                </a:solidFill>
              </a:rPr>
              <a:t>я</a:t>
            </a:r>
            <a:r>
              <a:rPr lang="ru-RU" sz="3600" dirty="0" smtClean="0"/>
              <a:t>д                        м</a:t>
            </a:r>
            <a:r>
              <a:rPr lang="ru-RU" sz="3600" dirty="0" smtClean="0">
                <a:solidFill>
                  <a:srgbClr val="DB0762"/>
                </a:solidFill>
              </a:rPr>
              <a:t>я</a:t>
            </a:r>
            <a:r>
              <a:rPr lang="ru-RU" sz="3600" dirty="0" smtClean="0"/>
              <a:t>чи – м</a:t>
            </a:r>
            <a:r>
              <a:rPr lang="ru-RU" sz="3600" dirty="0" smtClean="0">
                <a:solidFill>
                  <a:srgbClr val="DB0762"/>
                </a:solidFill>
              </a:rPr>
              <a:t>я</a:t>
            </a:r>
            <a:r>
              <a:rPr lang="ru-RU" sz="3600" dirty="0" smtClean="0"/>
              <a:t>ч </a:t>
            </a:r>
          </a:p>
          <a:p>
            <a:pPr>
              <a:buFontTx/>
              <a:buNone/>
            </a:pPr>
            <a:r>
              <a:rPr lang="ru-RU" sz="3600" dirty="0" smtClean="0"/>
              <a:t>   кр</a:t>
            </a:r>
            <a:r>
              <a:rPr lang="ru-RU" sz="3600" dirty="0" smtClean="0">
                <a:solidFill>
                  <a:srgbClr val="DB0762"/>
                </a:solidFill>
              </a:rPr>
              <a:t>а</a:t>
            </a:r>
            <a:r>
              <a:rPr lang="ru-RU" sz="3600" dirty="0" smtClean="0"/>
              <a:t>я – кр</a:t>
            </a:r>
            <a:r>
              <a:rPr lang="ru-RU" sz="3600" dirty="0" smtClean="0">
                <a:solidFill>
                  <a:srgbClr val="DB0762"/>
                </a:solidFill>
              </a:rPr>
              <a:t>а</a:t>
            </a:r>
            <a:r>
              <a:rPr lang="ru-RU" sz="3600" dirty="0" smtClean="0"/>
              <a:t>й                       вр</a:t>
            </a:r>
            <a:r>
              <a:rPr lang="ru-RU" sz="3600" dirty="0" smtClean="0">
                <a:solidFill>
                  <a:srgbClr val="DB0762"/>
                </a:solidFill>
              </a:rPr>
              <a:t>а</a:t>
            </a:r>
            <a:r>
              <a:rPr lang="ru-RU" sz="3600" dirty="0" smtClean="0"/>
              <a:t>чи – вр</a:t>
            </a:r>
            <a:r>
              <a:rPr lang="ru-RU" sz="3600" dirty="0" smtClean="0">
                <a:solidFill>
                  <a:srgbClr val="DB0762"/>
                </a:solidFill>
              </a:rPr>
              <a:t>а</a:t>
            </a:r>
            <a:r>
              <a:rPr lang="ru-RU" sz="3600" dirty="0" smtClean="0"/>
              <a:t>ч</a:t>
            </a:r>
          </a:p>
        </p:txBody>
      </p:sp>
      <p:sp>
        <p:nvSpPr>
          <p:cNvPr id="4" name="Freeform 46"/>
          <p:cNvSpPr>
            <a:spLocks/>
          </p:cNvSpPr>
          <p:nvPr/>
        </p:nvSpPr>
        <p:spPr bwMode="auto">
          <a:xfrm>
            <a:off x="2250498" y="2127684"/>
            <a:ext cx="1568450" cy="217487"/>
          </a:xfrm>
          <a:custGeom>
            <a:avLst/>
            <a:gdLst>
              <a:gd name="T0" fmla="*/ 0 w 988"/>
              <a:gd name="T1" fmla="*/ 0 h 137"/>
              <a:gd name="T2" fmla="*/ 2147483647 w 988"/>
              <a:gd name="T3" fmla="*/ 2147483647 h 137"/>
              <a:gd name="T4" fmla="*/ 2147483647 w 988"/>
              <a:gd name="T5" fmla="*/ 2147483647 h 137"/>
              <a:gd name="T6" fmla="*/ 2147483647 w 988"/>
              <a:gd name="T7" fmla="*/ 2147483647 h 137"/>
              <a:gd name="T8" fmla="*/ 2147483647 w 988"/>
              <a:gd name="T9" fmla="*/ 2147483647 h 137"/>
              <a:gd name="T10" fmla="*/ 2147483647 w 988"/>
              <a:gd name="T11" fmla="*/ 2147483647 h 137"/>
              <a:gd name="T12" fmla="*/ 2147483647 w 988"/>
              <a:gd name="T13" fmla="*/ 0 h 1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88"/>
              <a:gd name="T22" fmla="*/ 0 h 137"/>
              <a:gd name="T23" fmla="*/ 988 w 988"/>
              <a:gd name="T24" fmla="*/ 137 h 1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88" h="137">
                <a:moveTo>
                  <a:pt x="0" y="0"/>
                </a:moveTo>
                <a:cubicBezTo>
                  <a:pt x="12" y="17"/>
                  <a:pt x="30" y="48"/>
                  <a:pt x="50" y="58"/>
                </a:cubicBezTo>
                <a:cubicBezTo>
                  <a:pt x="130" y="98"/>
                  <a:pt x="235" y="103"/>
                  <a:pt x="321" y="116"/>
                </a:cubicBezTo>
                <a:cubicBezTo>
                  <a:pt x="806" y="106"/>
                  <a:pt x="649" y="137"/>
                  <a:pt x="897" y="58"/>
                </a:cubicBezTo>
                <a:cubicBezTo>
                  <a:pt x="940" y="17"/>
                  <a:pt x="885" y="66"/>
                  <a:pt x="938" y="33"/>
                </a:cubicBezTo>
                <a:cubicBezTo>
                  <a:pt x="945" y="29"/>
                  <a:pt x="949" y="21"/>
                  <a:pt x="955" y="17"/>
                </a:cubicBezTo>
                <a:cubicBezTo>
                  <a:pt x="965" y="10"/>
                  <a:pt x="988" y="0"/>
                  <a:pt x="9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Freeform 46"/>
          <p:cNvSpPr>
            <a:spLocks/>
          </p:cNvSpPr>
          <p:nvPr/>
        </p:nvSpPr>
        <p:spPr bwMode="auto">
          <a:xfrm>
            <a:off x="2763116" y="2834844"/>
            <a:ext cx="1568450" cy="217487"/>
          </a:xfrm>
          <a:custGeom>
            <a:avLst/>
            <a:gdLst>
              <a:gd name="T0" fmla="*/ 0 w 988"/>
              <a:gd name="T1" fmla="*/ 0 h 137"/>
              <a:gd name="T2" fmla="*/ 2147483647 w 988"/>
              <a:gd name="T3" fmla="*/ 2147483647 h 137"/>
              <a:gd name="T4" fmla="*/ 2147483647 w 988"/>
              <a:gd name="T5" fmla="*/ 2147483647 h 137"/>
              <a:gd name="T6" fmla="*/ 2147483647 w 988"/>
              <a:gd name="T7" fmla="*/ 2147483647 h 137"/>
              <a:gd name="T8" fmla="*/ 2147483647 w 988"/>
              <a:gd name="T9" fmla="*/ 2147483647 h 137"/>
              <a:gd name="T10" fmla="*/ 2147483647 w 988"/>
              <a:gd name="T11" fmla="*/ 2147483647 h 137"/>
              <a:gd name="T12" fmla="*/ 2147483647 w 988"/>
              <a:gd name="T13" fmla="*/ 0 h 1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88"/>
              <a:gd name="T22" fmla="*/ 0 h 137"/>
              <a:gd name="T23" fmla="*/ 988 w 988"/>
              <a:gd name="T24" fmla="*/ 137 h 1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88" h="137">
                <a:moveTo>
                  <a:pt x="0" y="0"/>
                </a:moveTo>
                <a:cubicBezTo>
                  <a:pt x="12" y="17"/>
                  <a:pt x="30" y="48"/>
                  <a:pt x="50" y="58"/>
                </a:cubicBezTo>
                <a:cubicBezTo>
                  <a:pt x="130" y="98"/>
                  <a:pt x="235" y="103"/>
                  <a:pt x="321" y="116"/>
                </a:cubicBezTo>
                <a:cubicBezTo>
                  <a:pt x="806" y="106"/>
                  <a:pt x="649" y="137"/>
                  <a:pt x="897" y="58"/>
                </a:cubicBezTo>
                <a:cubicBezTo>
                  <a:pt x="940" y="17"/>
                  <a:pt x="885" y="66"/>
                  <a:pt x="938" y="33"/>
                </a:cubicBezTo>
                <a:cubicBezTo>
                  <a:pt x="945" y="29"/>
                  <a:pt x="949" y="21"/>
                  <a:pt x="955" y="17"/>
                </a:cubicBezTo>
                <a:cubicBezTo>
                  <a:pt x="965" y="10"/>
                  <a:pt x="988" y="0"/>
                  <a:pt x="9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Freeform 46"/>
          <p:cNvSpPr>
            <a:spLocks/>
          </p:cNvSpPr>
          <p:nvPr/>
        </p:nvSpPr>
        <p:spPr bwMode="auto">
          <a:xfrm>
            <a:off x="2250498" y="3579815"/>
            <a:ext cx="1928668" cy="253855"/>
          </a:xfrm>
          <a:custGeom>
            <a:avLst/>
            <a:gdLst>
              <a:gd name="T0" fmla="*/ 0 w 988"/>
              <a:gd name="T1" fmla="*/ 0 h 137"/>
              <a:gd name="T2" fmla="*/ 2147483647 w 988"/>
              <a:gd name="T3" fmla="*/ 2147483647 h 137"/>
              <a:gd name="T4" fmla="*/ 2147483647 w 988"/>
              <a:gd name="T5" fmla="*/ 2147483647 h 137"/>
              <a:gd name="T6" fmla="*/ 2147483647 w 988"/>
              <a:gd name="T7" fmla="*/ 2147483647 h 137"/>
              <a:gd name="T8" fmla="*/ 2147483647 w 988"/>
              <a:gd name="T9" fmla="*/ 2147483647 h 137"/>
              <a:gd name="T10" fmla="*/ 2147483647 w 988"/>
              <a:gd name="T11" fmla="*/ 2147483647 h 137"/>
              <a:gd name="T12" fmla="*/ 2147483647 w 988"/>
              <a:gd name="T13" fmla="*/ 0 h 1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88"/>
              <a:gd name="T22" fmla="*/ 0 h 137"/>
              <a:gd name="T23" fmla="*/ 988 w 988"/>
              <a:gd name="T24" fmla="*/ 137 h 1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88" h="137">
                <a:moveTo>
                  <a:pt x="0" y="0"/>
                </a:moveTo>
                <a:cubicBezTo>
                  <a:pt x="12" y="17"/>
                  <a:pt x="30" y="48"/>
                  <a:pt x="50" y="58"/>
                </a:cubicBezTo>
                <a:cubicBezTo>
                  <a:pt x="130" y="98"/>
                  <a:pt x="235" y="103"/>
                  <a:pt x="321" y="116"/>
                </a:cubicBezTo>
                <a:cubicBezTo>
                  <a:pt x="806" y="106"/>
                  <a:pt x="649" y="137"/>
                  <a:pt x="897" y="58"/>
                </a:cubicBezTo>
                <a:cubicBezTo>
                  <a:pt x="940" y="17"/>
                  <a:pt x="885" y="66"/>
                  <a:pt x="938" y="33"/>
                </a:cubicBezTo>
                <a:cubicBezTo>
                  <a:pt x="945" y="29"/>
                  <a:pt x="949" y="21"/>
                  <a:pt x="955" y="17"/>
                </a:cubicBezTo>
                <a:cubicBezTo>
                  <a:pt x="965" y="10"/>
                  <a:pt x="988" y="0"/>
                  <a:pt x="9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" name="Freeform 46"/>
          <p:cNvSpPr>
            <a:spLocks/>
          </p:cNvSpPr>
          <p:nvPr/>
        </p:nvSpPr>
        <p:spPr bwMode="auto">
          <a:xfrm>
            <a:off x="2250498" y="4337776"/>
            <a:ext cx="1568450" cy="217487"/>
          </a:xfrm>
          <a:custGeom>
            <a:avLst/>
            <a:gdLst>
              <a:gd name="T0" fmla="*/ 0 w 988"/>
              <a:gd name="T1" fmla="*/ 0 h 137"/>
              <a:gd name="T2" fmla="*/ 2147483647 w 988"/>
              <a:gd name="T3" fmla="*/ 2147483647 h 137"/>
              <a:gd name="T4" fmla="*/ 2147483647 w 988"/>
              <a:gd name="T5" fmla="*/ 2147483647 h 137"/>
              <a:gd name="T6" fmla="*/ 2147483647 w 988"/>
              <a:gd name="T7" fmla="*/ 2147483647 h 137"/>
              <a:gd name="T8" fmla="*/ 2147483647 w 988"/>
              <a:gd name="T9" fmla="*/ 2147483647 h 137"/>
              <a:gd name="T10" fmla="*/ 2147483647 w 988"/>
              <a:gd name="T11" fmla="*/ 2147483647 h 137"/>
              <a:gd name="T12" fmla="*/ 2147483647 w 988"/>
              <a:gd name="T13" fmla="*/ 0 h 1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88"/>
              <a:gd name="T22" fmla="*/ 0 h 137"/>
              <a:gd name="T23" fmla="*/ 988 w 988"/>
              <a:gd name="T24" fmla="*/ 137 h 1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88" h="137">
                <a:moveTo>
                  <a:pt x="0" y="0"/>
                </a:moveTo>
                <a:cubicBezTo>
                  <a:pt x="12" y="17"/>
                  <a:pt x="30" y="48"/>
                  <a:pt x="50" y="58"/>
                </a:cubicBezTo>
                <a:cubicBezTo>
                  <a:pt x="130" y="98"/>
                  <a:pt x="235" y="103"/>
                  <a:pt x="321" y="116"/>
                </a:cubicBezTo>
                <a:cubicBezTo>
                  <a:pt x="806" y="106"/>
                  <a:pt x="649" y="137"/>
                  <a:pt x="897" y="58"/>
                </a:cubicBezTo>
                <a:cubicBezTo>
                  <a:pt x="940" y="17"/>
                  <a:pt x="885" y="66"/>
                  <a:pt x="938" y="33"/>
                </a:cubicBezTo>
                <a:cubicBezTo>
                  <a:pt x="945" y="29"/>
                  <a:pt x="949" y="21"/>
                  <a:pt x="955" y="17"/>
                </a:cubicBezTo>
                <a:cubicBezTo>
                  <a:pt x="965" y="10"/>
                  <a:pt x="988" y="0"/>
                  <a:pt x="9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Freeform 46"/>
          <p:cNvSpPr>
            <a:spLocks/>
          </p:cNvSpPr>
          <p:nvPr/>
        </p:nvSpPr>
        <p:spPr bwMode="auto">
          <a:xfrm>
            <a:off x="2430607" y="5059369"/>
            <a:ext cx="1388341" cy="217487"/>
          </a:xfrm>
          <a:custGeom>
            <a:avLst/>
            <a:gdLst>
              <a:gd name="T0" fmla="*/ 0 w 988"/>
              <a:gd name="T1" fmla="*/ 0 h 137"/>
              <a:gd name="T2" fmla="*/ 2147483647 w 988"/>
              <a:gd name="T3" fmla="*/ 2147483647 h 137"/>
              <a:gd name="T4" fmla="*/ 2147483647 w 988"/>
              <a:gd name="T5" fmla="*/ 2147483647 h 137"/>
              <a:gd name="T6" fmla="*/ 2147483647 w 988"/>
              <a:gd name="T7" fmla="*/ 2147483647 h 137"/>
              <a:gd name="T8" fmla="*/ 2147483647 w 988"/>
              <a:gd name="T9" fmla="*/ 2147483647 h 137"/>
              <a:gd name="T10" fmla="*/ 2147483647 w 988"/>
              <a:gd name="T11" fmla="*/ 2147483647 h 137"/>
              <a:gd name="T12" fmla="*/ 2147483647 w 988"/>
              <a:gd name="T13" fmla="*/ 0 h 1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88"/>
              <a:gd name="T22" fmla="*/ 0 h 137"/>
              <a:gd name="T23" fmla="*/ 988 w 988"/>
              <a:gd name="T24" fmla="*/ 137 h 1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88" h="137">
                <a:moveTo>
                  <a:pt x="0" y="0"/>
                </a:moveTo>
                <a:cubicBezTo>
                  <a:pt x="12" y="17"/>
                  <a:pt x="30" y="48"/>
                  <a:pt x="50" y="58"/>
                </a:cubicBezTo>
                <a:cubicBezTo>
                  <a:pt x="130" y="98"/>
                  <a:pt x="235" y="103"/>
                  <a:pt x="321" y="116"/>
                </a:cubicBezTo>
                <a:cubicBezTo>
                  <a:pt x="806" y="106"/>
                  <a:pt x="649" y="137"/>
                  <a:pt x="897" y="58"/>
                </a:cubicBezTo>
                <a:cubicBezTo>
                  <a:pt x="940" y="17"/>
                  <a:pt x="885" y="66"/>
                  <a:pt x="938" y="33"/>
                </a:cubicBezTo>
                <a:cubicBezTo>
                  <a:pt x="945" y="29"/>
                  <a:pt x="949" y="21"/>
                  <a:pt x="955" y="17"/>
                </a:cubicBezTo>
                <a:cubicBezTo>
                  <a:pt x="965" y="10"/>
                  <a:pt x="988" y="0"/>
                  <a:pt x="9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Freeform 46"/>
          <p:cNvSpPr>
            <a:spLocks/>
          </p:cNvSpPr>
          <p:nvPr/>
        </p:nvSpPr>
        <p:spPr bwMode="auto">
          <a:xfrm>
            <a:off x="6947189" y="2127684"/>
            <a:ext cx="1568450" cy="217487"/>
          </a:xfrm>
          <a:custGeom>
            <a:avLst/>
            <a:gdLst>
              <a:gd name="T0" fmla="*/ 0 w 988"/>
              <a:gd name="T1" fmla="*/ 0 h 137"/>
              <a:gd name="T2" fmla="*/ 2147483647 w 988"/>
              <a:gd name="T3" fmla="*/ 2147483647 h 137"/>
              <a:gd name="T4" fmla="*/ 2147483647 w 988"/>
              <a:gd name="T5" fmla="*/ 2147483647 h 137"/>
              <a:gd name="T6" fmla="*/ 2147483647 w 988"/>
              <a:gd name="T7" fmla="*/ 2147483647 h 137"/>
              <a:gd name="T8" fmla="*/ 2147483647 w 988"/>
              <a:gd name="T9" fmla="*/ 2147483647 h 137"/>
              <a:gd name="T10" fmla="*/ 2147483647 w 988"/>
              <a:gd name="T11" fmla="*/ 2147483647 h 137"/>
              <a:gd name="T12" fmla="*/ 2147483647 w 988"/>
              <a:gd name="T13" fmla="*/ 0 h 1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88"/>
              <a:gd name="T22" fmla="*/ 0 h 137"/>
              <a:gd name="T23" fmla="*/ 988 w 988"/>
              <a:gd name="T24" fmla="*/ 137 h 1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88" h="137">
                <a:moveTo>
                  <a:pt x="0" y="0"/>
                </a:moveTo>
                <a:cubicBezTo>
                  <a:pt x="12" y="17"/>
                  <a:pt x="30" y="48"/>
                  <a:pt x="50" y="58"/>
                </a:cubicBezTo>
                <a:cubicBezTo>
                  <a:pt x="130" y="98"/>
                  <a:pt x="235" y="103"/>
                  <a:pt x="321" y="116"/>
                </a:cubicBezTo>
                <a:cubicBezTo>
                  <a:pt x="806" y="106"/>
                  <a:pt x="649" y="137"/>
                  <a:pt x="897" y="58"/>
                </a:cubicBezTo>
                <a:cubicBezTo>
                  <a:pt x="940" y="17"/>
                  <a:pt x="885" y="66"/>
                  <a:pt x="938" y="33"/>
                </a:cubicBezTo>
                <a:cubicBezTo>
                  <a:pt x="945" y="29"/>
                  <a:pt x="949" y="21"/>
                  <a:pt x="955" y="17"/>
                </a:cubicBezTo>
                <a:cubicBezTo>
                  <a:pt x="965" y="10"/>
                  <a:pt x="988" y="0"/>
                  <a:pt x="9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Freeform 46"/>
          <p:cNvSpPr>
            <a:spLocks/>
          </p:cNvSpPr>
          <p:nvPr/>
        </p:nvSpPr>
        <p:spPr bwMode="auto">
          <a:xfrm>
            <a:off x="7085735" y="2820990"/>
            <a:ext cx="1568450" cy="217487"/>
          </a:xfrm>
          <a:custGeom>
            <a:avLst/>
            <a:gdLst>
              <a:gd name="T0" fmla="*/ 0 w 988"/>
              <a:gd name="T1" fmla="*/ 0 h 137"/>
              <a:gd name="T2" fmla="*/ 2147483647 w 988"/>
              <a:gd name="T3" fmla="*/ 2147483647 h 137"/>
              <a:gd name="T4" fmla="*/ 2147483647 w 988"/>
              <a:gd name="T5" fmla="*/ 2147483647 h 137"/>
              <a:gd name="T6" fmla="*/ 2147483647 w 988"/>
              <a:gd name="T7" fmla="*/ 2147483647 h 137"/>
              <a:gd name="T8" fmla="*/ 2147483647 w 988"/>
              <a:gd name="T9" fmla="*/ 2147483647 h 137"/>
              <a:gd name="T10" fmla="*/ 2147483647 w 988"/>
              <a:gd name="T11" fmla="*/ 2147483647 h 137"/>
              <a:gd name="T12" fmla="*/ 2147483647 w 988"/>
              <a:gd name="T13" fmla="*/ 0 h 1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88"/>
              <a:gd name="T22" fmla="*/ 0 h 137"/>
              <a:gd name="T23" fmla="*/ 988 w 988"/>
              <a:gd name="T24" fmla="*/ 137 h 1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88" h="137">
                <a:moveTo>
                  <a:pt x="0" y="0"/>
                </a:moveTo>
                <a:cubicBezTo>
                  <a:pt x="12" y="17"/>
                  <a:pt x="30" y="48"/>
                  <a:pt x="50" y="58"/>
                </a:cubicBezTo>
                <a:cubicBezTo>
                  <a:pt x="130" y="98"/>
                  <a:pt x="235" y="103"/>
                  <a:pt x="321" y="116"/>
                </a:cubicBezTo>
                <a:cubicBezTo>
                  <a:pt x="806" y="106"/>
                  <a:pt x="649" y="137"/>
                  <a:pt x="897" y="58"/>
                </a:cubicBezTo>
                <a:cubicBezTo>
                  <a:pt x="940" y="17"/>
                  <a:pt x="885" y="66"/>
                  <a:pt x="938" y="33"/>
                </a:cubicBezTo>
                <a:cubicBezTo>
                  <a:pt x="945" y="29"/>
                  <a:pt x="949" y="21"/>
                  <a:pt x="955" y="17"/>
                </a:cubicBezTo>
                <a:cubicBezTo>
                  <a:pt x="965" y="10"/>
                  <a:pt x="988" y="0"/>
                  <a:pt x="9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Freeform 46"/>
          <p:cNvSpPr>
            <a:spLocks/>
          </p:cNvSpPr>
          <p:nvPr/>
        </p:nvSpPr>
        <p:spPr bwMode="auto">
          <a:xfrm rot="10597301" flipV="1">
            <a:off x="6641055" y="3524105"/>
            <a:ext cx="1522478" cy="264935"/>
          </a:xfrm>
          <a:custGeom>
            <a:avLst/>
            <a:gdLst>
              <a:gd name="T0" fmla="*/ 0 w 988"/>
              <a:gd name="T1" fmla="*/ 0 h 137"/>
              <a:gd name="T2" fmla="*/ 2147483647 w 988"/>
              <a:gd name="T3" fmla="*/ 2147483647 h 137"/>
              <a:gd name="T4" fmla="*/ 2147483647 w 988"/>
              <a:gd name="T5" fmla="*/ 2147483647 h 137"/>
              <a:gd name="T6" fmla="*/ 2147483647 w 988"/>
              <a:gd name="T7" fmla="*/ 2147483647 h 137"/>
              <a:gd name="T8" fmla="*/ 2147483647 w 988"/>
              <a:gd name="T9" fmla="*/ 2147483647 h 137"/>
              <a:gd name="T10" fmla="*/ 2147483647 w 988"/>
              <a:gd name="T11" fmla="*/ 2147483647 h 137"/>
              <a:gd name="T12" fmla="*/ 2147483647 w 988"/>
              <a:gd name="T13" fmla="*/ 0 h 1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88"/>
              <a:gd name="T22" fmla="*/ 0 h 137"/>
              <a:gd name="T23" fmla="*/ 988 w 988"/>
              <a:gd name="T24" fmla="*/ 137 h 1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88" h="137">
                <a:moveTo>
                  <a:pt x="0" y="0"/>
                </a:moveTo>
                <a:cubicBezTo>
                  <a:pt x="12" y="17"/>
                  <a:pt x="30" y="48"/>
                  <a:pt x="50" y="58"/>
                </a:cubicBezTo>
                <a:cubicBezTo>
                  <a:pt x="130" y="98"/>
                  <a:pt x="235" y="103"/>
                  <a:pt x="321" y="116"/>
                </a:cubicBezTo>
                <a:cubicBezTo>
                  <a:pt x="806" y="106"/>
                  <a:pt x="649" y="137"/>
                  <a:pt x="897" y="58"/>
                </a:cubicBezTo>
                <a:cubicBezTo>
                  <a:pt x="940" y="17"/>
                  <a:pt x="885" y="66"/>
                  <a:pt x="938" y="33"/>
                </a:cubicBezTo>
                <a:cubicBezTo>
                  <a:pt x="945" y="29"/>
                  <a:pt x="949" y="21"/>
                  <a:pt x="955" y="17"/>
                </a:cubicBezTo>
                <a:cubicBezTo>
                  <a:pt x="965" y="10"/>
                  <a:pt x="988" y="0"/>
                  <a:pt x="9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Freeform 46"/>
          <p:cNvSpPr>
            <a:spLocks/>
          </p:cNvSpPr>
          <p:nvPr/>
        </p:nvSpPr>
        <p:spPr bwMode="auto">
          <a:xfrm>
            <a:off x="6634571" y="4242422"/>
            <a:ext cx="1568450" cy="217487"/>
          </a:xfrm>
          <a:custGeom>
            <a:avLst/>
            <a:gdLst>
              <a:gd name="T0" fmla="*/ 0 w 988"/>
              <a:gd name="T1" fmla="*/ 0 h 137"/>
              <a:gd name="T2" fmla="*/ 2147483647 w 988"/>
              <a:gd name="T3" fmla="*/ 2147483647 h 137"/>
              <a:gd name="T4" fmla="*/ 2147483647 w 988"/>
              <a:gd name="T5" fmla="*/ 2147483647 h 137"/>
              <a:gd name="T6" fmla="*/ 2147483647 w 988"/>
              <a:gd name="T7" fmla="*/ 2147483647 h 137"/>
              <a:gd name="T8" fmla="*/ 2147483647 w 988"/>
              <a:gd name="T9" fmla="*/ 2147483647 h 137"/>
              <a:gd name="T10" fmla="*/ 2147483647 w 988"/>
              <a:gd name="T11" fmla="*/ 2147483647 h 137"/>
              <a:gd name="T12" fmla="*/ 2147483647 w 988"/>
              <a:gd name="T13" fmla="*/ 0 h 1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88"/>
              <a:gd name="T22" fmla="*/ 0 h 137"/>
              <a:gd name="T23" fmla="*/ 988 w 988"/>
              <a:gd name="T24" fmla="*/ 137 h 1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88" h="137">
                <a:moveTo>
                  <a:pt x="0" y="0"/>
                </a:moveTo>
                <a:cubicBezTo>
                  <a:pt x="12" y="17"/>
                  <a:pt x="30" y="48"/>
                  <a:pt x="50" y="58"/>
                </a:cubicBezTo>
                <a:cubicBezTo>
                  <a:pt x="130" y="98"/>
                  <a:pt x="235" y="103"/>
                  <a:pt x="321" y="116"/>
                </a:cubicBezTo>
                <a:cubicBezTo>
                  <a:pt x="806" y="106"/>
                  <a:pt x="649" y="137"/>
                  <a:pt x="897" y="58"/>
                </a:cubicBezTo>
                <a:cubicBezTo>
                  <a:pt x="940" y="17"/>
                  <a:pt x="885" y="66"/>
                  <a:pt x="938" y="33"/>
                </a:cubicBezTo>
                <a:cubicBezTo>
                  <a:pt x="945" y="29"/>
                  <a:pt x="949" y="21"/>
                  <a:pt x="955" y="17"/>
                </a:cubicBezTo>
                <a:cubicBezTo>
                  <a:pt x="965" y="10"/>
                  <a:pt x="988" y="0"/>
                  <a:pt x="9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Freeform 46"/>
          <p:cNvSpPr>
            <a:spLocks/>
          </p:cNvSpPr>
          <p:nvPr/>
        </p:nvSpPr>
        <p:spPr bwMode="auto">
          <a:xfrm>
            <a:off x="6925542" y="5048478"/>
            <a:ext cx="1568450" cy="217487"/>
          </a:xfrm>
          <a:custGeom>
            <a:avLst/>
            <a:gdLst>
              <a:gd name="T0" fmla="*/ 0 w 988"/>
              <a:gd name="T1" fmla="*/ 0 h 137"/>
              <a:gd name="T2" fmla="*/ 2147483647 w 988"/>
              <a:gd name="T3" fmla="*/ 2147483647 h 137"/>
              <a:gd name="T4" fmla="*/ 2147483647 w 988"/>
              <a:gd name="T5" fmla="*/ 2147483647 h 137"/>
              <a:gd name="T6" fmla="*/ 2147483647 w 988"/>
              <a:gd name="T7" fmla="*/ 2147483647 h 137"/>
              <a:gd name="T8" fmla="*/ 2147483647 w 988"/>
              <a:gd name="T9" fmla="*/ 2147483647 h 137"/>
              <a:gd name="T10" fmla="*/ 2147483647 w 988"/>
              <a:gd name="T11" fmla="*/ 2147483647 h 137"/>
              <a:gd name="T12" fmla="*/ 2147483647 w 988"/>
              <a:gd name="T13" fmla="*/ 0 h 1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88"/>
              <a:gd name="T22" fmla="*/ 0 h 137"/>
              <a:gd name="T23" fmla="*/ 988 w 988"/>
              <a:gd name="T24" fmla="*/ 137 h 1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88" h="137">
                <a:moveTo>
                  <a:pt x="0" y="0"/>
                </a:moveTo>
                <a:cubicBezTo>
                  <a:pt x="12" y="17"/>
                  <a:pt x="30" y="48"/>
                  <a:pt x="50" y="58"/>
                </a:cubicBezTo>
                <a:cubicBezTo>
                  <a:pt x="130" y="98"/>
                  <a:pt x="235" y="103"/>
                  <a:pt x="321" y="116"/>
                </a:cubicBezTo>
                <a:cubicBezTo>
                  <a:pt x="806" y="106"/>
                  <a:pt x="649" y="137"/>
                  <a:pt x="897" y="58"/>
                </a:cubicBezTo>
                <a:cubicBezTo>
                  <a:pt x="940" y="17"/>
                  <a:pt x="885" y="66"/>
                  <a:pt x="938" y="33"/>
                </a:cubicBezTo>
                <a:cubicBezTo>
                  <a:pt x="945" y="29"/>
                  <a:pt x="949" y="21"/>
                  <a:pt x="955" y="17"/>
                </a:cubicBezTo>
                <a:cubicBezTo>
                  <a:pt x="965" y="10"/>
                  <a:pt x="988" y="0"/>
                  <a:pt x="9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Line 32"/>
          <p:cNvSpPr>
            <a:spLocks noChangeShapeType="1"/>
          </p:cNvSpPr>
          <p:nvPr/>
        </p:nvSpPr>
        <p:spPr bwMode="auto">
          <a:xfrm flipH="1">
            <a:off x="2923308" y="1638011"/>
            <a:ext cx="83127" cy="149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32"/>
          <p:cNvSpPr>
            <a:spLocks noChangeShapeType="1"/>
          </p:cNvSpPr>
          <p:nvPr/>
        </p:nvSpPr>
        <p:spPr bwMode="auto">
          <a:xfrm flipH="1">
            <a:off x="3756170" y="1631156"/>
            <a:ext cx="62778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" name="Line 32"/>
          <p:cNvSpPr>
            <a:spLocks noChangeShapeType="1"/>
          </p:cNvSpPr>
          <p:nvPr/>
        </p:nvSpPr>
        <p:spPr bwMode="auto">
          <a:xfrm flipH="1">
            <a:off x="3103129" y="2376850"/>
            <a:ext cx="111126" cy="1870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32"/>
          <p:cNvSpPr>
            <a:spLocks noChangeShapeType="1"/>
          </p:cNvSpPr>
          <p:nvPr/>
        </p:nvSpPr>
        <p:spPr bwMode="auto">
          <a:xfrm flipH="1">
            <a:off x="4459577" y="2376850"/>
            <a:ext cx="140131" cy="1870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" name="Line 32"/>
          <p:cNvSpPr>
            <a:spLocks noChangeShapeType="1"/>
          </p:cNvSpPr>
          <p:nvPr/>
        </p:nvSpPr>
        <p:spPr bwMode="auto">
          <a:xfrm flipH="1">
            <a:off x="3214255" y="3091367"/>
            <a:ext cx="110836" cy="18364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" name="Line 32"/>
          <p:cNvSpPr>
            <a:spLocks noChangeShapeType="1"/>
          </p:cNvSpPr>
          <p:nvPr/>
        </p:nvSpPr>
        <p:spPr bwMode="auto">
          <a:xfrm flipH="1">
            <a:off x="4155136" y="3038477"/>
            <a:ext cx="176430" cy="1964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" name="Line 32"/>
          <p:cNvSpPr>
            <a:spLocks noChangeShapeType="1"/>
          </p:cNvSpPr>
          <p:nvPr/>
        </p:nvSpPr>
        <p:spPr bwMode="auto">
          <a:xfrm flipH="1">
            <a:off x="7339515" y="1539116"/>
            <a:ext cx="211211" cy="2387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" name="Line 32"/>
          <p:cNvSpPr>
            <a:spLocks noChangeShapeType="1"/>
          </p:cNvSpPr>
          <p:nvPr/>
        </p:nvSpPr>
        <p:spPr bwMode="auto">
          <a:xfrm flipH="1">
            <a:off x="7469476" y="2345171"/>
            <a:ext cx="81249" cy="2067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" name="Line 32"/>
          <p:cNvSpPr>
            <a:spLocks noChangeShapeType="1"/>
          </p:cNvSpPr>
          <p:nvPr/>
        </p:nvSpPr>
        <p:spPr bwMode="auto">
          <a:xfrm flipH="1">
            <a:off x="8591407" y="2376850"/>
            <a:ext cx="62778" cy="1870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" name="Line 32"/>
          <p:cNvSpPr>
            <a:spLocks noChangeShapeType="1"/>
          </p:cNvSpPr>
          <p:nvPr/>
        </p:nvSpPr>
        <p:spPr bwMode="auto">
          <a:xfrm flipH="1">
            <a:off x="7204364" y="3068352"/>
            <a:ext cx="118557" cy="206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" name="Line 32"/>
          <p:cNvSpPr>
            <a:spLocks noChangeShapeType="1"/>
          </p:cNvSpPr>
          <p:nvPr/>
        </p:nvSpPr>
        <p:spPr bwMode="auto">
          <a:xfrm flipH="1">
            <a:off x="8090187" y="3099561"/>
            <a:ext cx="120651" cy="2384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" name="Line 32"/>
          <p:cNvSpPr>
            <a:spLocks noChangeShapeType="1"/>
          </p:cNvSpPr>
          <p:nvPr/>
        </p:nvSpPr>
        <p:spPr bwMode="auto">
          <a:xfrm flipH="1">
            <a:off x="7141586" y="3863585"/>
            <a:ext cx="62778" cy="15582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" name="Line 32"/>
          <p:cNvSpPr>
            <a:spLocks noChangeShapeType="1"/>
          </p:cNvSpPr>
          <p:nvPr/>
        </p:nvSpPr>
        <p:spPr bwMode="auto">
          <a:xfrm flipH="1">
            <a:off x="7339516" y="4561943"/>
            <a:ext cx="129960" cy="1803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" name="Line 32"/>
          <p:cNvSpPr>
            <a:spLocks noChangeShapeType="1"/>
          </p:cNvSpPr>
          <p:nvPr/>
        </p:nvSpPr>
        <p:spPr bwMode="auto">
          <a:xfrm flipH="1">
            <a:off x="2731727" y="4561943"/>
            <a:ext cx="62778" cy="206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" name="Line 32"/>
          <p:cNvSpPr>
            <a:spLocks noChangeShapeType="1"/>
          </p:cNvSpPr>
          <p:nvPr/>
        </p:nvSpPr>
        <p:spPr bwMode="auto">
          <a:xfrm flipV="1">
            <a:off x="2791256" y="3894753"/>
            <a:ext cx="132052" cy="12465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14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 bwMode="auto">
          <a:xfrm>
            <a:off x="457199" y="274638"/>
            <a:ext cx="10958945" cy="1143000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ru-RU" dirty="0" smtClean="0">
                <a:solidFill>
                  <a:srgbClr val="6454C4"/>
                </a:solidFill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 упр. 9 на стр. 67 (в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тетр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1946562" y="1233055"/>
            <a:ext cx="7980218" cy="5453640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ru-RU" dirty="0" smtClean="0">
                <a:solidFill>
                  <a:srgbClr val="27F149"/>
                </a:solidFill>
              </a:rPr>
              <a:t>ПРОВЕРОЧНЫЕ                    ПРОВЕРЯЕМЫЕ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dirty="0" smtClean="0">
                <a:solidFill>
                  <a:srgbClr val="27F149"/>
                </a:solidFill>
              </a:rPr>
              <a:t>      СЛОВА                                      </a:t>
            </a:r>
            <a:r>
              <a:rPr lang="ru-RU" dirty="0" err="1" smtClean="0">
                <a:solidFill>
                  <a:srgbClr val="27F149"/>
                </a:solidFill>
              </a:rPr>
              <a:t>СЛОВА</a:t>
            </a:r>
            <a:r>
              <a:rPr lang="ru-RU" dirty="0" smtClean="0"/>
              <a:t>   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dirty="0" smtClean="0"/>
              <a:t>       пл</a:t>
            </a:r>
            <a:r>
              <a:rPr lang="ru-RU" dirty="0" smtClean="0">
                <a:solidFill>
                  <a:srgbClr val="DB0762"/>
                </a:solidFill>
              </a:rPr>
              <a:t>и</a:t>
            </a:r>
            <a:r>
              <a:rPr lang="ru-RU" dirty="0" smtClean="0"/>
              <a:t>ты               –                   пл</a:t>
            </a:r>
            <a:r>
              <a:rPr lang="ru-RU" dirty="0" smtClean="0">
                <a:solidFill>
                  <a:srgbClr val="DB0762"/>
                </a:solidFill>
              </a:rPr>
              <a:t>и</a:t>
            </a:r>
            <a:r>
              <a:rPr lang="ru-RU" dirty="0" smtClean="0"/>
              <a:t>та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dirty="0" smtClean="0"/>
              <a:t>       п</a:t>
            </a:r>
            <a:r>
              <a:rPr lang="ru-RU" dirty="0" smtClean="0">
                <a:solidFill>
                  <a:srgbClr val="DB0762"/>
                </a:solidFill>
              </a:rPr>
              <a:t>и</a:t>
            </a:r>
            <a:r>
              <a:rPr lang="ru-RU" dirty="0" smtClean="0"/>
              <a:t>сьма             –                   п</a:t>
            </a:r>
            <a:r>
              <a:rPr lang="ru-RU" dirty="0" smtClean="0">
                <a:solidFill>
                  <a:srgbClr val="DB0762"/>
                </a:solidFill>
              </a:rPr>
              <a:t>и</a:t>
            </a:r>
            <a:r>
              <a:rPr lang="ru-RU" dirty="0" smtClean="0"/>
              <a:t>сьмо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dirty="0" smtClean="0"/>
              <a:t>       ш</a:t>
            </a:r>
            <a:r>
              <a:rPr lang="ru-RU" dirty="0" smtClean="0">
                <a:solidFill>
                  <a:srgbClr val="DB0762"/>
                </a:solidFill>
              </a:rPr>
              <a:t>а</a:t>
            </a:r>
            <a:r>
              <a:rPr lang="ru-RU" dirty="0" smtClean="0"/>
              <a:t>р                   –                   ш</a:t>
            </a:r>
            <a:r>
              <a:rPr lang="ru-RU" dirty="0" smtClean="0">
                <a:solidFill>
                  <a:srgbClr val="DB0762"/>
                </a:solidFill>
              </a:rPr>
              <a:t>а</a:t>
            </a:r>
            <a:r>
              <a:rPr lang="ru-RU" dirty="0" smtClean="0"/>
              <a:t>ры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dirty="0" smtClean="0"/>
              <a:t>       р</a:t>
            </a:r>
            <a:r>
              <a:rPr lang="ru-RU" dirty="0" smtClean="0">
                <a:solidFill>
                  <a:srgbClr val="DB0762"/>
                </a:solidFill>
              </a:rPr>
              <a:t>е</a:t>
            </a:r>
            <a:r>
              <a:rPr lang="ru-RU" dirty="0" smtClean="0"/>
              <a:t>ки                 –                   р</a:t>
            </a:r>
            <a:r>
              <a:rPr lang="ru-RU" dirty="0" smtClean="0">
                <a:solidFill>
                  <a:srgbClr val="DB0762"/>
                </a:solidFill>
              </a:rPr>
              <a:t>е</a:t>
            </a:r>
            <a:r>
              <a:rPr lang="ru-RU" dirty="0" smtClean="0"/>
              <a:t>ка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dirty="0" smtClean="0"/>
              <a:t>       </a:t>
            </a:r>
            <a:r>
              <a:rPr lang="ru-RU" dirty="0" smtClean="0">
                <a:solidFill>
                  <a:srgbClr val="DB0762"/>
                </a:solidFill>
              </a:rPr>
              <a:t>и</a:t>
            </a:r>
            <a:r>
              <a:rPr lang="ru-RU" dirty="0" smtClean="0"/>
              <a:t>гры                 –                   </a:t>
            </a:r>
            <a:r>
              <a:rPr lang="ru-RU" dirty="0" smtClean="0">
                <a:solidFill>
                  <a:srgbClr val="DB0762"/>
                </a:solidFill>
              </a:rPr>
              <a:t>и</a:t>
            </a:r>
            <a:r>
              <a:rPr lang="ru-RU" dirty="0" smtClean="0"/>
              <a:t>гра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dirty="0" smtClean="0"/>
              <a:t>       п</a:t>
            </a:r>
            <a:r>
              <a:rPr lang="ru-RU" dirty="0" smtClean="0">
                <a:solidFill>
                  <a:srgbClr val="DB0762"/>
                </a:solidFill>
              </a:rPr>
              <a:t>я</a:t>
            </a:r>
            <a:r>
              <a:rPr lang="ru-RU" dirty="0" smtClean="0"/>
              <a:t>тна               –                    п</a:t>
            </a:r>
            <a:r>
              <a:rPr lang="ru-RU" dirty="0" smtClean="0">
                <a:solidFill>
                  <a:srgbClr val="DB0762"/>
                </a:solidFill>
              </a:rPr>
              <a:t>я</a:t>
            </a:r>
            <a:r>
              <a:rPr lang="ru-RU" dirty="0" smtClean="0"/>
              <a:t>тно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dirty="0" smtClean="0"/>
              <a:t>       р</a:t>
            </a:r>
            <a:r>
              <a:rPr lang="ru-RU" dirty="0" smtClean="0">
                <a:solidFill>
                  <a:srgbClr val="DB0762"/>
                </a:solidFill>
              </a:rPr>
              <a:t>о</a:t>
            </a:r>
            <a:r>
              <a:rPr lang="ru-RU" dirty="0" smtClean="0"/>
              <a:t>сы                –                    р</a:t>
            </a:r>
            <a:r>
              <a:rPr lang="ru-RU" dirty="0" smtClean="0">
                <a:solidFill>
                  <a:srgbClr val="DB0762"/>
                </a:solidFill>
              </a:rPr>
              <a:t>о</a:t>
            </a:r>
            <a:r>
              <a:rPr lang="ru-RU" dirty="0" smtClean="0"/>
              <a:t>са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dirty="0" smtClean="0"/>
              <a:t>       м</a:t>
            </a:r>
            <a:r>
              <a:rPr lang="ru-RU" dirty="0" smtClean="0">
                <a:solidFill>
                  <a:srgbClr val="DB0762"/>
                </a:solidFill>
              </a:rPr>
              <a:t>о</a:t>
            </a:r>
            <a:r>
              <a:rPr lang="ru-RU" dirty="0" smtClean="0"/>
              <a:t>ре                –                    м</a:t>
            </a:r>
            <a:r>
              <a:rPr lang="ru-RU" dirty="0" smtClean="0">
                <a:solidFill>
                  <a:srgbClr val="DB0762"/>
                </a:solidFill>
              </a:rPr>
              <a:t>о</a:t>
            </a:r>
            <a:r>
              <a:rPr lang="ru-RU" dirty="0" smtClean="0"/>
              <a:t>ря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dirty="0" smtClean="0"/>
          </a:p>
          <a:p>
            <a:pPr>
              <a:lnSpc>
                <a:spcPct val="90000"/>
              </a:lnSpc>
              <a:buFontTx/>
              <a:buNone/>
            </a:pPr>
            <a:endParaRPr lang="ru-RU" sz="4400" dirty="0" smtClean="0"/>
          </a:p>
        </p:txBody>
      </p:sp>
      <p:sp>
        <p:nvSpPr>
          <p:cNvPr id="4" name="Line 32"/>
          <p:cNvSpPr>
            <a:spLocks noChangeShapeType="1"/>
          </p:cNvSpPr>
          <p:nvPr/>
        </p:nvSpPr>
        <p:spPr bwMode="auto">
          <a:xfrm flipH="1">
            <a:off x="2812470" y="2175164"/>
            <a:ext cx="83129" cy="1385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Line 32"/>
          <p:cNvSpPr>
            <a:spLocks noChangeShapeType="1"/>
          </p:cNvSpPr>
          <p:nvPr/>
        </p:nvSpPr>
        <p:spPr bwMode="auto">
          <a:xfrm flipH="1">
            <a:off x="2757044" y="2537402"/>
            <a:ext cx="55424" cy="1662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Line 32"/>
          <p:cNvSpPr>
            <a:spLocks noChangeShapeType="1"/>
          </p:cNvSpPr>
          <p:nvPr/>
        </p:nvSpPr>
        <p:spPr bwMode="auto">
          <a:xfrm flipH="1">
            <a:off x="2757043" y="3488455"/>
            <a:ext cx="55423" cy="18545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" name="Line 32"/>
          <p:cNvSpPr>
            <a:spLocks noChangeShapeType="1"/>
          </p:cNvSpPr>
          <p:nvPr/>
        </p:nvSpPr>
        <p:spPr bwMode="auto">
          <a:xfrm flipH="1">
            <a:off x="2549234" y="3948545"/>
            <a:ext cx="124685" cy="1801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Line 32"/>
          <p:cNvSpPr>
            <a:spLocks noChangeShapeType="1"/>
          </p:cNvSpPr>
          <p:nvPr/>
        </p:nvSpPr>
        <p:spPr bwMode="auto">
          <a:xfrm flipH="1">
            <a:off x="2673920" y="4511603"/>
            <a:ext cx="83129" cy="1761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Line 32"/>
          <p:cNvSpPr>
            <a:spLocks noChangeShapeType="1"/>
          </p:cNvSpPr>
          <p:nvPr/>
        </p:nvSpPr>
        <p:spPr bwMode="auto">
          <a:xfrm flipH="1">
            <a:off x="2757047" y="4959927"/>
            <a:ext cx="55421" cy="1226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Line 32"/>
          <p:cNvSpPr>
            <a:spLocks noChangeShapeType="1"/>
          </p:cNvSpPr>
          <p:nvPr/>
        </p:nvSpPr>
        <p:spPr bwMode="auto">
          <a:xfrm flipH="1">
            <a:off x="2757045" y="5472545"/>
            <a:ext cx="138553" cy="1736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Line 32"/>
          <p:cNvSpPr>
            <a:spLocks noChangeShapeType="1"/>
          </p:cNvSpPr>
          <p:nvPr/>
        </p:nvSpPr>
        <p:spPr bwMode="auto">
          <a:xfrm flipV="1">
            <a:off x="6151418" y="2149910"/>
            <a:ext cx="83127" cy="189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Line 32"/>
          <p:cNvSpPr>
            <a:spLocks noChangeShapeType="1"/>
          </p:cNvSpPr>
          <p:nvPr/>
        </p:nvSpPr>
        <p:spPr bwMode="auto">
          <a:xfrm flipH="1">
            <a:off x="6428509" y="2537402"/>
            <a:ext cx="96980" cy="1662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Line 32"/>
          <p:cNvSpPr>
            <a:spLocks noChangeShapeType="1"/>
          </p:cNvSpPr>
          <p:nvPr/>
        </p:nvSpPr>
        <p:spPr bwMode="auto">
          <a:xfrm flipV="1">
            <a:off x="6040582" y="3075710"/>
            <a:ext cx="83127" cy="2261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Line 32"/>
          <p:cNvSpPr>
            <a:spLocks noChangeShapeType="1"/>
          </p:cNvSpPr>
          <p:nvPr/>
        </p:nvSpPr>
        <p:spPr bwMode="auto">
          <a:xfrm flipH="1">
            <a:off x="5943600" y="3488456"/>
            <a:ext cx="96982" cy="1854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32"/>
          <p:cNvSpPr>
            <a:spLocks noChangeShapeType="1"/>
          </p:cNvSpPr>
          <p:nvPr/>
        </p:nvSpPr>
        <p:spPr bwMode="auto">
          <a:xfrm flipV="1">
            <a:off x="5992091" y="4114078"/>
            <a:ext cx="48491" cy="789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" name="Freeform 46"/>
          <p:cNvSpPr>
            <a:spLocks/>
          </p:cNvSpPr>
          <p:nvPr/>
        </p:nvSpPr>
        <p:spPr bwMode="auto">
          <a:xfrm>
            <a:off x="2812466" y="2537402"/>
            <a:ext cx="3054934" cy="166253"/>
          </a:xfrm>
          <a:custGeom>
            <a:avLst/>
            <a:gdLst>
              <a:gd name="T0" fmla="*/ 0 w 988"/>
              <a:gd name="T1" fmla="*/ 0 h 137"/>
              <a:gd name="T2" fmla="*/ 2147483647 w 988"/>
              <a:gd name="T3" fmla="*/ 2147483647 h 137"/>
              <a:gd name="T4" fmla="*/ 2147483647 w 988"/>
              <a:gd name="T5" fmla="*/ 2147483647 h 137"/>
              <a:gd name="T6" fmla="*/ 2147483647 w 988"/>
              <a:gd name="T7" fmla="*/ 2147483647 h 137"/>
              <a:gd name="T8" fmla="*/ 2147483647 w 988"/>
              <a:gd name="T9" fmla="*/ 2147483647 h 137"/>
              <a:gd name="T10" fmla="*/ 2147483647 w 988"/>
              <a:gd name="T11" fmla="*/ 2147483647 h 137"/>
              <a:gd name="T12" fmla="*/ 2147483647 w 988"/>
              <a:gd name="T13" fmla="*/ 0 h 1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88"/>
              <a:gd name="T22" fmla="*/ 0 h 137"/>
              <a:gd name="T23" fmla="*/ 988 w 988"/>
              <a:gd name="T24" fmla="*/ 137 h 1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88" h="137">
                <a:moveTo>
                  <a:pt x="0" y="0"/>
                </a:moveTo>
                <a:cubicBezTo>
                  <a:pt x="12" y="17"/>
                  <a:pt x="30" y="48"/>
                  <a:pt x="50" y="58"/>
                </a:cubicBezTo>
                <a:cubicBezTo>
                  <a:pt x="130" y="98"/>
                  <a:pt x="235" y="103"/>
                  <a:pt x="321" y="116"/>
                </a:cubicBezTo>
                <a:cubicBezTo>
                  <a:pt x="806" y="106"/>
                  <a:pt x="649" y="137"/>
                  <a:pt x="897" y="58"/>
                </a:cubicBezTo>
                <a:cubicBezTo>
                  <a:pt x="940" y="17"/>
                  <a:pt x="885" y="66"/>
                  <a:pt x="938" y="33"/>
                </a:cubicBezTo>
                <a:cubicBezTo>
                  <a:pt x="945" y="29"/>
                  <a:pt x="949" y="21"/>
                  <a:pt x="955" y="17"/>
                </a:cubicBezTo>
                <a:cubicBezTo>
                  <a:pt x="965" y="10"/>
                  <a:pt x="988" y="0"/>
                  <a:pt x="9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" name="Freeform 46"/>
          <p:cNvSpPr>
            <a:spLocks/>
          </p:cNvSpPr>
          <p:nvPr/>
        </p:nvSpPr>
        <p:spPr bwMode="auto">
          <a:xfrm>
            <a:off x="2673919" y="3071235"/>
            <a:ext cx="3075717" cy="169064"/>
          </a:xfrm>
          <a:custGeom>
            <a:avLst/>
            <a:gdLst>
              <a:gd name="T0" fmla="*/ 0 w 988"/>
              <a:gd name="T1" fmla="*/ 0 h 137"/>
              <a:gd name="T2" fmla="*/ 2147483647 w 988"/>
              <a:gd name="T3" fmla="*/ 2147483647 h 137"/>
              <a:gd name="T4" fmla="*/ 2147483647 w 988"/>
              <a:gd name="T5" fmla="*/ 2147483647 h 137"/>
              <a:gd name="T6" fmla="*/ 2147483647 w 988"/>
              <a:gd name="T7" fmla="*/ 2147483647 h 137"/>
              <a:gd name="T8" fmla="*/ 2147483647 w 988"/>
              <a:gd name="T9" fmla="*/ 2147483647 h 137"/>
              <a:gd name="T10" fmla="*/ 2147483647 w 988"/>
              <a:gd name="T11" fmla="*/ 2147483647 h 137"/>
              <a:gd name="T12" fmla="*/ 2147483647 w 988"/>
              <a:gd name="T13" fmla="*/ 0 h 1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88"/>
              <a:gd name="T22" fmla="*/ 0 h 137"/>
              <a:gd name="T23" fmla="*/ 988 w 988"/>
              <a:gd name="T24" fmla="*/ 137 h 1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88" h="137">
                <a:moveTo>
                  <a:pt x="0" y="0"/>
                </a:moveTo>
                <a:cubicBezTo>
                  <a:pt x="12" y="17"/>
                  <a:pt x="30" y="48"/>
                  <a:pt x="50" y="58"/>
                </a:cubicBezTo>
                <a:cubicBezTo>
                  <a:pt x="130" y="98"/>
                  <a:pt x="235" y="103"/>
                  <a:pt x="321" y="116"/>
                </a:cubicBezTo>
                <a:cubicBezTo>
                  <a:pt x="806" y="106"/>
                  <a:pt x="649" y="137"/>
                  <a:pt x="897" y="58"/>
                </a:cubicBezTo>
                <a:cubicBezTo>
                  <a:pt x="940" y="17"/>
                  <a:pt x="885" y="66"/>
                  <a:pt x="938" y="33"/>
                </a:cubicBezTo>
                <a:cubicBezTo>
                  <a:pt x="945" y="29"/>
                  <a:pt x="949" y="21"/>
                  <a:pt x="955" y="17"/>
                </a:cubicBezTo>
                <a:cubicBezTo>
                  <a:pt x="965" y="10"/>
                  <a:pt x="988" y="0"/>
                  <a:pt x="9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" name="Freeform 46"/>
          <p:cNvSpPr>
            <a:spLocks/>
          </p:cNvSpPr>
          <p:nvPr/>
        </p:nvSpPr>
        <p:spPr bwMode="auto">
          <a:xfrm>
            <a:off x="2715484" y="3488455"/>
            <a:ext cx="2909461" cy="182964"/>
          </a:xfrm>
          <a:custGeom>
            <a:avLst/>
            <a:gdLst>
              <a:gd name="T0" fmla="*/ 0 w 988"/>
              <a:gd name="T1" fmla="*/ 0 h 137"/>
              <a:gd name="T2" fmla="*/ 2147483647 w 988"/>
              <a:gd name="T3" fmla="*/ 2147483647 h 137"/>
              <a:gd name="T4" fmla="*/ 2147483647 w 988"/>
              <a:gd name="T5" fmla="*/ 2147483647 h 137"/>
              <a:gd name="T6" fmla="*/ 2147483647 w 988"/>
              <a:gd name="T7" fmla="*/ 2147483647 h 137"/>
              <a:gd name="T8" fmla="*/ 2147483647 w 988"/>
              <a:gd name="T9" fmla="*/ 2147483647 h 137"/>
              <a:gd name="T10" fmla="*/ 2147483647 w 988"/>
              <a:gd name="T11" fmla="*/ 2147483647 h 137"/>
              <a:gd name="T12" fmla="*/ 2147483647 w 988"/>
              <a:gd name="T13" fmla="*/ 0 h 1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88"/>
              <a:gd name="T22" fmla="*/ 0 h 137"/>
              <a:gd name="T23" fmla="*/ 988 w 988"/>
              <a:gd name="T24" fmla="*/ 137 h 1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88" h="137">
                <a:moveTo>
                  <a:pt x="0" y="0"/>
                </a:moveTo>
                <a:cubicBezTo>
                  <a:pt x="12" y="17"/>
                  <a:pt x="30" y="48"/>
                  <a:pt x="50" y="58"/>
                </a:cubicBezTo>
                <a:cubicBezTo>
                  <a:pt x="130" y="98"/>
                  <a:pt x="235" y="103"/>
                  <a:pt x="321" y="116"/>
                </a:cubicBezTo>
                <a:cubicBezTo>
                  <a:pt x="806" y="106"/>
                  <a:pt x="649" y="137"/>
                  <a:pt x="897" y="58"/>
                </a:cubicBezTo>
                <a:cubicBezTo>
                  <a:pt x="940" y="17"/>
                  <a:pt x="885" y="66"/>
                  <a:pt x="938" y="33"/>
                </a:cubicBezTo>
                <a:cubicBezTo>
                  <a:pt x="945" y="29"/>
                  <a:pt x="949" y="21"/>
                  <a:pt x="955" y="17"/>
                </a:cubicBezTo>
                <a:cubicBezTo>
                  <a:pt x="965" y="10"/>
                  <a:pt x="988" y="0"/>
                  <a:pt x="9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" name="Freeform 46"/>
          <p:cNvSpPr>
            <a:spLocks/>
          </p:cNvSpPr>
          <p:nvPr/>
        </p:nvSpPr>
        <p:spPr bwMode="auto">
          <a:xfrm>
            <a:off x="2780363" y="3967306"/>
            <a:ext cx="2871859" cy="146773"/>
          </a:xfrm>
          <a:custGeom>
            <a:avLst/>
            <a:gdLst>
              <a:gd name="T0" fmla="*/ 0 w 988"/>
              <a:gd name="T1" fmla="*/ 0 h 137"/>
              <a:gd name="T2" fmla="*/ 2147483647 w 988"/>
              <a:gd name="T3" fmla="*/ 2147483647 h 137"/>
              <a:gd name="T4" fmla="*/ 2147483647 w 988"/>
              <a:gd name="T5" fmla="*/ 2147483647 h 137"/>
              <a:gd name="T6" fmla="*/ 2147483647 w 988"/>
              <a:gd name="T7" fmla="*/ 2147483647 h 137"/>
              <a:gd name="T8" fmla="*/ 2147483647 w 988"/>
              <a:gd name="T9" fmla="*/ 2147483647 h 137"/>
              <a:gd name="T10" fmla="*/ 2147483647 w 988"/>
              <a:gd name="T11" fmla="*/ 2147483647 h 137"/>
              <a:gd name="T12" fmla="*/ 2147483647 w 988"/>
              <a:gd name="T13" fmla="*/ 0 h 1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88"/>
              <a:gd name="T22" fmla="*/ 0 h 137"/>
              <a:gd name="T23" fmla="*/ 988 w 988"/>
              <a:gd name="T24" fmla="*/ 137 h 1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88" h="137">
                <a:moveTo>
                  <a:pt x="0" y="0"/>
                </a:moveTo>
                <a:cubicBezTo>
                  <a:pt x="12" y="17"/>
                  <a:pt x="30" y="48"/>
                  <a:pt x="50" y="58"/>
                </a:cubicBezTo>
                <a:cubicBezTo>
                  <a:pt x="130" y="98"/>
                  <a:pt x="235" y="103"/>
                  <a:pt x="321" y="116"/>
                </a:cubicBezTo>
                <a:cubicBezTo>
                  <a:pt x="806" y="106"/>
                  <a:pt x="649" y="137"/>
                  <a:pt x="897" y="58"/>
                </a:cubicBezTo>
                <a:cubicBezTo>
                  <a:pt x="940" y="17"/>
                  <a:pt x="885" y="66"/>
                  <a:pt x="938" y="33"/>
                </a:cubicBezTo>
                <a:cubicBezTo>
                  <a:pt x="945" y="29"/>
                  <a:pt x="949" y="21"/>
                  <a:pt x="955" y="17"/>
                </a:cubicBezTo>
                <a:cubicBezTo>
                  <a:pt x="965" y="10"/>
                  <a:pt x="988" y="0"/>
                  <a:pt x="9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" name="Freeform 46"/>
          <p:cNvSpPr>
            <a:spLocks/>
          </p:cNvSpPr>
          <p:nvPr/>
        </p:nvSpPr>
        <p:spPr bwMode="auto">
          <a:xfrm>
            <a:off x="2549234" y="4419966"/>
            <a:ext cx="2992582" cy="200454"/>
          </a:xfrm>
          <a:custGeom>
            <a:avLst/>
            <a:gdLst>
              <a:gd name="T0" fmla="*/ 0 w 988"/>
              <a:gd name="T1" fmla="*/ 0 h 137"/>
              <a:gd name="T2" fmla="*/ 2147483647 w 988"/>
              <a:gd name="T3" fmla="*/ 2147483647 h 137"/>
              <a:gd name="T4" fmla="*/ 2147483647 w 988"/>
              <a:gd name="T5" fmla="*/ 2147483647 h 137"/>
              <a:gd name="T6" fmla="*/ 2147483647 w 988"/>
              <a:gd name="T7" fmla="*/ 2147483647 h 137"/>
              <a:gd name="T8" fmla="*/ 2147483647 w 988"/>
              <a:gd name="T9" fmla="*/ 2147483647 h 137"/>
              <a:gd name="T10" fmla="*/ 2147483647 w 988"/>
              <a:gd name="T11" fmla="*/ 2147483647 h 137"/>
              <a:gd name="T12" fmla="*/ 2147483647 w 988"/>
              <a:gd name="T13" fmla="*/ 0 h 1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88"/>
              <a:gd name="T22" fmla="*/ 0 h 137"/>
              <a:gd name="T23" fmla="*/ 988 w 988"/>
              <a:gd name="T24" fmla="*/ 137 h 1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88" h="137">
                <a:moveTo>
                  <a:pt x="0" y="0"/>
                </a:moveTo>
                <a:cubicBezTo>
                  <a:pt x="12" y="17"/>
                  <a:pt x="30" y="48"/>
                  <a:pt x="50" y="58"/>
                </a:cubicBezTo>
                <a:cubicBezTo>
                  <a:pt x="130" y="98"/>
                  <a:pt x="235" y="103"/>
                  <a:pt x="321" y="116"/>
                </a:cubicBezTo>
                <a:cubicBezTo>
                  <a:pt x="806" y="106"/>
                  <a:pt x="649" y="137"/>
                  <a:pt x="897" y="58"/>
                </a:cubicBezTo>
                <a:cubicBezTo>
                  <a:pt x="940" y="17"/>
                  <a:pt x="885" y="66"/>
                  <a:pt x="938" y="33"/>
                </a:cubicBezTo>
                <a:cubicBezTo>
                  <a:pt x="945" y="29"/>
                  <a:pt x="949" y="21"/>
                  <a:pt x="955" y="17"/>
                </a:cubicBezTo>
                <a:cubicBezTo>
                  <a:pt x="965" y="10"/>
                  <a:pt x="988" y="0"/>
                  <a:pt x="9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" name="Freeform 46"/>
          <p:cNvSpPr>
            <a:spLocks/>
          </p:cNvSpPr>
          <p:nvPr/>
        </p:nvSpPr>
        <p:spPr bwMode="auto">
          <a:xfrm>
            <a:off x="2673919" y="4851086"/>
            <a:ext cx="3124202" cy="231513"/>
          </a:xfrm>
          <a:custGeom>
            <a:avLst/>
            <a:gdLst>
              <a:gd name="T0" fmla="*/ 0 w 988"/>
              <a:gd name="T1" fmla="*/ 0 h 137"/>
              <a:gd name="T2" fmla="*/ 2147483647 w 988"/>
              <a:gd name="T3" fmla="*/ 2147483647 h 137"/>
              <a:gd name="T4" fmla="*/ 2147483647 w 988"/>
              <a:gd name="T5" fmla="*/ 2147483647 h 137"/>
              <a:gd name="T6" fmla="*/ 2147483647 w 988"/>
              <a:gd name="T7" fmla="*/ 2147483647 h 137"/>
              <a:gd name="T8" fmla="*/ 2147483647 w 988"/>
              <a:gd name="T9" fmla="*/ 2147483647 h 137"/>
              <a:gd name="T10" fmla="*/ 2147483647 w 988"/>
              <a:gd name="T11" fmla="*/ 2147483647 h 137"/>
              <a:gd name="T12" fmla="*/ 2147483647 w 988"/>
              <a:gd name="T13" fmla="*/ 0 h 1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88"/>
              <a:gd name="T22" fmla="*/ 0 h 137"/>
              <a:gd name="T23" fmla="*/ 988 w 988"/>
              <a:gd name="T24" fmla="*/ 137 h 1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88" h="137">
                <a:moveTo>
                  <a:pt x="0" y="0"/>
                </a:moveTo>
                <a:cubicBezTo>
                  <a:pt x="12" y="17"/>
                  <a:pt x="30" y="48"/>
                  <a:pt x="50" y="58"/>
                </a:cubicBezTo>
                <a:cubicBezTo>
                  <a:pt x="130" y="98"/>
                  <a:pt x="235" y="103"/>
                  <a:pt x="321" y="116"/>
                </a:cubicBezTo>
                <a:cubicBezTo>
                  <a:pt x="806" y="106"/>
                  <a:pt x="649" y="137"/>
                  <a:pt x="897" y="58"/>
                </a:cubicBezTo>
                <a:cubicBezTo>
                  <a:pt x="940" y="17"/>
                  <a:pt x="885" y="66"/>
                  <a:pt x="938" y="33"/>
                </a:cubicBezTo>
                <a:cubicBezTo>
                  <a:pt x="945" y="29"/>
                  <a:pt x="949" y="21"/>
                  <a:pt x="955" y="17"/>
                </a:cubicBezTo>
                <a:cubicBezTo>
                  <a:pt x="965" y="10"/>
                  <a:pt x="988" y="0"/>
                  <a:pt x="9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" name="Line 32"/>
          <p:cNvSpPr>
            <a:spLocks noChangeShapeType="1"/>
          </p:cNvSpPr>
          <p:nvPr/>
        </p:nvSpPr>
        <p:spPr bwMode="auto">
          <a:xfrm flipV="1">
            <a:off x="6151418" y="4511602"/>
            <a:ext cx="83127" cy="1761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" name="Line 32"/>
          <p:cNvSpPr>
            <a:spLocks noChangeShapeType="1"/>
          </p:cNvSpPr>
          <p:nvPr/>
        </p:nvSpPr>
        <p:spPr bwMode="auto">
          <a:xfrm flipH="1">
            <a:off x="6012873" y="4966842"/>
            <a:ext cx="96982" cy="1854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" name="Line 32"/>
          <p:cNvSpPr>
            <a:spLocks noChangeShapeType="1"/>
          </p:cNvSpPr>
          <p:nvPr/>
        </p:nvSpPr>
        <p:spPr bwMode="auto">
          <a:xfrm flipV="1">
            <a:off x="6040582" y="5485952"/>
            <a:ext cx="69273" cy="1602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" name="Freeform 46"/>
          <p:cNvSpPr>
            <a:spLocks/>
          </p:cNvSpPr>
          <p:nvPr/>
        </p:nvSpPr>
        <p:spPr bwMode="auto">
          <a:xfrm>
            <a:off x="2715484" y="5364349"/>
            <a:ext cx="2992582" cy="195765"/>
          </a:xfrm>
          <a:custGeom>
            <a:avLst/>
            <a:gdLst>
              <a:gd name="T0" fmla="*/ 0 w 988"/>
              <a:gd name="T1" fmla="*/ 0 h 137"/>
              <a:gd name="T2" fmla="*/ 2147483647 w 988"/>
              <a:gd name="T3" fmla="*/ 2147483647 h 137"/>
              <a:gd name="T4" fmla="*/ 2147483647 w 988"/>
              <a:gd name="T5" fmla="*/ 2147483647 h 137"/>
              <a:gd name="T6" fmla="*/ 2147483647 w 988"/>
              <a:gd name="T7" fmla="*/ 2147483647 h 137"/>
              <a:gd name="T8" fmla="*/ 2147483647 w 988"/>
              <a:gd name="T9" fmla="*/ 2147483647 h 137"/>
              <a:gd name="T10" fmla="*/ 2147483647 w 988"/>
              <a:gd name="T11" fmla="*/ 2147483647 h 137"/>
              <a:gd name="T12" fmla="*/ 2147483647 w 988"/>
              <a:gd name="T13" fmla="*/ 0 h 1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88"/>
              <a:gd name="T22" fmla="*/ 0 h 137"/>
              <a:gd name="T23" fmla="*/ 988 w 988"/>
              <a:gd name="T24" fmla="*/ 137 h 1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88" h="137">
                <a:moveTo>
                  <a:pt x="0" y="0"/>
                </a:moveTo>
                <a:cubicBezTo>
                  <a:pt x="12" y="17"/>
                  <a:pt x="30" y="48"/>
                  <a:pt x="50" y="58"/>
                </a:cubicBezTo>
                <a:cubicBezTo>
                  <a:pt x="130" y="98"/>
                  <a:pt x="235" y="103"/>
                  <a:pt x="321" y="116"/>
                </a:cubicBezTo>
                <a:cubicBezTo>
                  <a:pt x="806" y="106"/>
                  <a:pt x="649" y="137"/>
                  <a:pt x="897" y="58"/>
                </a:cubicBezTo>
                <a:cubicBezTo>
                  <a:pt x="940" y="17"/>
                  <a:pt x="885" y="66"/>
                  <a:pt x="938" y="33"/>
                </a:cubicBezTo>
                <a:cubicBezTo>
                  <a:pt x="945" y="29"/>
                  <a:pt x="949" y="21"/>
                  <a:pt x="955" y="17"/>
                </a:cubicBezTo>
                <a:cubicBezTo>
                  <a:pt x="965" y="10"/>
                  <a:pt x="988" y="0"/>
                  <a:pt x="9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" name="Freeform 46"/>
          <p:cNvSpPr>
            <a:spLocks/>
          </p:cNvSpPr>
          <p:nvPr/>
        </p:nvSpPr>
        <p:spPr bwMode="auto">
          <a:xfrm>
            <a:off x="2673918" y="5841865"/>
            <a:ext cx="3034147" cy="258808"/>
          </a:xfrm>
          <a:custGeom>
            <a:avLst/>
            <a:gdLst>
              <a:gd name="T0" fmla="*/ 0 w 988"/>
              <a:gd name="T1" fmla="*/ 0 h 137"/>
              <a:gd name="T2" fmla="*/ 2147483647 w 988"/>
              <a:gd name="T3" fmla="*/ 2147483647 h 137"/>
              <a:gd name="T4" fmla="*/ 2147483647 w 988"/>
              <a:gd name="T5" fmla="*/ 2147483647 h 137"/>
              <a:gd name="T6" fmla="*/ 2147483647 w 988"/>
              <a:gd name="T7" fmla="*/ 2147483647 h 137"/>
              <a:gd name="T8" fmla="*/ 2147483647 w 988"/>
              <a:gd name="T9" fmla="*/ 2147483647 h 137"/>
              <a:gd name="T10" fmla="*/ 2147483647 w 988"/>
              <a:gd name="T11" fmla="*/ 2147483647 h 137"/>
              <a:gd name="T12" fmla="*/ 2147483647 w 988"/>
              <a:gd name="T13" fmla="*/ 0 h 1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88"/>
              <a:gd name="T22" fmla="*/ 0 h 137"/>
              <a:gd name="T23" fmla="*/ 988 w 988"/>
              <a:gd name="T24" fmla="*/ 137 h 13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88" h="137">
                <a:moveTo>
                  <a:pt x="0" y="0"/>
                </a:moveTo>
                <a:cubicBezTo>
                  <a:pt x="12" y="17"/>
                  <a:pt x="30" y="48"/>
                  <a:pt x="50" y="58"/>
                </a:cubicBezTo>
                <a:cubicBezTo>
                  <a:pt x="130" y="98"/>
                  <a:pt x="235" y="103"/>
                  <a:pt x="321" y="116"/>
                </a:cubicBezTo>
                <a:cubicBezTo>
                  <a:pt x="806" y="106"/>
                  <a:pt x="649" y="137"/>
                  <a:pt x="897" y="58"/>
                </a:cubicBezTo>
                <a:cubicBezTo>
                  <a:pt x="940" y="17"/>
                  <a:pt x="885" y="66"/>
                  <a:pt x="938" y="33"/>
                </a:cubicBezTo>
                <a:cubicBezTo>
                  <a:pt x="945" y="29"/>
                  <a:pt x="949" y="21"/>
                  <a:pt x="955" y="17"/>
                </a:cubicBezTo>
                <a:cubicBezTo>
                  <a:pt x="965" y="10"/>
                  <a:pt x="988" y="0"/>
                  <a:pt x="9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08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1385454" y="165676"/>
            <a:ext cx="8271163" cy="130290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838200" indent="-838200"/>
            <a:r>
              <a:rPr lang="ru-RU" sz="3600" b="1" dirty="0" smtClean="0">
                <a:latin typeface="Tw Cen MT"/>
              </a:rPr>
              <a:t>      Прочитайте текст. </a:t>
            </a:r>
            <a:br>
              <a:rPr lang="ru-RU" sz="3600" b="1" dirty="0" smtClean="0">
                <a:latin typeface="Tw Cen MT"/>
              </a:rPr>
            </a:br>
            <a:r>
              <a:rPr lang="ru-RU" sz="3600" b="1" dirty="0" smtClean="0">
                <a:latin typeface="Tw Cen MT"/>
              </a:rPr>
              <a:t>Исправьте ошибки. Запиши текст в тетрадь.</a:t>
            </a: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2022763" y="2216727"/>
            <a:ext cx="8104909" cy="3394363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3" pitchFamily="18" charset="2"/>
              <a:buNone/>
            </a:pPr>
            <a:r>
              <a:rPr lang="ru-RU" smtClean="0">
                <a:latin typeface="Tw Cen MT"/>
              </a:rPr>
              <a:t>Лиса.</a:t>
            </a:r>
            <a:endParaRPr lang="ru-RU" altLang="ja-JP" smtClean="0">
              <a:latin typeface="Tw Cen MT"/>
              <a:cs typeface="HGPｺﾞｼｯｸE"/>
            </a:endParaRPr>
          </a:p>
          <a:p>
            <a:pPr>
              <a:buFont typeface="Wingdings 3" pitchFamily="18" charset="2"/>
              <a:buNone/>
            </a:pPr>
            <a:r>
              <a:rPr lang="ru-RU" altLang="ja-JP" smtClean="0">
                <a:latin typeface="Tw Cen MT"/>
                <a:cs typeface="HGPｺﾞｼｯｸE"/>
              </a:rPr>
              <a:t>	     В лису живёт рыжая леса. </a:t>
            </a:r>
          </a:p>
          <a:p>
            <a:pPr>
              <a:buFont typeface="Wingdings 3" pitchFamily="18" charset="2"/>
              <a:buNone/>
            </a:pPr>
            <a:r>
              <a:rPr lang="ru-RU" altLang="ja-JP" smtClean="0">
                <a:latin typeface="Tw Cen MT"/>
                <a:cs typeface="HGPｺﾞｼｯｸE"/>
              </a:rPr>
              <a:t>		Лисий дом – нара. У норы играют весёлые лесята.  Лесица учит их лисьим повадкам </a:t>
            </a:r>
            <a:endParaRPr lang="ru-RU" dirty="0" smtClean="0">
              <a:latin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49320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5164" y="1343891"/>
            <a:ext cx="3759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Рекомендовано: доделать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р.т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стр. 33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Выполнить упр. 10 стр.67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98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53</TotalTime>
  <Words>195</Words>
  <Application>Microsoft Office PowerPoint</Application>
  <PresentationFormat>Широкоэкранный</PresentationFormat>
  <Paragraphs>39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Corbel</vt:lpstr>
      <vt:lpstr>HGｺﾞｼｯｸM</vt:lpstr>
      <vt:lpstr>HGPｺﾞｼｯｸE</vt:lpstr>
      <vt:lpstr>Times New Roman</vt:lpstr>
      <vt:lpstr>Tw Cen MT</vt:lpstr>
      <vt:lpstr>Wingdings 3</vt:lpstr>
      <vt:lpstr>Параллакс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Полиночка</cp:lastModifiedBy>
  <cp:revision>8</cp:revision>
  <dcterms:created xsi:type="dcterms:W3CDTF">2020-04-14T06:55:09Z</dcterms:created>
  <dcterms:modified xsi:type="dcterms:W3CDTF">2021-04-23T14:16:03Z</dcterms:modified>
</cp:coreProperties>
</file>