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9"/>
  </p:notesMasterIdLst>
  <p:sldIdLst>
    <p:sldId id="328" r:id="rId2"/>
    <p:sldId id="320" r:id="rId3"/>
    <p:sldId id="310" r:id="rId4"/>
    <p:sldId id="271" r:id="rId5"/>
    <p:sldId id="266" r:id="rId6"/>
    <p:sldId id="358" r:id="rId7"/>
    <p:sldId id="353" r:id="rId8"/>
    <p:sldId id="349" r:id="rId9"/>
    <p:sldId id="359" r:id="rId10"/>
    <p:sldId id="361" r:id="rId11"/>
    <p:sldId id="352" r:id="rId12"/>
    <p:sldId id="362" r:id="rId13"/>
    <p:sldId id="363" r:id="rId14"/>
    <p:sldId id="364" r:id="rId15"/>
    <p:sldId id="365" r:id="rId16"/>
    <p:sldId id="323" r:id="rId17"/>
    <p:sldId id="32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71" autoAdjust="0"/>
  </p:normalViewPr>
  <p:slideViewPr>
    <p:cSldViewPr>
      <p:cViewPr varScale="1">
        <p:scale>
          <a:sx n="84" d="100"/>
          <a:sy n="84" d="100"/>
        </p:scale>
        <p:origin x="14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9D0C1-C411-45EF-8412-7944F1565C1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6516B-9ED6-4408-BBCB-F0998B0E3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3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516B-9ED6-4408-BBCB-F0998B0E3A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8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CA6-F79A-443A-83CC-682D4FFC6F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9F-B9C5-465E-819C-29A32827A3C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5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CA6-F79A-443A-83CC-682D4FFC6F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9F-B9C5-465E-819C-29A32827A3C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4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CA6-F79A-443A-83CC-682D4FFC6F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9F-B9C5-465E-819C-29A32827A3C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2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CA6-F79A-443A-83CC-682D4FFC6F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9F-B9C5-465E-819C-29A32827A3C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1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CA6-F79A-443A-83CC-682D4FFC6F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9F-B9C5-465E-819C-29A32827A3C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CA6-F79A-443A-83CC-682D4FFC6F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9F-B9C5-465E-819C-29A32827A3C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7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CA6-F79A-443A-83CC-682D4FFC6F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9F-B9C5-465E-819C-29A32827A3C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3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CA6-F79A-443A-83CC-682D4FFC6F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9F-B9C5-465E-819C-29A32827A3C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CA6-F79A-443A-83CC-682D4FFC6F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9F-B9C5-465E-819C-29A32827A3C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6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CA6-F79A-443A-83CC-682D4FFC6F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9F-B9C5-465E-819C-29A32827A3C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CA6-F79A-443A-83CC-682D4FFC6F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9F-B9C5-465E-819C-29A32827A3C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0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CA6-F79A-443A-83CC-682D4FFC6F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9199F-B9C5-465E-819C-29A32827A3C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7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3151" y="476672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МАДОУ детский сад № 14</a:t>
            </a:r>
            <a:endParaRPr lang="ru-RU" sz="2800" b="1" dirty="0">
              <a:solidFill>
                <a:prstClr val="black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133" y="2276871"/>
            <a:ext cx="72368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   </a:t>
            </a:r>
            <a:r>
              <a:rPr lang="ru-RU" sz="4400" b="1" dirty="0">
                <a:latin typeface="Monotype Corsiva" panose="03010101010201010101" pitchFamily="66" charset="0"/>
                <a:cs typeface="AngsanaUPC" panose="02020603050405020304" pitchFamily="18" charset="-34"/>
              </a:rPr>
              <a:t>Презентация 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  <a:cs typeface="AngsanaUPC" panose="02020603050405020304" pitchFamily="18" charset="-34"/>
              </a:rPr>
              <a:t>Пальчиковая гимнастика  как  здоровьесберегающая технология (старшая группа).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6195500"/>
            <a:ext cx="1416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latin typeface="Monotype Corsiva" panose="03010101010201010101" pitchFamily="66" charset="0"/>
              </a:rPr>
              <a:t> </a:t>
            </a:r>
            <a:r>
              <a:rPr lang="ru-RU" sz="2800" b="1" smtClean="0">
                <a:latin typeface="Monotype Corsiva" panose="03010101010201010101" pitchFamily="66" charset="0"/>
                <a:cs typeface="Times New Roman" pitchFamily="18" charset="0"/>
              </a:rPr>
              <a:t>2021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077072"/>
            <a:ext cx="2801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Подготовила воспитатель:</a:t>
            </a:r>
          </a:p>
          <a:p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Воробьева Н.В.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17" y="1595021"/>
            <a:ext cx="9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Monotype Corsiva" panose="03010101010201010101" pitchFamily="66" charset="0"/>
                <a:cs typeface="Times New Roman" pitchFamily="18" charset="0"/>
              </a:rPr>
              <a:t>       Как играть </a:t>
            </a:r>
          </a:p>
          <a:p>
            <a:pPr lvl="0"/>
            <a:r>
              <a:rPr lang="ru-RU" sz="2400" b="1" dirty="0" smtClean="0">
                <a:latin typeface="Monotype Corsiva" panose="03010101010201010101" pitchFamily="66" charset="0"/>
                <a:cs typeface="Times New Roman" pitchFamily="18" charset="0"/>
              </a:rPr>
              <a:t>  в пальчиковые игры</a:t>
            </a:r>
          </a:p>
          <a:p>
            <a:pPr lvl="0"/>
            <a:endParaRPr lang="ru-RU" sz="2400" b="1" dirty="0"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Monotype Corsiva" panose="03010101010201010101" pitchFamily="66" charset="0"/>
                <a:cs typeface="Times New Roman" pitchFamily="18" charset="0"/>
              </a:rPr>
              <a:t>Перед игрой мы с детьми обсуждаем её содержание, сразу при этом отрабатывая необходимые жесты, комбинации пальцев, движения. Перед началом упражнений дети разогревают ладони. Все упражнения выполняются в медленном темпе, от 3 до 5 раз, сначала правой рукой, затем левой. При 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повторных проведениях игры дети нередко начинают произносить текст частично 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Постепенно текст разучивается наизусть, дети произносят его целиком, соотнося слова с движением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 Очень 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чётко придерживаюсь следующего правила:  не ставить перед детьми несколько сложных задач сразу (к примеру: показывать движения и произносить текст). Так как объём внимания у детей ограничен, и невыполнимая задача может «отбить» интерес к игре. Никогда не принуждайте!</a:t>
            </a:r>
          </a:p>
        </p:txBody>
      </p:sp>
      <p:pic>
        <p:nvPicPr>
          <p:cNvPr id="10243" name="Picture 3" descr="C:\Users\User\Desktop\фото през\IMG_20180928_1632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4"/>
          <a:stretch/>
        </p:blipFill>
        <p:spPr bwMode="auto">
          <a:xfrm>
            <a:off x="3233305" y="188640"/>
            <a:ext cx="5688632" cy="2405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68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7642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Виды игровых  </a:t>
            </a:r>
            <a:r>
              <a:rPr lang="ru-RU" sz="27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упражнений пальчиковой </a:t>
            </a:r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гимнастики </a:t>
            </a:r>
          </a:p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Игры-манипуляции.</a:t>
            </a:r>
          </a:p>
          <a:p>
            <a:pPr lvl="0"/>
            <a:endParaRPr lang="ru-RU" sz="2700" b="1" dirty="0"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"</a:t>
            </a:r>
            <a:r>
              <a:rPr lang="ru-RU" sz="2700" b="1" dirty="0">
                <a:latin typeface="Monotype Corsiva" panose="03010101010201010101" pitchFamily="66" charset="0"/>
                <a:cs typeface="Times New Roman" pitchFamily="18" charset="0"/>
              </a:rPr>
              <a:t>Л</a:t>
            </a:r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адушки –ладушки…","Сорока-белобока…"-указательным пальцем осуществляют круговые движения." Пальчик-мальчик, где ты был?...","Мы делили апельсин…"," Этот пальчик хочет спать…","1,2,3,4, кто живет В моей квартире?..."- ребенок поочередно загибает каждый пальчик, Эти упражнения он может выполнять самостоятельно или с помощью взрослого. Они развивают воображение: в каждом пальчике ребенок видит тот или иной образ.</a:t>
            </a:r>
          </a:p>
          <a:p>
            <a:pPr lvl="0"/>
            <a:endParaRPr lang="ru-RU" sz="27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фото през\IMG_20180928_1614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1" r="1025" b="12963"/>
          <a:stretch/>
        </p:blipFill>
        <p:spPr bwMode="auto">
          <a:xfrm>
            <a:off x="135565" y="4941168"/>
            <a:ext cx="5166232" cy="18135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195" name="Picture 3" descr="C:\Users\User\Desktop\фото през\IMG_20180928_1626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8" r="26418"/>
          <a:stretch/>
        </p:blipFill>
        <p:spPr bwMode="auto">
          <a:xfrm>
            <a:off x="6084168" y="4342999"/>
            <a:ext cx="2627784" cy="2515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76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    Сюжетные пальчиковые</a:t>
            </a:r>
          </a:p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"Пальчики здороваются"-Подушечки пальцев </a:t>
            </a:r>
          </a:p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соприкасаются с большим пальцем(правой ,</a:t>
            </a:r>
          </a:p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левой, двух одновременно)</a:t>
            </a:r>
          </a:p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"Распускается цветок"- из сжатого кулака </a:t>
            </a:r>
          </a:p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Поочередно "появляются" пальцы.</a:t>
            </a:r>
          </a:p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"Грабли"-ладони на себя, пальцы переплетаются </a:t>
            </a:r>
          </a:p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между собой.</a:t>
            </a:r>
          </a:p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                              "Ёлка"-ладони от  себя, пальцы в "замок"(ладони </a:t>
            </a:r>
          </a:p>
          <a:p>
            <a:pPr lvl="0"/>
            <a:r>
              <a:rPr lang="ru-RU" sz="2700" b="1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                              под углом друг к другу).Пальцы выставляют </a:t>
            </a:r>
          </a:p>
          <a:p>
            <a:pPr lvl="0"/>
            <a:r>
              <a:rPr lang="ru-RU" sz="2700" b="1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                              вперед, локти к корпусу не прижимаются.</a:t>
            </a:r>
          </a:p>
          <a:p>
            <a:pPr lvl="0"/>
            <a:r>
              <a:rPr lang="ru-RU" sz="2700" b="1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                             К этой группе относятся также  упражнения                        </a:t>
            </a:r>
          </a:p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                              которые позволяют детям  изображать </a:t>
            </a:r>
          </a:p>
          <a:p>
            <a:pPr lvl="0"/>
            <a:r>
              <a:rPr lang="ru-RU" sz="2700" b="1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                             предметы транспорта и мебели, диких и                             </a:t>
            </a:r>
          </a:p>
          <a:p>
            <a:pPr lvl="0"/>
            <a:r>
              <a:rPr lang="ru-RU" sz="2700" b="1" dirty="0" smtClean="0">
                <a:latin typeface="Monotype Corsiva" panose="03010101010201010101" pitchFamily="66" charset="0"/>
                <a:cs typeface="Times New Roman" pitchFamily="18" charset="0"/>
              </a:rPr>
              <a:t>                              домашних  животных, птиц, насекомых, деревьев.</a:t>
            </a:r>
          </a:p>
          <a:p>
            <a:pPr lvl="0"/>
            <a:endParaRPr lang="ru-RU" sz="27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фото през\IMG_20180928_1635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/>
          <a:stretch/>
        </p:blipFill>
        <p:spPr bwMode="auto">
          <a:xfrm>
            <a:off x="5940152" y="260648"/>
            <a:ext cx="3103372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219" name="Picture 3" descr="C:\Users\User\Desktop\загружен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" y="3377591"/>
            <a:ext cx="2101698" cy="3362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8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Пальчиковые упражнения в сочетании со звуковой гимнастикой.</a:t>
            </a: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Ребенок может поочередно соединять  пальцы каждой руки  друг с другом, или  выпрямлять по очереди каждый палец, или сжимать пальцы в кулак  и разжимать и в это время произносить звуки: б-п, д-т, к-г.</a:t>
            </a:r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през\IMG_20180928_162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2" y="2507417"/>
            <a:ext cx="7416824" cy="4171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0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8" y="28358"/>
            <a:ext cx="89691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Monotype Corsiva" panose="03010101010201010101" pitchFamily="66" charset="0"/>
              </a:rPr>
              <a:t>            Театр </a:t>
            </a:r>
            <a:r>
              <a:rPr lang="ru-RU" sz="2800" b="1" dirty="0">
                <a:latin typeface="Monotype Corsiva" panose="03010101010201010101" pitchFamily="66" charset="0"/>
              </a:rPr>
              <a:t>в руке</a:t>
            </a:r>
            <a:r>
              <a:rPr lang="ru-RU" sz="2800" b="1" dirty="0" smtClean="0">
                <a:latin typeface="Monotype Corsiva" panose="03010101010201010101" pitchFamily="66" charset="0"/>
              </a:rPr>
              <a:t>.</a:t>
            </a: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Позволяет повысить общий </a:t>
            </a:r>
            <a:r>
              <a:rPr lang="ru-RU" sz="2800" b="1" dirty="0" smtClean="0">
                <a:latin typeface="Monotype Corsiva" panose="03010101010201010101" pitchFamily="66" charset="0"/>
              </a:rPr>
              <a:t>тонус</a:t>
            </a:r>
            <a:r>
              <a:rPr lang="ru-RU" sz="2800" b="1" dirty="0">
                <a:latin typeface="Monotype Corsiva" panose="03010101010201010101" pitchFamily="66" charset="0"/>
              </a:rPr>
              <a:t>, развивает внимание и память, снимает психоэмоциональное напряжение</a:t>
            </a:r>
            <a:r>
              <a:rPr lang="ru-RU" sz="2800" b="1" dirty="0" smtClean="0">
                <a:latin typeface="Monotype Corsiva" panose="03010101010201010101" pitchFamily="66" charset="0"/>
              </a:rPr>
              <a:t>.</a:t>
            </a: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«Сказка» - детям предлагается разыграть сказку, в которой каждый палец – какой-либо персонаж.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</a:rPr>
              <a:t>«</a:t>
            </a:r>
            <a:r>
              <a:rPr lang="ru-RU" sz="2800" b="1" dirty="0" err="1">
                <a:latin typeface="Monotype Corsiva" panose="03010101010201010101" pitchFamily="66" charset="0"/>
              </a:rPr>
              <a:t>Осьминожки</a:t>
            </a:r>
            <a:r>
              <a:rPr lang="ru-RU" sz="2800" b="1" dirty="0">
                <a:latin typeface="Monotype Corsiva" panose="03010101010201010101" pitchFamily="66" charset="0"/>
              </a:rPr>
              <a:t>» - правая рука, осторожно и по очереди передвигая свои </a:t>
            </a:r>
            <a:r>
              <a:rPr lang="ru-RU" sz="2800" b="1" dirty="0" smtClean="0">
                <a:latin typeface="Monotype Corsiva" panose="03010101010201010101" pitchFamily="66" charset="0"/>
              </a:rPr>
              <a:t>щупальца-пальцы</a:t>
            </a:r>
            <a:r>
              <a:rPr lang="ru-RU" sz="2800" b="1" dirty="0">
                <a:latin typeface="Monotype Corsiva" panose="03010101010201010101" pitchFamily="66" charset="0"/>
              </a:rPr>
              <a:t>, путешествует по морскому дну. Навстречу движется осьминог – левая рука. Увидели друг друга, замерли, а потом стали обследовать морское дно вместе.</a:t>
            </a:r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5124" name="Picture 4" descr="C:\Users\User\Desktop\18836.p453i0.6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50037" r="1563" b="-3594"/>
          <a:stretch/>
        </p:blipFill>
        <p:spPr bwMode="auto">
          <a:xfrm>
            <a:off x="3131840" y="3843595"/>
            <a:ext cx="3627000" cy="2139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3" name="Picture 3" descr="C:\Users\User\Desktop\фото през\IMG_20180928_1613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17114" b="28006"/>
          <a:stretch/>
        </p:blipFill>
        <p:spPr bwMode="auto">
          <a:xfrm>
            <a:off x="289786" y="4913287"/>
            <a:ext cx="3291402" cy="1785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2" name="Picture 2" descr="C:\Users\User\Desktop\фото през\IMG_20180928_162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12836"/>
          <a:stretch/>
        </p:blipFill>
        <p:spPr bwMode="auto">
          <a:xfrm>
            <a:off x="6509107" y="4928305"/>
            <a:ext cx="2545070" cy="1785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374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84" y="921202"/>
            <a:ext cx="5099180" cy="445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Пальчиковый "</a:t>
            </a:r>
            <a:r>
              <a:rPr lang="ru-RU" sz="2800" b="1" dirty="0" err="1" smtClean="0">
                <a:latin typeface="Monotype Corsiva" panose="03010101010201010101" pitchFamily="66" charset="0"/>
                <a:cs typeface="Times New Roman" pitchFamily="18" charset="0"/>
              </a:rPr>
              <a:t>Твистер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"</a:t>
            </a:r>
          </a:p>
          <a:p>
            <a:pPr lvl="0"/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Задачи игры:</a:t>
            </a: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Развитие мелкой моторики;</a:t>
            </a: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Тренировка выносливости;</a:t>
            </a: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Способствование растяжке сухожилий;</a:t>
            </a: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Разработка суставов кистей рук;</a:t>
            </a: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Развитие коммуникативных навыков.</a:t>
            </a:r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264" y="775363"/>
            <a:ext cx="3240360" cy="2430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7" name="Picture 3" descr="C:\Users\User\Desktop\1477046029_kavwd0h3uo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/>
          <a:stretch/>
        </p:blipFill>
        <p:spPr bwMode="auto">
          <a:xfrm>
            <a:off x="5136232" y="3479417"/>
            <a:ext cx="3816424" cy="2255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080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0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Пальчиковые 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игры и упражнения – уникальное средство для развития мелкой моторики и 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речи. 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Разучивание текстов с использованием «пальчиковой» гимнастики стимулирует развитие речи, пространственного, наглядно-действенного  мышления, 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внимания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слухового и зрительного восприятия, быстроту реакции и эмоциональную выразительность, способность сосредотачиваться, расширяют кругозор и словарный запас 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детей, 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создают положительное эмоциональное состояние, воспитывают уверенность в себе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Применение в работе ДОУ здоровьесберегающих технологий, повышает результативность </a:t>
            </a:r>
            <a:r>
              <a:rPr lang="ru-RU" altLang="ru-RU" sz="24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воспитательно</a:t>
            </a:r>
            <a:r>
              <a:rPr lang="ru-RU" alt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-образовательного процесса, формирует у педагогов и родителей ценностные ориентации, направленные на сохранение и укрепление здоровья воспитанников.</a:t>
            </a:r>
            <a:endParaRPr lang="ru-RU" sz="2400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latin typeface="Monotype Corsiva" panose="03010101010201010101" pitchFamily="66" charset="0"/>
              </a:rPr>
              <a:t>Здоровье </a:t>
            </a:r>
            <a:r>
              <a:rPr lang="ru-RU" altLang="ru-RU" sz="2400" b="1" dirty="0">
                <a:latin typeface="Monotype Corsiva" panose="03010101010201010101" pitchFamily="66" charset="0"/>
              </a:rPr>
              <a:t>ребенка превыше всего,</a:t>
            </a:r>
            <a:br>
              <a:rPr lang="ru-RU" altLang="ru-RU" sz="2400" b="1" dirty="0">
                <a:latin typeface="Monotype Corsiva" panose="03010101010201010101" pitchFamily="66" charset="0"/>
              </a:rPr>
            </a:br>
            <a:r>
              <a:rPr lang="ru-RU" altLang="ru-RU" sz="2400" b="1" dirty="0" smtClean="0">
                <a:latin typeface="Monotype Corsiva" panose="03010101010201010101" pitchFamily="66" charset="0"/>
              </a:rPr>
              <a:t>Богатство </a:t>
            </a:r>
            <a:r>
              <a:rPr lang="ru-RU" altLang="ru-RU" sz="2400" b="1" dirty="0">
                <a:latin typeface="Monotype Corsiva" panose="03010101010201010101" pitchFamily="66" charset="0"/>
              </a:rPr>
              <a:t>земли не заменит его.</a:t>
            </a:r>
            <a:br>
              <a:rPr lang="ru-RU" altLang="ru-RU" sz="2400" b="1" dirty="0">
                <a:latin typeface="Monotype Corsiva" panose="03010101010201010101" pitchFamily="66" charset="0"/>
              </a:rPr>
            </a:br>
            <a:r>
              <a:rPr lang="ru-RU" altLang="ru-RU" sz="2400" b="1" dirty="0">
                <a:latin typeface="Monotype Corsiva" panose="03010101010201010101" pitchFamily="66" charset="0"/>
              </a:rPr>
              <a:t>Здоровье не купишь, никто не продаст.</a:t>
            </a:r>
            <a:br>
              <a:rPr lang="ru-RU" altLang="ru-RU" sz="2400" b="1" dirty="0">
                <a:latin typeface="Monotype Corsiva" panose="03010101010201010101" pitchFamily="66" charset="0"/>
              </a:rPr>
            </a:br>
            <a:r>
              <a:rPr lang="ru-RU" altLang="ru-RU" sz="2400" b="1" dirty="0">
                <a:latin typeface="Monotype Corsiva" panose="03010101010201010101" pitchFamily="66" charset="0"/>
              </a:rPr>
              <a:t>Его берегите, как сердце, как глаз!!!</a:t>
            </a:r>
            <a:endParaRPr lang="ru-RU" sz="2400" b="1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2416070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svetreiki.ru/media/kunena/attachments/legacy/images/smile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76780">
            <a:off x="3852469" y="167718"/>
            <a:ext cx="2286016" cy="1837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3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768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Здоровье – это дар, который нужно сохранять</a:t>
            </a: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и приумножать, начиная с самого раннего возраста.</a:t>
            </a:r>
          </a:p>
          <a:p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Применение здоровьесберегающих технологий</a:t>
            </a: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 в работе воспитателя – способствует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более интересному</a:t>
            </a: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, разнообразному и эффективному проведению занятий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режимных моментов в детском саду, являясь  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важным фактором </a:t>
            </a: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сохранения здоровья и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своевременного, гармоничного </a:t>
            </a: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развития ребенка.</a:t>
            </a:r>
            <a:b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</a:br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761969"/>
            <a:ext cx="69127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Цель </a:t>
            </a: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здоровьесберегающих образовательных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технологий</a:t>
            </a:r>
          </a:p>
          <a:p>
            <a:endParaRPr lang="ru-RU" sz="2800" b="1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– обеспечить дошкольнику возможность сохранения здоровья, сформировать у него необходимые знания, умения и навыки по здоровому образу жизни, научить ис­пользовать полученные знания в повседневной жизни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800" b="1" dirty="0">
              <a:solidFill>
                <a:schemeClr val="bg2">
                  <a:lumMod val="5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endParaRPr lang="ru-RU" sz="2800" dirty="0">
              <a:latin typeface="Monotype Corsiva" panose="03010101010201010101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  <a:p>
            <a:endParaRPr lang="ru-RU" sz="28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500042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3648" y="1916832"/>
            <a:ext cx="6048673" cy="337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b="1" kern="0" dirty="0">
                <a:latin typeface="Monotype Corsiva" panose="03010101010201010101" pitchFamily="66" charset="0"/>
                <a:cs typeface="Times New Roman" pitchFamily="18" charset="0"/>
              </a:rPr>
              <a:t>создание адекватных условий для развития, обучения, оздоровления </a:t>
            </a:r>
            <a:r>
              <a:rPr lang="ru-RU" sz="2800" b="1" kern="0" dirty="0" smtClean="0">
                <a:latin typeface="Monotype Corsiva" panose="03010101010201010101" pitchFamily="66" charset="0"/>
                <a:cs typeface="Times New Roman" pitchFamily="18" charset="0"/>
              </a:rPr>
              <a:t>детей;</a:t>
            </a:r>
            <a:endParaRPr lang="ru-RU" sz="2800" b="1" kern="0" dirty="0">
              <a:latin typeface="Monotype Corsiva" panose="03010101010201010101" pitchFamily="66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b="1" kern="0" dirty="0">
                <a:latin typeface="Monotype Corsiva" panose="03010101010201010101" pitchFamily="66" charset="0"/>
                <a:cs typeface="Times New Roman" pitchFamily="18" charset="0"/>
              </a:rPr>
              <a:t>сохранение здоровья детей и повышение двигательной активности и умственной работоспособности </a:t>
            </a:r>
            <a:r>
              <a:rPr lang="ru-RU" sz="2800" b="1" kern="0" dirty="0" smtClean="0">
                <a:latin typeface="Monotype Corsiva" panose="03010101010201010101" pitchFamily="66" charset="0"/>
                <a:cs typeface="Times New Roman" pitchFamily="18" charset="0"/>
              </a:rPr>
              <a:t>;</a:t>
            </a:r>
            <a:endParaRPr lang="ru-RU" sz="2800" b="1" kern="0" dirty="0">
              <a:latin typeface="Monotype Corsiva" panose="03010101010201010101" pitchFamily="66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b="1" kern="0" dirty="0">
                <a:latin typeface="Monotype Corsiva" panose="03010101010201010101" pitchFamily="66" charset="0"/>
                <a:cs typeface="Times New Roman" pitchFamily="18" charset="0"/>
              </a:rPr>
              <a:t>создание положительного эмоционального настроя и снятие психоэмоционального </a:t>
            </a:r>
            <a:r>
              <a:rPr lang="ru-RU" sz="2800" b="1" kern="0" dirty="0" smtClean="0">
                <a:latin typeface="Monotype Corsiva" panose="03010101010201010101" pitchFamily="66" charset="0"/>
                <a:cs typeface="Times New Roman" pitchFamily="18" charset="0"/>
              </a:rPr>
              <a:t>напряжения.</a:t>
            </a:r>
            <a:endParaRPr lang="ru-RU" sz="2800" b="1" kern="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692696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Задачи </a:t>
            </a:r>
            <a:r>
              <a:rPr lang="ru-RU" sz="2800" b="1" kern="0" dirty="0" smtClean="0"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здоровьесберегающих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 smtClean="0"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технологий</a:t>
            </a:r>
            <a:endParaRPr lang="en-US" sz="2800" b="1" dirty="0" smtClean="0">
              <a:latin typeface="Monotype Corsiva" panose="03010101010201010101" pitchFamily="66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0364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                Формы </a:t>
            </a: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организации здоровьесберегающей работы в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   </a:t>
            </a:r>
          </a:p>
          <a:p>
            <a:pPr lvl="0"/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                                старшем  дошкольном возрасте.</a:t>
            </a:r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Утренняя гимнастика(традиционная, дыхательная,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звуковая)</a:t>
            </a:r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Культурно-гигиенические навыки;</a:t>
            </a:r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Физкультурные занятия;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Двигательно-оздоровительные физкультминутки;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Пальчиковая гимнастика;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Дыхательные упражнения;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Подвижные игры;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Малоподвижные игры;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Физкультурные прогулки;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Гимнастика пробуждения после дневного сна;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Физкультурные досуги и развлечения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;</a:t>
            </a:r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891" y="428261"/>
            <a:ext cx="65027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latin typeface="Monotype Corsiva" panose="03010101010201010101" pitchFamily="66" charset="0"/>
              </a:rPr>
              <a:t>Пальчиковая Гимнастика</a:t>
            </a:r>
          </a:p>
          <a:p>
            <a:r>
              <a:rPr lang="en-US" altLang="ru-RU" sz="2800" b="1" dirty="0">
                <a:latin typeface="Monotype Corsiva" panose="03010101010201010101" pitchFamily="66" charset="0"/>
              </a:rPr>
              <a:t> </a:t>
            </a:r>
            <a:r>
              <a:rPr lang="ru-RU" altLang="ru-RU" sz="2800" b="1" dirty="0" smtClean="0">
                <a:latin typeface="Monotype Corsiva" panose="03010101010201010101" pitchFamily="66" charset="0"/>
              </a:rPr>
              <a:t>-это развитие мелкой моторики(координация движений в сочетании с речью).</a:t>
            </a:r>
          </a:p>
          <a:p>
            <a:r>
              <a:rPr lang="ru-RU" altLang="ru-RU" sz="2800" b="1" dirty="0" smtClean="0">
                <a:latin typeface="Monotype Corsiva" panose="03010101010201010101" pitchFamily="66" charset="0"/>
              </a:rPr>
              <a:t>-это инсценировка стихов или каких-либо историй при помощи пальцев.</a:t>
            </a:r>
          </a:p>
          <a:p>
            <a:r>
              <a:rPr lang="ru-RU" altLang="ru-RU" sz="2800" b="1" dirty="0" smtClean="0">
                <a:latin typeface="Monotype Corsiva" panose="03010101010201010101" pitchFamily="66" charset="0"/>
              </a:rPr>
              <a:t>Пальчиковые игры –это упражнения пальчиковой гимнастики.</a:t>
            </a:r>
            <a:endParaRPr lang="ru-RU" alt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User\Desktop\фото през\IMG_20180928_1614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r="11500"/>
          <a:stretch/>
        </p:blipFill>
        <p:spPr bwMode="auto">
          <a:xfrm>
            <a:off x="395536" y="3993773"/>
            <a:ext cx="4127712" cy="2557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075" name="Picture 3" descr="C:\Users\User\Desktop\фото през\IMG_20180928_1615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-561" r="16055" b="10909"/>
          <a:stretch/>
        </p:blipFill>
        <p:spPr bwMode="auto">
          <a:xfrm>
            <a:off x="5220072" y="3967691"/>
            <a:ext cx="3744416" cy="25837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233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88641"/>
            <a:ext cx="56886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Значение пальчиковой гимнастики</a:t>
            </a:r>
          </a:p>
          <a:p>
            <a:endParaRPr lang="ru-RU" altLang="ru-RU" sz="24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alt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Выполнение упражнений и  ритмичных движений пальцами  приводит к возбуждению в речевых центрах головного мозга, что , в конечном  итоге стимулирует развитие речи.</a:t>
            </a:r>
          </a:p>
          <a:p>
            <a:r>
              <a:rPr lang="ru-RU" alt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Игры с пальчиками создают благоприятный эмоциональный фон.</a:t>
            </a:r>
          </a:p>
          <a:p>
            <a:r>
              <a:rPr lang="ru-RU" alt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Ребенок учится концентрировать своё внимание и правильно его распределять.</a:t>
            </a:r>
          </a:p>
          <a:p>
            <a:r>
              <a:rPr lang="ru-RU" alt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Выполнение пальчиковой гимнастики способствует развитию памяти ребенка.</a:t>
            </a:r>
          </a:p>
          <a:p>
            <a:r>
              <a:rPr lang="ru-RU" alt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Развивается воображение и фантазия.</a:t>
            </a:r>
          </a:p>
          <a:p>
            <a:r>
              <a:rPr lang="ru-RU" alt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Регулярное выполнение упражнений укрепляют мышцы кистей и пальцев повышает подвижность и гибкость.</a:t>
            </a:r>
          </a:p>
          <a:p>
            <a:r>
              <a:rPr lang="ru-RU" alt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Чем больше умеет рука, тем умнее ее обладатель.</a:t>
            </a:r>
          </a:p>
        </p:txBody>
      </p:sp>
      <p:pic>
        <p:nvPicPr>
          <p:cNvPr id="3" name="Picture 11" descr="http://i48.fastpic.ru/big/2012/1202/ee/6daed3ba63b409ce3828678a912bda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3"/>
          <a:stretch/>
        </p:blipFill>
        <p:spPr bwMode="auto">
          <a:xfrm>
            <a:off x="39260" y="404664"/>
            <a:ext cx="3189735" cy="2874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0" name="Picture 2" descr="C:\Users\User\Desktop\фото през\IMG_20180928_0802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25276" r="27881"/>
          <a:stretch/>
        </p:blipFill>
        <p:spPr bwMode="auto">
          <a:xfrm>
            <a:off x="39260" y="3861048"/>
            <a:ext cx="3189735" cy="2622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41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5689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Игровые упражнения пальчиковой гимнастики бывают:</a:t>
            </a:r>
          </a:p>
          <a:p>
            <a:pPr lvl="0"/>
            <a:r>
              <a:rPr lang="ru-RU" sz="4000" b="1" dirty="0" smtClean="0">
                <a:latin typeface="Monotype Corsiva" panose="03010101010201010101" pitchFamily="66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Традиционные</a:t>
            </a: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Monotype Corsiva" panose="03010101010201010101" pitchFamily="66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Нетрадиционные</a:t>
            </a: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latin typeface="Monotype Corsiva" panose="03010101010201010101" pitchFamily="66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Су-</a:t>
            </a:r>
            <a:r>
              <a:rPr lang="ru-RU" sz="2800" b="1" dirty="0" err="1" smtClean="0">
                <a:latin typeface="Monotype Corsiva" panose="03010101010201010101" pitchFamily="66" charset="0"/>
                <a:cs typeface="Times New Roman" pitchFamily="18" charset="0"/>
              </a:rPr>
              <a:t>джок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 терапия, аппликация, лепка, оригами,   </a:t>
            </a:r>
          </a:p>
          <a:p>
            <a:pPr lvl="0"/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       складывание узора из мозаики, перебирание </a:t>
            </a: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        крупы, палочек, пуговиц, бусинок, вырезание   </a:t>
            </a:r>
          </a:p>
          <a:p>
            <a:pPr lvl="0"/>
            <a:r>
              <a:rPr lang="ru-RU" sz="2800" b="1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       ножницами по контуру, рисование пальчиками и другое.</a:t>
            </a:r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etsad-167639-1397530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17" y="3662091"/>
            <a:ext cx="4032448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User\Desktop\1c609e5e93fc83234a4820c71fa6faf2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62541"/>
            <a:ext cx="4027601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53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93720"/>
            <a:ext cx="7740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         Традиционная пальчиковая гимнастика</a:t>
            </a:r>
          </a:p>
          <a:p>
            <a:pPr lvl="0"/>
            <a:endParaRPr lang="ru-RU" sz="2800" b="1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Развивает подражательную способность, достаточно проста и не требует тонких дифференцированных движений.</a:t>
            </a: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Учит напрягать и расслаблять мышцы.</a:t>
            </a:r>
          </a:p>
          <a:p>
            <a:pPr lvl="0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Развивает умение сохранять положение пальцев некоторое время.</a:t>
            </a:r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plchikovaja_gimnas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30016"/>
            <a:ext cx="3727749" cy="2592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User\Desktop\cb22d66c695341a9fcacb04debe9cc3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2" y="3830016"/>
            <a:ext cx="4254122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5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Words>763</Words>
  <Application>Microsoft Office PowerPoint</Application>
  <PresentationFormat>Экран (4:3)</PresentationFormat>
  <Paragraphs>106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AngsanaUPC</vt:lpstr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Дмитрий Воробьев</cp:lastModifiedBy>
  <cp:revision>218</cp:revision>
  <dcterms:created xsi:type="dcterms:W3CDTF">2013-04-27T12:42:02Z</dcterms:created>
  <dcterms:modified xsi:type="dcterms:W3CDTF">2021-04-26T10:39:48Z</dcterms:modified>
</cp:coreProperties>
</file>