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0"/>
  </p:notesMasterIdLst>
  <p:sldIdLst>
    <p:sldId id="256" r:id="rId2"/>
    <p:sldId id="269" r:id="rId3"/>
    <p:sldId id="271" r:id="rId4"/>
    <p:sldId id="259" r:id="rId5"/>
    <p:sldId id="273" r:id="rId6"/>
    <p:sldId id="275" r:id="rId7"/>
    <p:sldId id="274" r:id="rId8"/>
    <p:sldId id="276" r:id="rId9"/>
    <p:sldId id="278" r:id="rId10"/>
    <p:sldId id="277" r:id="rId11"/>
    <p:sldId id="281" r:id="rId12"/>
    <p:sldId id="280" r:id="rId13"/>
    <p:sldId id="279" r:id="rId14"/>
    <p:sldId id="283" r:id="rId15"/>
    <p:sldId id="284" r:id="rId16"/>
    <p:sldId id="282" r:id="rId17"/>
    <p:sldId id="285" r:id="rId18"/>
    <p:sldId id="286" r:id="rId19"/>
    <p:sldId id="287" r:id="rId20"/>
    <p:sldId id="288" r:id="rId21"/>
    <p:sldId id="289" r:id="rId22"/>
    <p:sldId id="297" r:id="rId23"/>
    <p:sldId id="290" r:id="rId24"/>
    <p:sldId id="291" r:id="rId25"/>
    <p:sldId id="296" r:id="rId26"/>
    <p:sldId id="298" r:id="rId27"/>
    <p:sldId id="299" r:id="rId28"/>
    <p:sldId id="292" r:id="rId29"/>
    <p:sldId id="301" r:id="rId30"/>
    <p:sldId id="294" r:id="rId31"/>
    <p:sldId id="293" r:id="rId32"/>
    <p:sldId id="302" r:id="rId33"/>
    <p:sldId id="295" r:id="rId34"/>
    <p:sldId id="304" r:id="rId35"/>
    <p:sldId id="305" r:id="rId36"/>
    <p:sldId id="263" r:id="rId37"/>
    <p:sldId id="260" r:id="rId38"/>
    <p:sldId id="303" r:id="rId3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87B3048A-BE3D-4F71-BA3B-61FFE7CE037E}">
  <a:tblStyle styleId="{87B3048A-BE3D-4F71-BA3B-61FFE7CE037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2.8451733513385577E-2"/>
                  <c:y val="-6.382758438384816E-3"/>
                </c:manualLayout>
              </c:layout>
              <c:showVal val="1"/>
            </c:dLbl>
            <c:dLbl>
              <c:idx val="1"/>
              <c:layout>
                <c:manualLayout>
                  <c:x val="-2.8096037073511188E-2"/>
                  <c:y val="-1.2637384423793084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14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9923253794403959"/>
          <c:y val="0.1771916820165379"/>
          <c:w val="0.13071326282196832"/>
          <c:h val="0.26115859608907288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1.5746632695774917E-2"/>
                  <c:y val="-2.6913014146863291E-2"/>
                </c:manualLayout>
              </c:layout>
              <c:showVal val="1"/>
            </c:dLbl>
            <c:dLbl>
              <c:idx val="1"/>
              <c:layout>
                <c:manualLayout>
                  <c:x val="7.5869489241449607E-3"/>
                  <c:y val="2.9485047494525646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81143889346126419"/>
          <c:y val="0.17480094956029138"/>
          <c:w val="0.13289884124744478"/>
          <c:h val="0.2556806102362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2.3611855448926192E-2"/>
                  <c:y val="-2.4434434506119367E-2"/>
                </c:manualLayout>
              </c:layout>
              <c:showVal val="1"/>
            </c:dLbl>
            <c:dLbl>
              <c:idx val="1"/>
              <c:layout>
                <c:manualLayout>
                  <c:x val="5.8791438554650129E-3"/>
                  <c:y val="5.1129306005416271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17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81799048731568158"/>
          <c:y val="0.12716228723874137"/>
          <c:w val="0.13291557431818621"/>
          <c:h val="0.2926490364852888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firstSliceAng val="0"/>
      </c:pieChart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1.5746632695774917E-2"/>
                  <c:y val="-2.6913014146863291E-2"/>
                </c:manualLayout>
              </c:layout>
              <c:showVal val="1"/>
            </c:dLbl>
            <c:dLbl>
              <c:idx val="1"/>
              <c:layout>
                <c:manualLayout>
                  <c:x val="7.586948924144965E-3"/>
                  <c:y val="2.9485047494525664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81143889346126419"/>
          <c:y val="0.17480094956029146"/>
          <c:w val="0.13289884124744483"/>
          <c:h val="0.2556806102362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nat.uch-lit.ru/biologiya/entsiklopedicheskiy-slovar-yunogo-biologa-onlayn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ru.pdfdrive.com/&#1069;&#1085;&#1094;&#1080;&#1082;&#1083;&#1086;&#1087;&#1077;&#1076;&#1080;&#1103;-&#1089;&#1072;&#1076;&#1086;&#1074;&#1086;&#1076;&#1072;-&#1080;-&#1086;&#1075;&#1086;&#1088;&#1086;&#1076;&#1085;&#1080;&#1082;&#1072;-e184217279.html" TargetMode="External"/><Relationship Id="rId4" Type="http://schemas.openxmlformats.org/officeDocument/2006/relationships/hyperlink" Target="https://obuchalka.org/20180718102083/enciklopedicheskii-slovar-unogo-biologa-aspiz-m-e-1986.html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227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44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dirty="0" smtClean="0"/>
              <a:t>Номинация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2400" dirty="0" smtClean="0"/>
              <a:t>«Наука без границ»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Исследование по направлению:</a:t>
            </a:r>
            <a:br>
              <a:rPr lang="ru-RU" sz="2400" dirty="0" smtClean="0"/>
            </a:br>
            <a:r>
              <a:rPr lang="ru-RU" sz="2400" dirty="0" smtClean="0"/>
              <a:t>Естественные науки (химия, биология, экология)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b="1" dirty="0" smtClean="0"/>
              <a:t>Проект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«Посадим цветы для красоты»</a:t>
            </a:r>
            <a:endParaRPr lang="ru-RU" sz="8000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92702" y="365760"/>
            <a:ext cx="77512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Муниципальное бюджетное общеобразовательное учреждение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средняя общеобразовательная школа № 10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имени Героя Советского Союза Д.Е. Кудинова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 Вязьмы Смоленской области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07292" y="4760927"/>
            <a:ext cx="37138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Участники проекта:  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Студнев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Егор,                                                                              Павлова Анастасия, Трусова Кристина,                                                                               ученики 3Б класса МБОУ СОШ № 10                                                                                  г. Вязьмы Смоленской области                                                                               Руководитель проекта: Стародубова                                                                                   Лариса Сергеевна, учитель начальных                                                                                классов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8" name="Picture 2" descr="https://ds04.infourok.ru/uploads/ex/0ec7/00069e76-6e10cc44/img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4271" y="4682159"/>
            <a:ext cx="2479729" cy="2175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87837" y="569105"/>
            <a:ext cx="7291952" cy="1143000"/>
          </a:xfrm>
        </p:spPr>
        <p:txBody>
          <a:bodyPr/>
          <a:lstStyle/>
          <a:p>
            <a:r>
              <a:rPr lang="ru-RU" sz="3600" dirty="0" smtClean="0"/>
              <a:t>Считаете ли вы, что пришкольная территория нуждается в благоустройстве</a:t>
            </a:r>
            <a:r>
              <a:rPr lang="ru-RU" dirty="0" smtClean="0"/>
              <a:t>? 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270860" y="1709933"/>
          <a:ext cx="7061732" cy="514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93369" y="879071"/>
            <a:ext cx="7950631" cy="1143000"/>
          </a:xfrm>
        </p:spPr>
        <p:txBody>
          <a:bodyPr/>
          <a:lstStyle/>
          <a:p>
            <a:r>
              <a:rPr lang="ru-RU" sz="3200" dirty="0" smtClean="0"/>
              <a:t>Способствует ли ландшафтный дизайн школьной территории экологическому воспитанию учащихся? </a:t>
            </a:r>
            <a:endParaRPr lang="ru-RU" sz="32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712922" y="2061275"/>
          <a:ext cx="7612635" cy="4796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645277"/>
            <a:ext cx="8229600" cy="1143000"/>
          </a:xfrm>
        </p:spPr>
        <p:txBody>
          <a:bodyPr/>
          <a:lstStyle/>
          <a:p>
            <a:r>
              <a:rPr lang="ru-RU" sz="3600" dirty="0" smtClean="0"/>
              <a:t>Готовы ли вы содействовать улучшению школьной территории? 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1270860" y="1709933"/>
          <a:ext cx="7061732" cy="514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6393" y="662095"/>
            <a:ext cx="7772400" cy="1143000"/>
          </a:xfrm>
        </p:spPr>
        <p:txBody>
          <a:bodyPr/>
          <a:lstStyle/>
          <a:p>
            <a:r>
              <a:rPr lang="ru-RU" sz="3600" b="1" dirty="0" smtClean="0"/>
              <a:t>Сроки выполнения проекта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341" y="2357639"/>
            <a:ext cx="7542893" cy="3226038"/>
          </a:xfrm>
        </p:spPr>
        <p:txBody>
          <a:bodyPr/>
          <a:lstStyle/>
          <a:p>
            <a:pPr algn="ctr"/>
            <a:r>
              <a:rPr lang="ru-RU" b="1" dirty="0" smtClean="0"/>
              <a:t>1 этап подготовительный: 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февраль - апрель 2021 года;</a:t>
            </a:r>
          </a:p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2 этап практический: </a:t>
            </a:r>
          </a:p>
          <a:p>
            <a:pPr algn="ctr">
              <a:buNone/>
            </a:pPr>
            <a:r>
              <a:rPr lang="ru-RU" dirty="0" smtClean="0"/>
              <a:t> май - сентябрь 2021 года.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4258" y="478260"/>
            <a:ext cx="8229600" cy="1143000"/>
          </a:xfrm>
        </p:spPr>
        <p:txBody>
          <a:bodyPr/>
          <a:lstStyle/>
          <a:p>
            <a:r>
              <a:rPr lang="ru-RU" sz="3600" b="1" dirty="0" smtClean="0"/>
              <a:t>Организационно-подготовительный этап</a:t>
            </a:r>
            <a:endParaRPr lang="ru-RU" sz="3600" dirty="0"/>
          </a:p>
        </p:txBody>
      </p:sp>
      <p:pic>
        <p:nvPicPr>
          <p:cNvPr id="3" name="Рисунок 2" descr="H:\ФОТО ПЕРВЫЕ ШАГИ\IMG_145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7159" y="2672862"/>
            <a:ext cx="5315512" cy="400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:\ФОТО ПЕРВЫЕ ШАГИ\IMG_144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98940" y="1533380"/>
            <a:ext cx="3545060" cy="278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Типы ландшафтов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0526" y="1552073"/>
            <a:ext cx="3970421" cy="4525962"/>
          </a:xfrm>
        </p:spPr>
        <p:txBody>
          <a:bodyPr/>
          <a:lstStyle/>
          <a:p>
            <a:r>
              <a:rPr lang="ru-RU" dirty="0" smtClean="0"/>
              <a:t>Деревенский, </a:t>
            </a:r>
          </a:p>
          <a:p>
            <a:r>
              <a:rPr lang="ru-RU" u="sng" dirty="0" smtClean="0">
                <a:solidFill>
                  <a:srgbClr val="C00000"/>
                </a:solidFill>
              </a:rPr>
              <a:t>садовый, </a:t>
            </a:r>
          </a:p>
          <a:p>
            <a:r>
              <a:rPr lang="ru-RU" dirty="0" smtClean="0"/>
              <a:t>городской, </a:t>
            </a:r>
          </a:p>
          <a:p>
            <a:r>
              <a:rPr lang="ru-RU" dirty="0" smtClean="0"/>
              <a:t>луговой, </a:t>
            </a:r>
          </a:p>
          <a:p>
            <a:r>
              <a:rPr lang="ru-RU" dirty="0" smtClean="0"/>
              <a:t>лесной, </a:t>
            </a:r>
          </a:p>
          <a:p>
            <a:r>
              <a:rPr lang="ru-RU" dirty="0" smtClean="0"/>
              <a:t>экзотический. </a:t>
            </a:r>
            <a:endParaRPr lang="ru-RU" dirty="0"/>
          </a:p>
        </p:txBody>
      </p:sp>
      <p:pic>
        <p:nvPicPr>
          <p:cNvPr id="38914" name="Picture 2" descr="https://mykaleidoscope.ru/uploads/posts/2020-02/1581882172_28-p-krasivii-landshaftnii-dizain-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81137" y="3275599"/>
            <a:ext cx="5438273" cy="3285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62751" y="243641"/>
            <a:ext cx="7191213" cy="1143000"/>
          </a:xfrm>
        </p:spPr>
        <p:txBody>
          <a:bodyPr/>
          <a:lstStyle/>
          <a:p>
            <a:r>
              <a:rPr lang="ru-RU" dirty="0" smtClean="0"/>
              <a:t>Правила составления цветочных клумб</a:t>
            </a:r>
            <a:endParaRPr lang="ru-RU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15675" y="1458744"/>
            <a:ext cx="8626847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Главное, чтобы цветение проходило постоянно, цветы красиво сочетались друг с другом по форме и окраске, а клумба сохраняла привлекательность весь сезон.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Клумбы выглядит следующим образом: в центральной ее части высаживаются самые крупные, рослые растения, далее высота и размер цветов уменьшаются, а края клумбы оформляют полосой низкорослых растений.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подборе растений для школьного цветника важно учитывать продолжительность и непрерывность цветения.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оформления школьного участка наиболее подходят растения раннелетнего цветения: луковичные: нарциссы, тюльпаны, крокусы.</a:t>
            </a:r>
            <a:r>
              <a:rPr kumimoji="0" lang="ru-RU" sz="20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летний период цветут однолетники – бархатцы, петуния.</a:t>
            </a:r>
            <a:r>
              <a:rPr kumimoji="0" lang="ru-RU" sz="20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Многолетники – гвоздики, ромашки, колокольчики, рудбекии, флоксы.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создании цветочной композиции нужно учитывать окрас и форму не только цветов и листьев.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348" y="367149"/>
            <a:ext cx="8229600" cy="1143000"/>
          </a:xfrm>
        </p:spPr>
        <p:txBody>
          <a:bodyPr/>
          <a:lstStyle/>
          <a:p>
            <a:r>
              <a:rPr lang="ru-RU" b="1" dirty="0" smtClean="0"/>
              <a:t>Консультационный  этап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 </a:t>
            </a:r>
            <a:endParaRPr lang="ru-RU" dirty="0"/>
          </a:p>
        </p:txBody>
      </p:sp>
      <p:pic>
        <p:nvPicPr>
          <p:cNvPr id="3" name="Рисунок 2" descr="H:\ФОТО ПЕРВЫЕ ШАГИ\IMG_144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963" y="1055077"/>
            <a:ext cx="8102990" cy="534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21132"/>
            <a:ext cx="8229600" cy="1143000"/>
          </a:xfrm>
        </p:spPr>
        <p:txBody>
          <a:bodyPr/>
          <a:lstStyle/>
          <a:p>
            <a:r>
              <a:rPr lang="ru-RU" sz="3600" b="1" dirty="0" smtClean="0"/>
              <a:t>Разработка эскизов будущей клумбы и выбор варианта</a:t>
            </a:r>
            <a:endParaRPr lang="ru-RU" dirty="0"/>
          </a:p>
        </p:txBody>
      </p:sp>
      <p:pic>
        <p:nvPicPr>
          <p:cNvPr id="35841" name="Picture 1" descr="C:\Users\pcuser\Downloads\IMG_14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451" y="1514915"/>
            <a:ext cx="8338088" cy="5343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428" y="269391"/>
            <a:ext cx="8229600" cy="1143000"/>
          </a:xfrm>
        </p:spPr>
        <p:txBody>
          <a:bodyPr/>
          <a:lstStyle/>
          <a:p>
            <a:r>
              <a:rPr lang="ru-RU" b="1" dirty="0" smtClean="0"/>
              <a:t>Подбор растений </a:t>
            </a:r>
            <a:br>
              <a:rPr lang="ru-RU" b="1" dirty="0" smtClean="0"/>
            </a:br>
            <a:r>
              <a:rPr lang="ru-RU" b="1" dirty="0" smtClean="0"/>
              <a:t>для клумбы</a:t>
            </a:r>
            <a:endParaRPr lang="ru-RU" dirty="0"/>
          </a:p>
        </p:txBody>
      </p:sp>
      <p:pic>
        <p:nvPicPr>
          <p:cNvPr id="3" name="Рисунок 2" descr="H:\ФОТО ПЕРВЫЕ ШАГИ\IMG_144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0169" y="1589649"/>
            <a:ext cx="7996888" cy="526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840247" y="886740"/>
            <a:ext cx="804671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«Если каждый человек на куске земли своей сделал бы все, что он может, как прекрасна была бы земля наша!»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Антон Павлович Чехов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0962" name="Picture 2" descr="https://i0.u-mama.ru/c3e/5fa/14d/e3731654d01361c47867cf25ce6810e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3744" y="3797084"/>
            <a:ext cx="5374792" cy="285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Смета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263471" y="976391"/>
          <a:ext cx="9143999" cy="5657795"/>
        </p:xfrm>
        <a:graphic>
          <a:graphicData uri="http://schemas.openxmlformats.org/drawingml/2006/table">
            <a:tbl>
              <a:tblPr/>
              <a:tblGrid>
                <a:gridCol w="773630"/>
                <a:gridCol w="2976960"/>
                <a:gridCol w="1332854"/>
                <a:gridCol w="1131376"/>
                <a:gridCol w="2929179"/>
              </a:tblGrid>
              <a:tr h="3181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№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Наименование материала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Цена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Кол-во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Стоимость (руб)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Бархатцы  (Семена)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90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Георгина 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72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Целлозия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астурция  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45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Циннии  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Петунии  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34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Универсальный грунт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265 руб.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 штука 50 л.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265 руб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1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Контейнеры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бесплатно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60 штук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Подарены родителями 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Ящик для рассады «Урожай-6»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50 руб.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10 штук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500 руб.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97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Одноразовые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стаканчики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бесплатно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50 штук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Подарены родителями 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34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1300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Набор садовых инструментов малый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118 руб.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 шт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118 руб.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7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 Итого: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1163 рубля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Практический этап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2955" y="1301857"/>
          <a:ext cx="8353586" cy="4974956"/>
        </p:xfrm>
        <a:graphic>
          <a:graphicData uri="http://schemas.openxmlformats.org/drawingml/2006/table">
            <a:tbl>
              <a:tblPr/>
              <a:tblGrid>
                <a:gridCol w="3208150"/>
                <a:gridCol w="1084881"/>
                <a:gridCol w="1332855"/>
                <a:gridCol w="1372741"/>
                <a:gridCol w="1354959"/>
              </a:tblGrid>
              <a:tr h="7107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Названия 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Дата посева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Первые всходы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Взошли все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latin typeface="Times New Roman"/>
                          <a:ea typeface="Times New Roman"/>
                        </a:rPr>
                        <a:t>Пикиров-ка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Бархатцы  (Семена)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19.02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01.03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04.03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10.03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Георгина  (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19.02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01.03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09.03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15.03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Times New Roman"/>
                        </a:rPr>
                        <a:t>Целлозия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19.02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23.03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25.03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25.03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астурция  (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19.02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01.03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04.03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10.03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Циннии  (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19.02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10.03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23.03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02.04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Петунии  (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19.02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03.03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15.03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02.04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Стратификация</a:t>
            </a:r>
            <a:endParaRPr lang="ru-RU" dirty="0"/>
          </a:p>
        </p:txBody>
      </p:sp>
      <p:pic>
        <p:nvPicPr>
          <p:cNvPr id="5" name="Рисунок 4" descr="F:\апрель\ПЕРВЫЕ ШАГИ\первые шаги 21\IMG_071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-30881" y="2083459"/>
            <a:ext cx="4885674" cy="3869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апрель\ПЕРВЫЕ ШАГИ\первые шаги 21\IMG_071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4122815" y="1898162"/>
            <a:ext cx="4929356" cy="428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 всё понимают…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 descr="F:\апрель\ПЕРВЫЕ ШАГИ\первые шаги 21\IMG_121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9061" y="1324986"/>
            <a:ext cx="7134250" cy="337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s://avatars.mds.yandex.net/get-zen_doc/1590219/pub_5d99d421118d7f00ad85f5f4_5d99d605ecfb8000b1fc1f47/scale_120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072" y="3642102"/>
            <a:ext cx="1921262" cy="3215898"/>
          </a:xfrm>
          <a:prstGeom prst="rect">
            <a:avLst/>
          </a:prstGeom>
          <a:noFill/>
        </p:spPr>
      </p:pic>
      <p:pic>
        <p:nvPicPr>
          <p:cNvPr id="30724" name="Picture 4" descr="https://funforkids.ru/pictures/exercise/exercise068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97844" y="3704094"/>
            <a:ext cx="2905934" cy="2905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Уход за рассадой</a:t>
            </a:r>
            <a:endParaRPr lang="ru-RU" dirty="0"/>
          </a:p>
        </p:txBody>
      </p:sp>
      <p:pic>
        <p:nvPicPr>
          <p:cNvPr id="3" name="Рисунок 2" descr="F:\апрель\ПЕРВЫЕ ШАГИ\первые шаги 21\IMG_0638 (1)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15056" y="2268127"/>
            <a:ext cx="4616441" cy="303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апрель\ПЕРВЫЕ ШАГИ\первые шаги 21\IMG_0675 (1)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3936290" y="1952425"/>
            <a:ext cx="4824899" cy="384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Пикировка</a:t>
            </a:r>
            <a:endParaRPr lang="ru-RU" dirty="0"/>
          </a:p>
        </p:txBody>
      </p:sp>
      <p:pic>
        <p:nvPicPr>
          <p:cNvPr id="5" name="Рисунок 4" descr="F:\апрель\ПЕРВЫЕ ШАГИ\первые шаги 21\IMG_122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2628" y="1913206"/>
            <a:ext cx="6904941" cy="4620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Полив</a:t>
            </a:r>
            <a:endParaRPr lang="ru-RU" dirty="0"/>
          </a:p>
        </p:txBody>
      </p:sp>
      <p:pic>
        <p:nvPicPr>
          <p:cNvPr id="4" name="Рисунок 3" descr="F:\апрель\ПЕРВЫЕ ШАГИ\первые шаги 21\IMG_143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1693" y="1294229"/>
            <a:ext cx="8271802" cy="536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Подкормка</a:t>
            </a:r>
            <a:endParaRPr lang="ru-RU" dirty="0"/>
          </a:p>
        </p:txBody>
      </p:sp>
      <p:pic>
        <p:nvPicPr>
          <p:cNvPr id="5" name="Рисунок 4" descr="F:\апрель\ПЕРВЫЕ ШАГИ\первые шаги 21\IMG_142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7791" y="1223888"/>
            <a:ext cx="7568418" cy="528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766" y="274637"/>
            <a:ext cx="6548033" cy="1143000"/>
          </a:xfrm>
        </p:spPr>
        <p:txBody>
          <a:bodyPr/>
          <a:lstStyle/>
          <a:p>
            <a:r>
              <a:rPr lang="ru-RU" dirty="0" smtClean="0"/>
              <a:t>Всё имеет значение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66330" y="2233424"/>
          <a:ext cx="7619629" cy="2944678"/>
        </p:xfrm>
        <a:graphic>
          <a:graphicData uri="http://schemas.openxmlformats.org/drawingml/2006/table">
            <a:tbl>
              <a:tblPr/>
              <a:tblGrid>
                <a:gridCol w="3291462"/>
                <a:gridCol w="4328167"/>
              </a:tblGrid>
              <a:tr h="14723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Хороший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грунт </a:t>
                      </a: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+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3038" marR="63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Некачественный грунт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3038" marR="63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3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Развивались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хорошо</a:t>
                      </a:r>
                    </a:p>
                  </a:txBody>
                  <a:tcPr marL="63038" marR="63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Развивались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ниже среднего</a:t>
                      </a:r>
                    </a:p>
                  </a:txBody>
                  <a:tcPr marL="63038" marR="63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98" y="212644"/>
            <a:ext cx="8229600" cy="1143000"/>
          </a:xfrm>
        </p:spPr>
        <p:txBody>
          <a:bodyPr/>
          <a:lstStyle/>
          <a:p>
            <a:r>
              <a:rPr lang="ru-RU" b="1" dirty="0" smtClean="0"/>
              <a:t>Риски</a:t>
            </a:r>
            <a:endParaRPr lang="ru-RU" dirty="0"/>
          </a:p>
        </p:txBody>
      </p:sp>
      <p:pic>
        <p:nvPicPr>
          <p:cNvPr id="4" name="Рисунок 3" descr="F:\апрель\ПЕРВЫЕ ШАГИ\первые шаги 21\IMG_121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165" y="1589648"/>
            <a:ext cx="8398413" cy="489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вырастить рассаду для благоустройства и озеленения школьной клумбы.</a:t>
            </a:r>
            <a:endParaRPr lang="ru-RU" dirty="0"/>
          </a:p>
        </p:txBody>
      </p:sp>
      <p:pic>
        <p:nvPicPr>
          <p:cNvPr id="39942" name="Picture 6" descr="https://www.asienda.ru/data/cache/2014apr/18/05/4140_248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91174" y="3208150"/>
            <a:ext cx="5889356" cy="3363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98" y="212644"/>
            <a:ext cx="8229600" cy="1143000"/>
          </a:xfrm>
        </p:spPr>
        <p:txBody>
          <a:bodyPr/>
          <a:lstStyle/>
          <a:p>
            <a:r>
              <a:rPr lang="ru-RU" b="1" dirty="0" smtClean="0"/>
              <a:t>Риски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49451" y="1332856"/>
          <a:ext cx="7811146" cy="4939309"/>
        </p:xfrm>
        <a:graphic>
          <a:graphicData uri="http://schemas.openxmlformats.org/drawingml/2006/table">
            <a:tbl>
              <a:tblPr/>
              <a:tblGrid>
                <a:gridCol w="3224113"/>
                <a:gridCol w="1890502"/>
                <a:gridCol w="2696531"/>
              </a:tblGrid>
              <a:tr h="5966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Название 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Times New Roman"/>
                        </a:rPr>
                        <a:t>Не взошли, погибли (%) 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Times New Roman"/>
                        </a:rPr>
                        <a:t>Вырастили (% от посаженных)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6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Бархатцы  (Семена)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204шт.       </a:t>
                      </a: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Георгина  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5шт.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1%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47шт.      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99%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err="1">
                          <a:latin typeface="Times New Roman"/>
                          <a:ea typeface="Times New Roman"/>
                        </a:rPr>
                        <a:t>Целлозия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9шт. 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90%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1шт.        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10%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астурция  (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Times New Roman"/>
                        </a:rPr>
                        <a:t>2 шт.      1%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18шт.      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99%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Циннии  (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4шт.      12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31шт.            88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Петунии  (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Семена)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11шт.   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Общий итог</a:t>
                      </a:r>
                      <a:endParaRPr lang="ru-RU" sz="2400" b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20 </a:t>
                      </a: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шт.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6%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312шт.       </a:t>
                      </a: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94%</a:t>
                      </a: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/>
              <a:t>Заключительный этап </a:t>
            </a:r>
            <a:endParaRPr lang="ru-RU" dirty="0"/>
          </a:p>
        </p:txBody>
      </p:sp>
      <p:pic>
        <p:nvPicPr>
          <p:cNvPr id="3" name="Рисунок 2" descr="F:\апрель\ПЕРВЫЕ ШАГИ\первые шаги 21\IMG_091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234" y="1237957"/>
            <a:ext cx="8088924" cy="562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7288" y="212644"/>
            <a:ext cx="6765009" cy="1143000"/>
          </a:xfrm>
        </p:spPr>
        <p:txBody>
          <a:bodyPr/>
          <a:lstStyle/>
          <a:p>
            <a:r>
              <a:rPr lang="ru-RU" dirty="0" smtClean="0">
                <a:latin typeface="Times New Roman"/>
                <a:ea typeface="Times New Roman"/>
              </a:rPr>
              <a:t>Вырастили 312 цветов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95946" y="1410346"/>
          <a:ext cx="8462074" cy="5083444"/>
        </p:xfrm>
        <a:graphic>
          <a:graphicData uri="http://schemas.openxmlformats.org/drawingml/2006/table">
            <a:tbl>
              <a:tblPr/>
              <a:tblGrid>
                <a:gridCol w="5265746"/>
                <a:gridCol w="3196328"/>
              </a:tblGrid>
              <a:tr h="8835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Бархатцы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204шт.       </a:t>
                      </a: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Георгина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47шт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err="1" smtClean="0">
                          <a:latin typeface="Times New Roman"/>
                          <a:ea typeface="Times New Roman"/>
                        </a:rPr>
                        <a:t>Целлозия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1шт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астурция  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18шт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Циннии  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31шт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Петунии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11шт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Расчеты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2957" y="1394844"/>
          <a:ext cx="8384582" cy="5269322"/>
        </p:xfrm>
        <a:graphic>
          <a:graphicData uri="http://schemas.openxmlformats.org/drawingml/2006/table">
            <a:tbl>
              <a:tblPr/>
              <a:tblGrid>
                <a:gridCol w="4401518"/>
                <a:gridCol w="3983064"/>
              </a:tblGrid>
              <a:tr h="8575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Заработали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1190 рублей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5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Затратили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1163 рублей </a:t>
                      </a:r>
                      <a:endParaRPr lang="ru-RU" sz="28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ост. 27 рублей)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Если бы покупали готовую рассаду, то потратили бы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312 цветов по 30 рублей =  9360 рублей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Экономия с учетом денег, потраченных на семена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8197 рублей.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апрель\ПЕРВЫЕ ШАГИ\первые шаги 21\IMG_070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8046" y="3037669"/>
            <a:ext cx="5005953" cy="382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апрель\ПЕРВЫЕ ШАГИ\первые шаги 21\IMG_0675 (1)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686868" y="2108344"/>
            <a:ext cx="5436524" cy="406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347788" y="274638"/>
            <a:ext cx="7796212" cy="1244600"/>
          </a:xfrm>
        </p:spPr>
        <p:txBody>
          <a:bodyPr/>
          <a:lstStyle/>
          <a:p>
            <a:r>
              <a:rPr lang="ru-RU" sz="4000" b="1" dirty="0" smtClean="0"/>
              <a:t>ОБЩЕЕ ДЕЛО СБЛИЖАЕТ</a:t>
            </a:r>
            <a:endParaRPr lang="ru-RU" sz="40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user\Downloads\IMG_1795.jpg"/>
          <p:cNvPicPr>
            <a:picLocks noChangeAspect="1" noChangeArrowheads="1"/>
          </p:cNvPicPr>
          <p:nvPr/>
        </p:nvPicPr>
        <p:blipFill>
          <a:blip r:embed="rId2"/>
          <a:srcRect r="-2287"/>
          <a:stretch>
            <a:fillRect/>
          </a:stretch>
        </p:blipFill>
        <p:spPr bwMode="auto">
          <a:xfrm>
            <a:off x="0" y="2412610"/>
            <a:ext cx="9144000" cy="44453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Наша рассада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/>
        </p:nvSpPr>
        <p:spPr>
          <a:xfrm>
            <a:off x="900112" y="620712"/>
            <a:ext cx="7993062" cy="5837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03334" y="852407"/>
            <a:ext cx="734619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Красота, созданная своими руками – это чувство ответственности и уважения к результатам как собственного, так и чужого труда.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2" name="Picture 8" descr="https://dybsky.ru/uploads/0aa-q5X9iNqN.jpg"/>
          <p:cNvPicPr>
            <a:picLocks noChangeAspect="1" noChangeArrowheads="1"/>
          </p:cNvPicPr>
          <p:nvPr/>
        </p:nvPicPr>
        <p:blipFill>
          <a:blip r:embed="rId3"/>
          <a:srcRect r="-108"/>
          <a:stretch>
            <a:fillRect/>
          </a:stretch>
        </p:blipFill>
        <p:spPr bwMode="auto">
          <a:xfrm>
            <a:off x="481039" y="3130658"/>
            <a:ext cx="8105022" cy="3332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/>
        </p:nvSpPr>
        <p:spPr>
          <a:xfrm>
            <a:off x="1000125" y="1214437"/>
            <a:ext cx="7572375" cy="4340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09" name="Google Shape;109;p17"/>
          <p:cNvSpPr txBox="1"/>
          <p:nvPr/>
        </p:nvSpPr>
        <p:spPr>
          <a:xfrm>
            <a:off x="1928812" y="500062"/>
            <a:ext cx="6215062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68"/>
              </a:buClr>
              <a:buSzPts val="3600"/>
              <a:buFont typeface="Arial"/>
              <a:buNone/>
            </a:pPr>
            <a:endParaRPr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35810" y="212644"/>
            <a:ext cx="6966488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321231"/>
            <a:ext cx="8268346" cy="512606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●   Справочник цветовода цветочно-декоративные растения открытого грунта А.Т Федорука, 1995г.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●   Пугал Н.А. Экология и эстетика пришкольного участка, 1998г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●   Фирсова Г.В., Кувшинов Н.В. Справочник озеленителя,1995г.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https://nat.uch-lit.ru/biologiya/entsiklopedicheskiy-slovar-yunogo-biologa-onlayn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https://obuchalka.org/20180718102083/enciklopedicheskii-slovar-unogo-biologa-aspiz-m-e-1986.html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https://ru.pdfdrive.com/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Энциклопедия-садовода-и-огородника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e184217279.html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https://fs.znanio.ru/d5af0e/44/4c/c9b006b12b8bb739bc317cfc62e242fc6e.jpg"/>
          <p:cNvPicPr>
            <a:picLocks noChangeAspect="1" noChangeArrowheads="1"/>
          </p:cNvPicPr>
          <p:nvPr/>
        </p:nvPicPr>
        <p:blipFill>
          <a:blip r:embed="rId2" cstate="email">
            <a:lum bright="20000" contrast="20000"/>
          </a:blip>
          <a:srcRect/>
          <a:stretch>
            <a:fillRect/>
          </a:stretch>
        </p:blipFill>
        <p:spPr bwMode="auto">
          <a:xfrm>
            <a:off x="0" y="-1"/>
            <a:ext cx="9144000" cy="6869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/>
        </p:nvSpPr>
        <p:spPr>
          <a:xfrm>
            <a:off x="571499" y="719211"/>
            <a:ext cx="8234875" cy="5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68"/>
              </a:buClr>
              <a:buSzPts val="3600"/>
              <a:buFont typeface="Arial"/>
              <a:buNone/>
            </a:pPr>
            <a:r>
              <a:rPr lang="en-US" sz="3600" b="1" i="0" u="none" strike="noStrike" cap="none" dirty="0" err="1">
                <a:solidFill>
                  <a:srgbClr val="222268"/>
                </a:solidFill>
                <a:latin typeface="Arial"/>
                <a:ea typeface="Arial"/>
                <a:cs typeface="Arial"/>
                <a:sym typeface="Arial"/>
              </a:rPr>
              <a:t>Задачи</a:t>
            </a:r>
            <a:r>
              <a:rPr lang="en-US" sz="3600" b="1" i="0" u="none" strike="noStrike" cap="none" dirty="0">
                <a:solidFill>
                  <a:srgbClr val="222268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lvl="0">
              <a:buFont typeface="Arial" pitchFamily="34" charset="0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dirty="0" smtClean="0"/>
              <a:t>Изучить имеющийся опыт по созданию ландшафтного дизайна и на основе изученного разработать свой проект школьной клумбы.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Выбрать растения для озеленения пришкольного участка и оформления клумб.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Нарисовать эскизы цветочной клумбы. 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Вырастить рассаду для клумбы.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Организовать работу по высадке цветов на школьную клумбу.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Привлечь внимание обучающихся к решению актуальных проблем школы.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Произвести расчеты, чтобы узнать насколько </a:t>
            </a:r>
          </a:p>
          <a:p>
            <a:pPr lvl="0"/>
            <a:r>
              <a:rPr lang="ru-RU" sz="2400" dirty="0" smtClean="0"/>
              <a:t>выгодно выращивание рассады.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исследования 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95945" y="2138767"/>
            <a:ext cx="781114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изучение информации в Энциклопедиях, в сети Интернет;                     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эксперимент;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социологический опрос;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наблюдение.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</a:t>
            </a:r>
            <a:endParaRPr lang="ru-RU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88936" y="1580827"/>
            <a:ext cx="7485681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429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Сможем ли мы вырастить достаточное количество рассады для школьной клумбы?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42900" algn="l"/>
              </a:tabLst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429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ли 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экономически выгодным?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Разнообразие мнение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699" y="1256143"/>
            <a:ext cx="4040188" cy="639762"/>
          </a:xfrm>
        </p:spPr>
        <p:txBody>
          <a:bodyPr/>
          <a:lstStyle/>
          <a:p>
            <a:r>
              <a:rPr lang="ru-RU" dirty="0" smtClean="0"/>
              <a:t>Вырастить все самим?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>
          <a:xfrm>
            <a:off x="4443547" y="1271642"/>
            <a:ext cx="4700453" cy="639762"/>
          </a:xfrm>
        </p:spPr>
        <p:txBody>
          <a:bodyPr/>
          <a:lstStyle/>
          <a:p>
            <a:r>
              <a:rPr lang="ru-RU" dirty="0" smtClean="0"/>
              <a:t>Купить готовые саженцы ?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20" name="Picture 4" descr="https://otomatah.ru/wp-content/uploads/2020/02/1-rassada-barhatce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259267" y="2429034"/>
            <a:ext cx="4301436" cy="3735092"/>
          </a:xfrm>
          <a:prstGeom prst="rect">
            <a:avLst/>
          </a:prstGeom>
          <a:noFill/>
        </p:spPr>
      </p:pic>
      <p:pic>
        <p:nvPicPr>
          <p:cNvPr id="34822" name="Picture 6" descr="https://cvet-pol.ru/thumb/2/r83cKeMkrl6rp_pO-iu1Fw/r/d/%D0%9E%D0%B1%D1%89%D0%B8%D0%B9_%D0%B2%D0%B8%D0%B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53158" y="2169762"/>
            <a:ext cx="4165378" cy="4308530"/>
          </a:xfrm>
          <a:prstGeom prst="rect">
            <a:avLst/>
          </a:prstGeom>
          <a:noFill/>
        </p:spPr>
      </p:pic>
      <p:pic>
        <p:nvPicPr>
          <p:cNvPr id="34818" name="Picture 2" descr="https://fb.ru/misc/i/gallery/44874/272477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83668" y="3006670"/>
            <a:ext cx="3441672" cy="2696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Социологический опрос.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dirty="0" smtClean="0"/>
              <a:t>1.Нравится ли вам состояние пришкольной территории МБОУ СОШ №10? </a:t>
            </a:r>
          </a:p>
          <a:p>
            <a:r>
              <a:rPr lang="ru-RU" sz="2800" dirty="0" smtClean="0"/>
              <a:t>2.Считаете ли вы, что пришкольная территория нуждается в благоустройстве?      3.Способствует ли ландшафтный дизайн пришкольной территории экологическому воспитанию учащихся школы?                                                                 </a:t>
            </a:r>
          </a:p>
          <a:p>
            <a:r>
              <a:rPr lang="ru-RU" sz="2800" dirty="0" smtClean="0"/>
              <a:t>4. Готовы ли вы содействовать улучшению пришкольной территории?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31523" y="948979"/>
            <a:ext cx="7412477" cy="1143000"/>
          </a:xfrm>
        </p:spPr>
        <p:txBody>
          <a:bodyPr/>
          <a:lstStyle/>
          <a:p>
            <a:r>
              <a:rPr lang="ru-RU" sz="3600" dirty="0" smtClean="0"/>
              <a:t>Нравится ли вам состояние пришкольной территории? 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680935" y="2101174"/>
          <a:ext cx="7976681" cy="4756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837</Words>
  <PresentationFormat>Экран (4:3)</PresentationFormat>
  <Paragraphs>233</Paragraphs>
  <Slides>38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Оформление по умолчанию</vt:lpstr>
      <vt:lpstr> Номинация «Наука без границ»  Исследование по направлению: Естественные науки (химия, биология, экология)   Проект «Посадим цветы для красоты»</vt:lpstr>
      <vt:lpstr>Слайд 2</vt:lpstr>
      <vt:lpstr>Цель: </vt:lpstr>
      <vt:lpstr>Слайд 4</vt:lpstr>
      <vt:lpstr>Методы исследования </vt:lpstr>
      <vt:lpstr>Гипотеза </vt:lpstr>
      <vt:lpstr>Разнообразие мнение</vt:lpstr>
      <vt:lpstr>Социологический опрос. </vt:lpstr>
      <vt:lpstr>Нравится ли вам состояние пришкольной территории? </vt:lpstr>
      <vt:lpstr>Считаете ли вы, что пришкольная территория нуждается в благоустройстве? </vt:lpstr>
      <vt:lpstr>Способствует ли ландшафтный дизайн школьной территории экологическому воспитанию учащихся? </vt:lpstr>
      <vt:lpstr>Готовы ли вы содействовать улучшению школьной территории? </vt:lpstr>
      <vt:lpstr>Сроки выполнения проекта</vt:lpstr>
      <vt:lpstr>Организационно-подготовительный этап</vt:lpstr>
      <vt:lpstr>Типы ландшафтов</vt:lpstr>
      <vt:lpstr>Правила составления цветочных клумб</vt:lpstr>
      <vt:lpstr>Консультационный  этап  </vt:lpstr>
      <vt:lpstr>Разработка эскизов будущей клумбы и выбор варианта</vt:lpstr>
      <vt:lpstr>Подбор растений  для клумбы</vt:lpstr>
      <vt:lpstr>Смета проекта </vt:lpstr>
      <vt:lpstr>Практический этап</vt:lpstr>
      <vt:lpstr>Стратификация</vt:lpstr>
      <vt:lpstr>Растения всё понимают…</vt:lpstr>
      <vt:lpstr>Уход за рассадой</vt:lpstr>
      <vt:lpstr>Пикировка</vt:lpstr>
      <vt:lpstr>Полив</vt:lpstr>
      <vt:lpstr>Подкормка</vt:lpstr>
      <vt:lpstr>Всё имеет значение</vt:lpstr>
      <vt:lpstr>Риски</vt:lpstr>
      <vt:lpstr>Риски</vt:lpstr>
      <vt:lpstr>Заключительный этап </vt:lpstr>
      <vt:lpstr>Вырастили 312 цветов </vt:lpstr>
      <vt:lpstr>Расчеты </vt:lpstr>
      <vt:lpstr>ОБЩЕЕ ДЕЛО СБЛИЖАЕТ</vt:lpstr>
      <vt:lpstr>Наша рассада</vt:lpstr>
      <vt:lpstr>Слайд 36</vt:lpstr>
      <vt:lpstr>Литература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Номинация «Наука без границ» Исследование по направлению: Естественные науки (химия, биология, экология)   Проект «Посадим цветы для красоты»</dc:title>
  <dc:creator>pcuser</dc:creator>
  <cp:lastModifiedBy>pcuser</cp:lastModifiedBy>
  <cp:revision>37</cp:revision>
  <dcterms:modified xsi:type="dcterms:W3CDTF">2021-05-04T18:23:48Z</dcterms:modified>
</cp:coreProperties>
</file>