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0" r:id="rId5"/>
    <p:sldId id="259" r:id="rId6"/>
    <p:sldId id="25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006600"/>
    <a:srgbClr val="003300"/>
    <a:srgbClr val="66003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ADE5-B83F-4516-82B9-B30691BA5522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80D-C517-4D7D-8426-DB924B85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ADE5-B83F-4516-82B9-B30691BA5522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80D-C517-4D7D-8426-DB924B85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ADE5-B83F-4516-82B9-B30691BA5522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80D-C517-4D7D-8426-DB924B85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ADE5-B83F-4516-82B9-B30691BA5522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80D-C517-4D7D-8426-DB924B85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ADE5-B83F-4516-82B9-B30691BA5522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80D-C517-4D7D-8426-DB924B85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ADE5-B83F-4516-82B9-B30691BA5522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80D-C517-4D7D-8426-DB924B85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ADE5-B83F-4516-82B9-B30691BA5522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80D-C517-4D7D-8426-DB924B85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ADE5-B83F-4516-82B9-B30691BA5522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80D-C517-4D7D-8426-DB924B85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ADE5-B83F-4516-82B9-B30691BA5522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80D-C517-4D7D-8426-DB924B85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ADE5-B83F-4516-82B9-B30691BA5522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80D-C517-4D7D-8426-DB924B85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ADE5-B83F-4516-82B9-B30691BA5522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80D-C517-4D7D-8426-DB924B85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ADE5-B83F-4516-82B9-B30691BA5522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080D-C517-4D7D-8426-DB924B85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962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к уроку «Литературное чтение»</a:t>
            </a:r>
            <a:br>
              <a:rPr lang="ru-RU" dirty="0" smtClean="0"/>
            </a:br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b="1" dirty="0" smtClean="0"/>
              <a:t>Познавательный </a:t>
            </a:r>
            <a:r>
              <a:rPr lang="ru-RU" b="1" dirty="0" smtClean="0"/>
              <a:t>текст из сборника </a:t>
            </a:r>
            <a:r>
              <a:rPr lang="ru-RU" b="1" dirty="0" smtClean="0"/>
              <a:t>М</a:t>
            </a:r>
            <a:r>
              <a:rPr lang="ru-RU" b="1" dirty="0" smtClean="0"/>
              <a:t>. Ильина « Сто тысяч почему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                        </a:t>
            </a:r>
            <a:r>
              <a:rPr lang="ru-RU" sz="3100" dirty="0" smtClean="0"/>
              <a:t>Автор: Ананьева Н.А.</a:t>
            </a:r>
            <a:br>
              <a:rPr lang="ru-RU" sz="3100" dirty="0" smtClean="0"/>
            </a:br>
            <a:r>
              <a:rPr lang="ru-RU" sz="3100" dirty="0" smtClean="0"/>
              <a:t>                                       учитель начальных классов</a:t>
            </a:r>
            <a:br>
              <a:rPr lang="ru-RU" sz="3100" dirty="0" smtClean="0"/>
            </a:br>
            <a:r>
              <a:rPr lang="ru-RU" sz="3100" dirty="0" smtClean="0"/>
              <a:t>                     МБОУ «СШ №35»</a:t>
            </a:r>
            <a:br>
              <a:rPr lang="ru-RU" sz="3100" dirty="0" smtClean="0"/>
            </a:br>
            <a:r>
              <a:rPr lang="ru-RU" sz="3100" dirty="0" smtClean="0"/>
              <a:t>                       города Смоленска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Книги М.Ильина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486" name="Picture 6" descr="http://img-fotki.yandex.ru/get/6513/130611684.1d/0_899a8_b9f42f9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1869912" cy="2736304"/>
          </a:xfrm>
          <a:prstGeom prst="rect">
            <a:avLst/>
          </a:prstGeom>
          <a:noFill/>
        </p:spPr>
      </p:pic>
      <p:pic>
        <p:nvPicPr>
          <p:cNvPr id="20490" name="Picture 10" descr="http://uchebniki-vlg.ru/pic/2416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764704"/>
            <a:ext cx="2600209" cy="3312368"/>
          </a:xfrm>
          <a:prstGeom prst="rect">
            <a:avLst/>
          </a:prstGeom>
          <a:noFill/>
        </p:spPr>
      </p:pic>
      <p:pic>
        <p:nvPicPr>
          <p:cNvPr id="20492" name="Picture 12" descr="http://cv02.twirpx.net/1608/16089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1907704" cy="2901451"/>
          </a:xfrm>
          <a:prstGeom prst="rect">
            <a:avLst/>
          </a:prstGeom>
          <a:noFill/>
        </p:spPr>
      </p:pic>
      <p:pic>
        <p:nvPicPr>
          <p:cNvPr id="20494" name="Picture 14" descr="http://buklit.ru/covers/25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1" y="764704"/>
            <a:ext cx="3679483" cy="5616624"/>
          </a:xfrm>
          <a:prstGeom prst="rect">
            <a:avLst/>
          </a:prstGeom>
          <a:noFill/>
        </p:spPr>
      </p:pic>
      <p:pic>
        <p:nvPicPr>
          <p:cNvPr id="20496" name="Picture 16" descr="http://www.booksiti.net.ru/books/568807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789040"/>
            <a:ext cx="2592288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Книги М.Ильина</a:t>
            </a:r>
            <a:endParaRPr lang="ru-RU" dirty="0"/>
          </a:p>
        </p:txBody>
      </p:sp>
      <p:pic>
        <p:nvPicPr>
          <p:cNvPr id="4" name="Picture 4" descr="http://chodb.dynvpn.ru:33356/cgi-bin/irbis64r_12/cgiirbis_64.exe?LNG=&amp;C21COM=3&amp;P21DBN=BOOK&amp;I21DBN=BOOK&amp;BINARY_RESOURCE_OCC=1&amp;BINARY_RESOURCE_MFN=30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288254" cy="3168352"/>
          </a:xfrm>
          <a:prstGeom prst="rect">
            <a:avLst/>
          </a:prstGeom>
          <a:noFill/>
        </p:spPr>
      </p:pic>
      <p:pic>
        <p:nvPicPr>
          <p:cNvPr id="5" name="Picture 2" descr="http://www.combook.ru/imgrab/0019/5170176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24744"/>
            <a:ext cx="3536742" cy="5256584"/>
          </a:xfrm>
          <a:prstGeom prst="rect">
            <a:avLst/>
          </a:prstGeom>
          <a:noFill/>
        </p:spPr>
      </p:pic>
      <p:pic>
        <p:nvPicPr>
          <p:cNvPr id="22530" name="Picture 2" descr="http://f.mypage.ru/58b89a0469c6abf0fae0455f5386f2ce_dafe026e7ffd768310af35e06f008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628800"/>
            <a:ext cx="2152877" cy="3096344"/>
          </a:xfrm>
          <a:prstGeom prst="rect">
            <a:avLst/>
          </a:prstGeom>
          <a:noFill/>
        </p:spPr>
      </p:pic>
      <p:pic>
        <p:nvPicPr>
          <p:cNvPr id="7" name="Picture 2" descr="http://justclickit.ru/flash/glitter/glitter%20(699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013176"/>
            <a:ext cx="824897" cy="955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ewamack.com/Facebook/Pics/Confused-Surprised-Shocked-Q/Question-animated-smiley_question_hw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620688"/>
            <a:ext cx="5112568" cy="51125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u="sng" dirty="0">
                <a:solidFill>
                  <a:srgbClr val="0000FF"/>
                </a:solidFill>
              </a:rPr>
              <a:t>Речевая </a:t>
            </a:r>
            <a:r>
              <a:rPr lang="ru-RU" b="1" u="sng" dirty="0" smtClean="0">
                <a:solidFill>
                  <a:srgbClr val="0000FF"/>
                </a:solidFill>
              </a:rPr>
              <a:t>разминка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Почему все малыши задают вопросы?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320480"/>
          </a:xfrm>
        </p:spPr>
        <p:txBody>
          <a:bodyPr>
            <a:normAutofit/>
          </a:bodyPr>
          <a:lstStyle/>
          <a:p>
            <a:pPr lvl="0"/>
            <a:r>
              <a:rPr lang="ru-RU" sz="3600" b="1" dirty="0">
                <a:solidFill>
                  <a:srgbClr val="0000FF"/>
                </a:solidFill>
              </a:rPr>
              <a:t>Почему</a:t>
            </a:r>
            <a:r>
              <a:rPr lang="ru-RU" sz="3600" b="1" dirty="0"/>
              <a:t> все малыши задают вопросы</a:t>
            </a:r>
            <a:r>
              <a:rPr lang="ru-RU" sz="3600" b="1" dirty="0" smtClean="0"/>
              <a:t>?</a:t>
            </a:r>
          </a:p>
          <a:p>
            <a:r>
              <a:rPr lang="ru-RU" sz="3600" b="1" dirty="0" smtClean="0"/>
              <a:t>Почему </a:t>
            </a:r>
            <a:r>
              <a:rPr lang="ru-RU" sz="3600" b="1" dirty="0" smtClean="0">
                <a:solidFill>
                  <a:srgbClr val="0000FF"/>
                </a:solidFill>
              </a:rPr>
              <a:t>все</a:t>
            </a:r>
            <a:r>
              <a:rPr lang="ru-RU" sz="3600" b="1" dirty="0" smtClean="0"/>
              <a:t> малыши задают вопросы?</a:t>
            </a:r>
            <a:endParaRPr lang="ru-RU" sz="3600" dirty="0" smtClean="0"/>
          </a:p>
          <a:p>
            <a:r>
              <a:rPr lang="ru-RU" sz="3600" b="1" dirty="0" smtClean="0"/>
              <a:t>Почему все </a:t>
            </a:r>
            <a:r>
              <a:rPr lang="ru-RU" sz="3600" b="1" dirty="0" smtClean="0">
                <a:solidFill>
                  <a:srgbClr val="0000FF"/>
                </a:solidFill>
              </a:rPr>
              <a:t>малыши</a:t>
            </a:r>
            <a:r>
              <a:rPr lang="ru-RU" sz="3600" b="1" dirty="0" smtClean="0"/>
              <a:t> задают вопросы?</a:t>
            </a:r>
            <a:endParaRPr lang="ru-RU" sz="3600" dirty="0" smtClean="0"/>
          </a:p>
          <a:p>
            <a:r>
              <a:rPr lang="ru-RU" sz="3600" b="1" dirty="0" smtClean="0"/>
              <a:t>Почему все малыши </a:t>
            </a:r>
            <a:r>
              <a:rPr lang="ru-RU" sz="3600" b="1" dirty="0" smtClean="0">
                <a:solidFill>
                  <a:srgbClr val="0000FF"/>
                </a:solidFill>
              </a:rPr>
              <a:t>задают</a:t>
            </a:r>
            <a:r>
              <a:rPr lang="ru-RU" sz="3600" b="1" dirty="0" smtClean="0"/>
              <a:t> вопросы?</a:t>
            </a:r>
            <a:endParaRPr lang="ru-RU" sz="3600" dirty="0" smtClean="0"/>
          </a:p>
          <a:p>
            <a:r>
              <a:rPr lang="ru-RU" sz="3600" b="1" dirty="0" smtClean="0"/>
              <a:t>Почему все малыши задают </a:t>
            </a:r>
            <a:r>
              <a:rPr lang="ru-RU" sz="3600" b="1" dirty="0" smtClean="0">
                <a:solidFill>
                  <a:srgbClr val="0000FF"/>
                </a:solidFill>
              </a:rPr>
              <a:t>вопросы</a:t>
            </a:r>
            <a:r>
              <a:rPr lang="ru-RU" sz="3600" b="1" dirty="0" smtClean="0"/>
              <a:t>?</a:t>
            </a:r>
            <a:endParaRPr lang="ru-RU" sz="3600" dirty="0" smtClean="0"/>
          </a:p>
          <a:p>
            <a:pPr lvl="0">
              <a:buNone/>
            </a:pP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008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000" b="1" dirty="0" smtClean="0">
                <a:solidFill>
                  <a:srgbClr val="0000FF"/>
                </a:solidFill>
              </a:rPr>
              <a:t>Почему все малыши задают вопросы?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84784"/>
            <a:ext cx="7211144" cy="4641379"/>
          </a:xfrm>
        </p:spPr>
        <p:txBody>
          <a:bodyPr/>
          <a:lstStyle/>
          <a:p>
            <a:pPr lvl="0"/>
            <a:r>
              <a:rPr lang="ru-RU" b="1" dirty="0" smtClean="0"/>
              <a:t>Малыши многого не знают.</a:t>
            </a:r>
            <a:endParaRPr lang="ru-RU" dirty="0" smtClean="0"/>
          </a:p>
          <a:p>
            <a:pPr lvl="0"/>
            <a:r>
              <a:rPr lang="ru-RU" b="1" dirty="0" smtClean="0"/>
              <a:t>Все малыши многого не знают.</a:t>
            </a:r>
            <a:endParaRPr lang="ru-RU" dirty="0" smtClean="0"/>
          </a:p>
          <a:p>
            <a:pPr lvl="0"/>
            <a:r>
              <a:rPr lang="ru-RU" b="1" dirty="0" smtClean="0"/>
              <a:t>Малыши мало что видели, для них всё ново и непонятно.</a:t>
            </a:r>
            <a:endParaRPr lang="ru-RU" dirty="0" smtClean="0"/>
          </a:p>
          <a:p>
            <a:pPr lvl="0"/>
            <a:r>
              <a:rPr lang="ru-RU" b="1" dirty="0" smtClean="0"/>
              <a:t>Они хотят узнать новое.</a:t>
            </a:r>
            <a:endParaRPr lang="ru-RU" dirty="0" smtClean="0"/>
          </a:p>
          <a:p>
            <a:pPr lvl="0"/>
            <a:r>
              <a:rPr lang="ru-RU" b="1" dirty="0" smtClean="0"/>
              <a:t>Хотят получить ответы, чтобы всё понять.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0000FF"/>
                </a:solidFill>
              </a:rPr>
              <a:t>Художественный</a:t>
            </a:r>
            <a:r>
              <a:rPr lang="ru-RU" sz="4000" dirty="0"/>
              <a:t> </a:t>
            </a:r>
            <a:r>
              <a:rPr lang="ru-RU" sz="4000" b="1" dirty="0" smtClean="0"/>
              <a:t>текст </a:t>
            </a:r>
            <a:r>
              <a:rPr lang="ru-RU" sz="4000" b="1" dirty="0"/>
              <a:t>передаёт мысли и чувства автора, характеризуется образностью, эмоциональностью речи</a:t>
            </a:r>
            <a:r>
              <a:rPr lang="ru-RU" sz="4000" b="1" dirty="0" smtClean="0"/>
              <a:t>.</a:t>
            </a:r>
            <a:endParaRPr lang="ru-RU" sz="4000" b="1" dirty="0"/>
          </a:p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Познавательный</a:t>
            </a:r>
            <a:r>
              <a:rPr lang="ru-RU" sz="4000" dirty="0" smtClean="0"/>
              <a:t>  </a:t>
            </a:r>
            <a:r>
              <a:rPr lang="ru-RU" sz="4000" b="1" dirty="0"/>
              <a:t>-  это текст, содержащий научные сведения и факты о каком-то явлении природы, животных.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484784"/>
            <a:ext cx="69847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Познавательные рассказы из книги </a:t>
            </a:r>
            <a:r>
              <a:rPr lang="ru-RU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«Сто тысяч почему»</a:t>
            </a:r>
            <a:endParaRPr lang="ru-RU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476672"/>
            <a:ext cx="5760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Михаил Ильин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http://justclickit.ru/flash/glitter/glitter%20(699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149080"/>
            <a:ext cx="1944216" cy="2251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Цель и задачи: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Познакомиться </a:t>
            </a:r>
            <a:r>
              <a:rPr lang="ru-RU" b="1" dirty="0"/>
              <a:t>с биографией М.Ильина и познавательными рассказами из сборника «Сто тысяч почему»; </a:t>
            </a:r>
            <a:endParaRPr lang="ru-RU" b="1" dirty="0" smtClean="0"/>
          </a:p>
          <a:p>
            <a:r>
              <a:rPr lang="ru-RU" b="1" dirty="0" smtClean="0"/>
              <a:t>узнать </a:t>
            </a:r>
            <a:r>
              <a:rPr lang="ru-RU" b="1" dirty="0"/>
              <a:t>новое </a:t>
            </a:r>
            <a:r>
              <a:rPr lang="ru-RU" b="1" dirty="0" smtClean="0"/>
              <a:t>об известных вещах;</a:t>
            </a:r>
          </a:p>
          <a:p>
            <a:r>
              <a:rPr lang="ru-RU" b="1" dirty="0" smtClean="0"/>
              <a:t> </a:t>
            </a:r>
            <a:r>
              <a:rPr lang="ru-RU" b="1" dirty="0"/>
              <a:t>совершенствовать выразительное чтение и работу с познавательным текстом. </a:t>
            </a: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Биография писателя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980728"/>
            <a:ext cx="5760640" cy="5145435"/>
          </a:xfrm>
        </p:spPr>
        <p:txBody>
          <a:bodyPr/>
          <a:lstStyle/>
          <a:p>
            <a:r>
              <a:rPr lang="ru-RU" b="1" dirty="0"/>
              <a:t>Михаил</a:t>
            </a:r>
            <a:r>
              <a:rPr lang="ru-RU" dirty="0"/>
              <a:t> </a:t>
            </a:r>
            <a:r>
              <a:rPr lang="ru-RU" b="1" dirty="0" smtClean="0"/>
              <a:t>Ильин</a:t>
            </a: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b="1" dirty="0"/>
              <a:t>р</a:t>
            </a:r>
            <a:r>
              <a:rPr lang="ru-RU" b="1" dirty="0" smtClean="0"/>
              <a:t>усский</a:t>
            </a:r>
            <a:r>
              <a:rPr lang="ru-RU" dirty="0"/>
              <a:t> </a:t>
            </a:r>
            <a:r>
              <a:rPr lang="ru-RU" b="1" dirty="0"/>
              <a:t>советский</a:t>
            </a:r>
            <a:r>
              <a:rPr lang="ru-RU" dirty="0"/>
              <a:t> </a:t>
            </a:r>
            <a:r>
              <a:rPr lang="ru-RU" b="1" dirty="0" smtClean="0"/>
              <a:t>писатель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b="1" dirty="0" smtClean="0"/>
              <a:t>инженер</a:t>
            </a:r>
            <a:r>
              <a:rPr lang="ru-RU" dirty="0" smtClean="0"/>
              <a:t>-</a:t>
            </a:r>
            <a:r>
              <a:rPr lang="ru-RU" b="1" dirty="0" smtClean="0"/>
              <a:t>химик.</a:t>
            </a:r>
          </a:p>
          <a:p>
            <a:r>
              <a:rPr lang="ru-RU" b="1" dirty="0" smtClean="0"/>
              <a:t>Годы жизни </a:t>
            </a:r>
            <a:r>
              <a:rPr lang="ru-RU" dirty="0"/>
              <a:t>1895 </a:t>
            </a:r>
            <a:r>
              <a:rPr lang="ru-RU" dirty="0" smtClean="0"/>
              <a:t>—1953</a:t>
            </a:r>
          </a:p>
          <a:p>
            <a:r>
              <a:rPr lang="ru-RU" dirty="0" smtClean="0"/>
              <a:t>Настоящее имя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Илья́ </a:t>
            </a:r>
            <a:r>
              <a:rPr lang="ru-RU" b="1" dirty="0" err="1" smtClean="0"/>
              <a:t>Я́ковлевич</a:t>
            </a:r>
            <a:r>
              <a:rPr lang="ru-RU" b="1" dirty="0" smtClean="0"/>
              <a:t> </a:t>
            </a:r>
            <a:r>
              <a:rPr lang="ru-RU" b="1" dirty="0" err="1" smtClean="0"/>
              <a:t>Марша́к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Младший </a:t>
            </a:r>
            <a:r>
              <a:rPr lang="ru-RU" b="1" i="1" dirty="0"/>
              <a:t>брат</a:t>
            </a:r>
            <a:r>
              <a:rPr lang="ru-RU" b="1" dirty="0"/>
              <a:t> </a:t>
            </a:r>
            <a:r>
              <a:rPr lang="ru-RU" dirty="0"/>
              <a:t>известного детского писателя </a:t>
            </a:r>
            <a:r>
              <a:rPr lang="ru-RU" b="1" i="1" dirty="0" smtClean="0"/>
              <a:t>Самуила </a:t>
            </a:r>
            <a:r>
              <a:rPr lang="ru-RU" b="1" i="1" dirty="0"/>
              <a:t>Яковлевича Маршака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M ily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663949" cy="4026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-marshak.ru/biography/ilya/ilya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151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Презентация к уроку «Литературное чтение» Тема: Познавательный текст из сборника М. Ильина « Сто тысяч почему»                          Автор: Ананьева Н.А.                                        учитель начальных классов                      МБОУ «СШ №35»                        города Смоленска   </vt:lpstr>
      <vt:lpstr>Слайд 2</vt:lpstr>
      <vt:lpstr>Речевая разминка  Почему все малыши задают вопросы? </vt:lpstr>
      <vt:lpstr> Почему все малыши задают вопросы? </vt:lpstr>
      <vt:lpstr>Слайд 5</vt:lpstr>
      <vt:lpstr>Слайд 6</vt:lpstr>
      <vt:lpstr>Цель и задачи:</vt:lpstr>
      <vt:lpstr>Биография писателя</vt:lpstr>
      <vt:lpstr>Слайд 9</vt:lpstr>
      <vt:lpstr>Книги М.Ильина</vt:lpstr>
      <vt:lpstr>Книги М.Ильина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66</cp:revision>
  <dcterms:created xsi:type="dcterms:W3CDTF">2017-05-14T11:10:29Z</dcterms:created>
  <dcterms:modified xsi:type="dcterms:W3CDTF">2017-10-15T16:08:22Z</dcterms:modified>
</cp:coreProperties>
</file>