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0"/>
  </p:notesMasterIdLst>
  <p:sldIdLst>
    <p:sldId id="285" r:id="rId3"/>
    <p:sldId id="256" r:id="rId4"/>
    <p:sldId id="279" r:id="rId5"/>
    <p:sldId id="257" r:id="rId6"/>
    <p:sldId id="282" r:id="rId7"/>
    <p:sldId id="281" r:id="rId8"/>
    <p:sldId id="258" r:id="rId9"/>
    <p:sldId id="280" r:id="rId10"/>
    <p:sldId id="259" r:id="rId11"/>
    <p:sldId id="283" r:id="rId12"/>
    <p:sldId id="260" r:id="rId13"/>
    <p:sldId id="276" r:id="rId14"/>
    <p:sldId id="261" r:id="rId15"/>
    <p:sldId id="262" r:id="rId16"/>
    <p:sldId id="263" r:id="rId17"/>
    <p:sldId id="278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98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0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CB29F-71DB-4DC0-96A8-93E92DFE84FD}" type="datetimeFigureOut">
              <a:rPr lang="ru-RU" smtClean="0"/>
              <a:pPr/>
              <a:t>28.08.2018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72D438-6264-471F-A827-554CEEA0A2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21BD-FA68-4CD8-8BFE-4215C22342DF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8E239D-687B-4DCC-952A-048E9D897E28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F81601-F9F0-44DB-B829-87588CB82D67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46B4-3499-4C32-BBE1-B6D7A5E5BD6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01DC0-78D5-42EE-88DE-AA18A0293AA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B37FF-624E-4586-8B40-7E0FAF879BC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43BE2-8BC6-4E00-9441-DA0AC243167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10E86-793D-4322-9541-95F696FD02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3CBEE6-D682-415B-BB3F-22A60C549D2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7A5E2-EFBC-440D-A590-A598963CAFB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DD6F3-C20C-4D72-B71F-7BE0BA2C7AF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EBA70-5452-4937-8BFB-60707E0DD282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361E-1DEA-4957-BB17-BC9520658D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7F71E-797B-4C61-9FBF-E279FD3BA10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85C3C6-633B-432B-B518-AF3B1C352B4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2BB6E-50C2-41E3-8DC6-6690DCBF22A9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9C54C-B63D-4CA4-BDE4-148D9C13D9B4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C138C-21AB-4408-9B65-33D0F927FB1B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5D7B6-BBB7-43E4-BC0C-8D946B9DF5BA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B996-73AA-4B4F-BBE6-6E3E722493ED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9C1EC-8127-49B7-96AD-67F762A485B4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68DBC-66CD-4B65-AB52-BA9B1BF6963C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67729-B462-4B99-9F13-C08FF2636B9B}" type="datetime1">
              <a:rPr lang="ru-RU" smtClean="0"/>
              <a:pPr/>
              <a:t>28.08.2018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1EE58-FA9E-4A45-AFAA-585704EC3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6965D-CD5F-4305-B1A7-09071A6AC5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28.08.2018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1EE58-FA9E-4A45-AFAA-585704EC355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edge/>
  </p:transition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jpeg"/><Relationship Id="rId2" Type="http://schemas.openxmlformats.org/officeDocument/2006/relationships/audio" Target="file:///C:\Users\Acer\Desktop\&#1101;&#1083;&#1077;&#1084;&#1077;&#1085;&#1090;&#1099;%20&#1084;&#1091;&#1079;&#1099;&#1082;&#1072;&#1083;&#1100;&#1085;&#1086;&#1075;&#1086;%20&#1103;&#1079;&#1099;&#1082;&#1072;\&#1057;&#1074;&#1080;&#1088;&#1080;&#1076;&#1086;&#1074;%20&#1042;&#1077;&#1089;&#1085;&#1072;%20&#1080;%20&#1086;&#1089;&#1077;&#1085;&#1100;.mp3" TargetMode="External"/><Relationship Id="rId1" Type="http://schemas.microsoft.com/office/2007/relationships/media" Target="file:///C:\Users\Acer\Desktop\&#1101;&#1083;&#1077;&#1084;&#1077;&#1085;&#1090;&#1099;%20&#1084;&#1091;&#1079;&#1099;&#1082;&#1072;&#1083;&#1100;&#1085;&#1086;&#1075;&#1086;%20&#1103;&#1079;&#1099;&#1082;&#1072;\&#1057;&#1074;&#1080;&#1088;&#1080;&#1076;&#1086;&#1074;%20&#1042;&#1077;&#1089;&#1085;&#1072;%20&#1080;%20&#1086;&#1089;&#1077;&#1085;&#1100;.mp3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Acer\Desktop\&#1101;&#1083;&#1077;&#1084;&#1077;&#1085;&#1090;&#1099;%20&#1084;&#1091;&#1079;&#1099;&#1082;&#1072;&#1083;&#1100;&#1085;&#1086;&#1075;&#1086;%20&#1103;&#1079;&#1099;&#1082;&#1072;\&#1042;&#1072;&#1083;&#1100;&#1089;.mp3" TargetMode="External"/><Relationship Id="rId1" Type="http://schemas.microsoft.com/office/2007/relationships/media" Target="file:///C:\Users\Acer\Desktop\&#1101;&#1083;&#1077;&#1084;&#1077;&#1085;&#1090;&#1099;%20&#1084;&#1091;&#1079;&#1099;&#1082;&#1072;&#1083;&#1100;&#1085;&#1086;&#1075;&#1086;%20&#1103;&#1079;&#1099;&#1082;&#1072;\&#1042;&#1072;&#1083;&#1100;&#1089;.mp3" TargetMode="Externa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Acer\Desktop\&#1101;&#1083;&#1077;&#1084;&#1077;&#1085;&#1090;&#1099;%20&#1084;&#1091;&#1079;&#1099;&#1082;&#1072;&#1083;&#1100;&#1085;&#1086;&#1075;&#1086;%20&#1103;&#1079;&#1099;&#1082;&#1072;\&#1048;&#1057;&#1041;&#1072;&#1093;%20-&#1060;&#1072;-&#1052;&#1072;&#1078;&#1086;&#1088;.mp3" TargetMode="External"/><Relationship Id="rId1" Type="http://schemas.microsoft.com/office/2007/relationships/media" Target="file:///C:\Users\Acer\Desktop\&#1101;&#1083;&#1077;&#1084;&#1077;&#1085;&#1090;&#1099;%20&#1084;&#1091;&#1079;&#1099;&#1082;&#1072;&#1083;&#1100;&#1085;&#1086;&#1075;&#1086;%20&#1103;&#1079;&#1099;&#1082;&#1072;\&#1048;&#1057;&#1041;&#1072;&#1093;%20-&#1060;&#1072;-&#1052;&#1072;&#1078;&#1086;&#1088;.mp3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Acer\Desktop\&#1101;&#1083;&#1077;&#1084;&#1077;&#1085;&#1090;&#1099;%20&#1084;&#1091;&#1079;&#1099;&#1082;&#1072;&#1083;&#1100;&#1085;&#1086;&#1075;&#1086;%20&#1103;&#1079;&#1099;&#1082;&#1072;\&#1055;&#1088;&#1086;&#1082;&#1086;&#1092;&#1100;&#1077;&#1074;%20&#1058;&#1088;&#1077;&#1074;&#1086;&#1075;&#1072;.mp3" TargetMode="External"/><Relationship Id="rId1" Type="http://schemas.microsoft.com/office/2007/relationships/media" Target="file:///C:\Users\Acer\Desktop\&#1101;&#1083;&#1077;&#1084;&#1077;&#1085;&#1090;&#1099;%20&#1084;&#1091;&#1079;&#1099;&#1082;&#1072;&#1083;&#1100;&#1085;&#1086;&#1075;&#1086;%20&#1103;&#1079;&#1099;&#1082;&#1072;\&#1055;&#1088;&#1086;&#1082;&#1086;&#1092;&#1100;&#1077;&#1074;%20&#1058;&#1088;&#1077;&#1074;&#1086;&#1075;&#1072;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64981" y="2060848"/>
            <a:ext cx="561403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Элементы 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</a:rPr>
              <a:t>музыкального языка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332739"/>
      </p:ext>
    </p:extLst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pic>
        <p:nvPicPr>
          <p:cNvPr id="3" name="Свиридов Весна и осен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460432" y="6165304"/>
            <a:ext cx="304800" cy="304800"/>
          </a:xfrm>
          <a:prstGeom prst="rect">
            <a:avLst/>
          </a:prstGeom>
        </p:spPr>
      </p:pic>
      <p:pic>
        <p:nvPicPr>
          <p:cNvPr id="53250" name="Picture 2" descr="Курск афиша - просмотр анонса Свиридов и современники Моя реклам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76672"/>
            <a:ext cx="3542945" cy="266429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476672"/>
            <a:ext cx="3554178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Bolero script" pitchFamily="66" charset="0"/>
              </a:rPr>
              <a:t>Г.Свиридов </a:t>
            </a:r>
            <a:r>
              <a:rPr lang="ru-RU" sz="2800" b="1" dirty="0" smtClean="0">
                <a:latin typeface="Bolero script" pitchFamily="66" charset="0"/>
              </a:rPr>
              <a:t>«Весна и осень»</a:t>
            </a:r>
            <a:endParaRPr lang="ru-RU" sz="2800" b="1" dirty="0">
              <a:latin typeface="Bolero script" pitchFamily="66" charset="0"/>
            </a:endParaRPr>
          </a:p>
        </p:txBody>
      </p:sp>
      <p:pic>
        <p:nvPicPr>
          <p:cNvPr id="53252" name="Picture 4" descr="морской пейзаж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9809">
            <a:off x="3943785" y="1420390"/>
            <a:ext cx="5088565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54" name="Picture 6" descr="DataLife Engine Версия для печати Осень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122821">
            <a:off x="611560" y="3212976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v22njx36ebb3ks95icv539q7ap2cc45_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57752" y="428604"/>
            <a:ext cx="3929090" cy="1323439"/>
          </a:xfrm>
          <a:prstGeom prst="rect">
            <a:avLst/>
          </a:prstGeom>
          <a:gradFill flip="none" rotWithShape="1">
            <a:gsLst>
              <a:gs pos="0">
                <a:schemeClr val="dk2">
                  <a:tint val="40000"/>
                  <a:satMod val="350000"/>
                </a:schemeClr>
              </a:gs>
              <a:gs pos="40000">
                <a:schemeClr val="dk2">
                  <a:tint val="45000"/>
                  <a:shade val="99000"/>
                  <a:satMod val="350000"/>
                </a:schemeClr>
              </a:gs>
              <a:gs pos="100000">
                <a:schemeClr val="dk2">
                  <a:shade val="20000"/>
                  <a:satMod val="25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ембр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4929198"/>
            <a:ext cx="6223178" cy="1754326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- н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еповторимая 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окраска звука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28" y="714356"/>
            <a:ext cx="3869970" cy="923330"/>
          </a:xfrm>
          <a:prstGeom prst="rect">
            <a:avLst/>
          </a:prstGeom>
          <a:noFill/>
          <a:ln>
            <a:solidFill>
              <a:srgbClr val="FFC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batDi" pitchFamily="66" charset="0"/>
              </a:rPr>
              <a:t>Фактура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batDi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9709" y="4786322"/>
            <a:ext cx="789870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FontTx/>
              <a:buChar char="-"/>
            </a:pP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пособ изложения 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музыкального материала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25000">
              <a:srgbClr val="00B050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857488" y="428604"/>
            <a:ext cx="5929354" cy="2286016"/>
          </a:xfrm>
          <a:prstGeom prst="round2DiagRect">
            <a:avLst/>
          </a:prstGeom>
          <a:solidFill>
            <a:srgbClr val="09850C">
              <a:alpha val="45000"/>
            </a:srgbClr>
          </a:solidFill>
          <a:effectLst>
            <a:glow rad="101600">
              <a:srgbClr val="FFFF0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latin typeface="Monotype Corsiva" pitchFamily="66" charset="0"/>
              </a:rPr>
              <a:t>Гомофонно-гармоническая фактура</a:t>
            </a:r>
            <a:endParaRPr lang="ru-RU" sz="54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357826"/>
            <a:ext cx="8893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- мелодия и аккомпанемент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Рисунок 7" descr="62-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3071810"/>
            <a:ext cx="4270248" cy="2520696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rcRect l="15625" t="18518" r="15625" b="16667"/>
          <a:stretch>
            <a:fillRect/>
          </a:stretch>
        </p:blipFill>
        <p:spPr bwMode="auto">
          <a:xfrm>
            <a:off x="642910" y="2857496"/>
            <a:ext cx="1571636" cy="20002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282" y="5000636"/>
            <a:ext cx="24064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9050">
                  <a:solidFill>
                    <a:schemeClr val="accent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П. И. Чайковский</a:t>
            </a:r>
            <a:endParaRPr lang="ru-RU" dirty="0"/>
          </a:p>
        </p:txBody>
      </p:sp>
      <p:pic>
        <p:nvPicPr>
          <p:cNvPr id="9" name="Валь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347864" y="5085184"/>
            <a:ext cx="304800" cy="304800"/>
          </a:xfrm>
          <a:prstGeom prst="rect">
            <a:avLst/>
          </a:prstGeom>
        </p:spPr>
      </p:pic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 animBg="1"/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2555776" y="260648"/>
            <a:ext cx="5929354" cy="2286016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>Полифоническая фактура</a:t>
            </a:r>
            <a:endParaRPr lang="ru-RU" sz="66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4919008"/>
            <a:ext cx="5835315" cy="193899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- многоголосие, </a:t>
            </a:r>
          </a:p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 котором каждый голос </a:t>
            </a:r>
          </a:p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самостоятелен</a:t>
            </a:r>
            <a:endParaRPr lang="ru-RU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0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Рисунок 4" descr="30-3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10" y="3357562"/>
            <a:ext cx="4203192" cy="1414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500306"/>
            <a:ext cx="2143140" cy="272763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5286388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127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И.С. Бах</a:t>
            </a: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pic>
        <p:nvPicPr>
          <p:cNvPr id="12" name="ИСБах -Фа-Мажо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2440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 animBg="1"/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8373566" cy="279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91680" y="3212976"/>
            <a:ext cx="65633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Тема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63888" y="3501008"/>
            <a:ext cx="65633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Тема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75856" y="2060848"/>
            <a:ext cx="196393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err="1" smtClean="0"/>
              <a:t>противосложение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3284984"/>
            <a:ext cx="196393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err="1" smtClean="0"/>
              <a:t>противосложение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717032"/>
            <a:ext cx="5166601" cy="173664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prstClr val="white"/>
                </a:solidFill>
                <a:latin typeface="Monotype Corsiva" pitchFamily="66" charset="0"/>
              </a:rPr>
              <a:t>Презентацию выполнила</a:t>
            </a:r>
          </a:p>
          <a:p>
            <a:r>
              <a:rPr lang="ru-RU" sz="2400" dirty="0" err="1" smtClean="0">
                <a:solidFill>
                  <a:prstClr val="white"/>
                </a:solidFill>
                <a:latin typeface="Monotype Corsiva" pitchFamily="66" charset="0"/>
              </a:rPr>
              <a:t>Снидко</a:t>
            </a:r>
            <a:r>
              <a:rPr lang="ru-RU" sz="2400" dirty="0" smtClean="0">
                <a:solidFill>
                  <a:prstClr val="white"/>
                </a:solidFill>
                <a:latin typeface="Monotype Corsiva" pitchFamily="66" charset="0"/>
              </a:rPr>
              <a:t> Галина Николаевна,</a:t>
            </a:r>
          </a:p>
          <a:p>
            <a:r>
              <a:rPr lang="ru-RU" sz="2400" dirty="0" smtClean="0">
                <a:solidFill>
                  <a:prstClr val="white"/>
                </a:solidFill>
                <a:latin typeface="Monotype Corsiva" pitchFamily="66" charset="0"/>
              </a:rPr>
              <a:t>преподаватель теоретических дисциплин</a:t>
            </a:r>
          </a:p>
          <a:p>
            <a:r>
              <a:rPr lang="ru-RU" sz="2400" dirty="0" smtClean="0">
                <a:solidFill>
                  <a:prstClr val="white"/>
                </a:solidFill>
                <a:latin typeface="Monotype Corsiva" pitchFamily="66" charset="0"/>
              </a:rPr>
              <a:t>ДШИ № 1 г.Донской</a:t>
            </a:r>
            <a:endParaRPr lang="ru-RU" sz="2400" dirty="0">
              <a:solidFill>
                <a:prstClr val="white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37602" y="0"/>
            <a:ext cx="58063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Спасибо за внимание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!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Снидко Галина Николаевна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1" y="571480"/>
            <a:ext cx="5715040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u="sng" spc="5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k_Decor" pitchFamily="2" charset="0"/>
              </a:rPr>
              <a:t>Мелодия</a:t>
            </a:r>
            <a:endParaRPr lang="ru-RU" sz="9600" b="1" spc="5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Uk_Decor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583" y="2714620"/>
            <a:ext cx="915346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batDi" pitchFamily="66" charset="0"/>
              </a:rPr>
              <a:t>– </a:t>
            </a:r>
            <a:r>
              <a:rPr lang="ru-RU" sz="5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batDi" pitchFamily="66" charset="0"/>
              </a:rPr>
              <a:t>развитая и законченная</a:t>
            </a:r>
          </a:p>
          <a:p>
            <a:pPr algn="ctr"/>
            <a:r>
              <a:rPr lang="ru-RU" sz="5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batDi" pitchFamily="66" charset="0"/>
              </a:rPr>
              <a:t> музыкальная</a:t>
            </a:r>
          </a:p>
          <a:p>
            <a:pPr algn="ctr"/>
            <a:r>
              <a:rPr lang="ru-RU" sz="5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batDi" pitchFamily="66" charset="0"/>
              </a:rPr>
              <a:t>мысль, </a:t>
            </a:r>
          </a:p>
          <a:p>
            <a:pPr algn="ctr"/>
            <a:r>
              <a:rPr lang="ru-RU" sz="54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batDi" pitchFamily="66" charset="0"/>
              </a:rPr>
              <a:t>выраженная одноголосно</a:t>
            </a:r>
            <a:endParaRPr lang="ru-RU" sz="5400" b="1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batDi" pitchFamily="66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pic>
        <p:nvPicPr>
          <p:cNvPr id="3" name="Рисунок 2" descr="22-2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896" y="980728"/>
            <a:ext cx="5184576" cy="5480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83568" y="332656"/>
            <a:ext cx="8105104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Bolero script" pitchFamily="66" charset="0"/>
              </a:rPr>
              <a:t>Музыка </a:t>
            </a:r>
            <a:r>
              <a:rPr lang="ru-RU" sz="2800" dirty="0" err="1" smtClean="0">
                <a:latin typeface="Bolero script" pitchFamily="66" charset="0"/>
              </a:rPr>
              <a:t>Е.Крылатова</a:t>
            </a:r>
            <a:r>
              <a:rPr lang="ru-RU" sz="2800" dirty="0" smtClean="0">
                <a:latin typeface="Bolero script" pitchFamily="66" charset="0"/>
              </a:rPr>
              <a:t>, слова </a:t>
            </a:r>
            <a:r>
              <a:rPr lang="ru-RU" sz="2800" dirty="0" err="1" smtClean="0">
                <a:latin typeface="Bolero script" pitchFamily="66" charset="0"/>
              </a:rPr>
              <a:t>Ю.Энтина</a:t>
            </a:r>
            <a:r>
              <a:rPr lang="ru-RU" sz="2800" dirty="0" smtClean="0">
                <a:latin typeface="Bolero script" pitchFamily="66" charset="0"/>
              </a:rPr>
              <a:t> «Крылатые качели»</a:t>
            </a:r>
            <a:endParaRPr lang="ru-RU" sz="2800" dirty="0">
              <a:latin typeface="Bolero script" pitchFamily="66" charset="0"/>
            </a:endParaRPr>
          </a:p>
        </p:txBody>
      </p:sp>
      <p:pic>
        <p:nvPicPr>
          <p:cNvPr id="1028" name="Picture 4" descr="Скачать книгу Приключения Электроника (1980) DVDRi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404668">
            <a:off x="126307" y="1435212"/>
            <a:ext cx="3455322" cy="45464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крылатые качели_mp3cut.foxcom.su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820472" y="6118802"/>
            <a:ext cx="273000" cy="273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5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50000"/>
              </a:schemeClr>
            </a:gs>
            <a:gs pos="14000">
              <a:schemeClr val="tx2">
                <a:lumMod val="40000"/>
                <a:lumOff val="60000"/>
              </a:schemeClr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39156" y="3643314"/>
            <a:ext cx="9183156" cy="2308324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- организатор музыки </a:t>
            </a:r>
          </a:p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 времени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43438" y="785794"/>
            <a:ext cx="35719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Ритм</a:t>
            </a:r>
          </a:p>
        </p:txBody>
      </p:sp>
      <p:pic>
        <p:nvPicPr>
          <p:cNvPr id="5" name="Рисунок 4" descr="44151641_1243028972_Music_Notes_by_Forsaken_D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0"/>
            <a:ext cx="3364853" cy="3364853"/>
          </a:xfrm>
          <a:prstGeom prst="snip2DiagRect">
            <a:avLst>
              <a:gd name="adj1" fmla="val 0"/>
              <a:gd name="adj2" fmla="val 35418"/>
            </a:avLst>
          </a:prstGeom>
          <a:effectLst>
            <a:softEdge rad="635000"/>
          </a:effec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pic>
        <p:nvPicPr>
          <p:cNvPr id="3" name="Прокофьев Тревог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460432" y="6237312"/>
            <a:ext cx="304800" cy="304800"/>
          </a:xfrm>
          <a:prstGeom prst="rect">
            <a:avLst/>
          </a:prstGeom>
        </p:spPr>
      </p:pic>
      <p:pic>
        <p:nvPicPr>
          <p:cNvPr id="52226" name="Picture 2" descr="Скачать (Classical) Сергей Прокофьев - Фортепианные концерты…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836712"/>
            <a:ext cx="2411170" cy="3024336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683568" y="332656"/>
            <a:ext cx="800732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Bolero script" pitchFamily="66" charset="0"/>
              </a:rPr>
              <a:t>С.Прокофьев </a:t>
            </a:r>
            <a:r>
              <a:rPr lang="ru-RU" sz="2800" b="1" dirty="0" smtClean="0">
                <a:latin typeface="Bolero script" pitchFamily="66" charset="0"/>
              </a:rPr>
              <a:t>Пьеса «Паника» из спектакля «Египетские ночи»</a:t>
            </a:r>
            <a:endParaRPr lang="ru-RU" sz="2800" b="1" dirty="0">
              <a:latin typeface="Bolero script" pitchFamily="66" charset="0"/>
            </a:endParaRPr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1196752"/>
            <a:ext cx="5553075" cy="4933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pic>
        <p:nvPicPr>
          <p:cNvPr id="51202" name="Picture 2" descr="Концерт окарины с оркестром - www.blf.ru - Блокфлейта. Школа игры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620688"/>
            <a:ext cx="6336704" cy="5733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55576" y="188640"/>
            <a:ext cx="2383986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Bolero script" pitchFamily="66" charset="0"/>
              </a:rPr>
              <a:t>М.Равель </a:t>
            </a:r>
            <a:r>
              <a:rPr lang="ru-RU" sz="2800" b="1" dirty="0" smtClean="0">
                <a:latin typeface="Bolero script" pitchFamily="66" charset="0"/>
              </a:rPr>
              <a:t>Болеро</a:t>
            </a:r>
            <a:endParaRPr lang="ru-RU" sz="2800" b="1" dirty="0">
              <a:latin typeface="Bolero script" pitchFamily="66" charset="0"/>
            </a:endParaRPr>
          </a:p>
        </p:txBody>
      </p:sp>
      <p:pic>
        <p:nvPicPr>
          <p:cNvPr id="51204" name="Picture 4" descr="Морис Равель Здесь лучшая музыка, скачать музыку бесплатно, скачать mp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268760"/>
            <a:ext cx="2292288" cy="30563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Болеро Равель_mp3cut.foxcom.su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38911" y="714356"/>
            <a:ext cx="542488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Гармония</a:t>
            </a:r>
            <a:endParaRPr lang="ru-RU" sz="9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5894" y="2214554"/>
            <a:ext cx="7322837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Tx/>
              <a:buChar char="-"/>
            </a:pPr>
            <a:r>
              <a:rPr lang="ru-RU" sz="8800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8800" dirty="0" smtClean="0">
                <a:solidFill>
                  <a:srgbClr val="C00000"/>
                </a:solidFill>
                <a:latin typeface="Monotype Corsiva" pitchFamily="66" charset="0"/>
              </a:rPr>
              <a:t>аккорды, </a:t>
            </a:r>
          </a:p>
          <a:p>
            <a:pPr algn="ctr"/>
            <a:r>
              <a:rPr lang="ru-RU" sz="8800" dirty="0">
                <a:solidFill>
                  <a:srgbClr val="C00000"/>
                </a:solidFill>
                <a:latin typeface="Monotype Corsiva" pitchFamily="66" charset="0"/>
              </a:rPr>
              <a:t>с</a:t>
            </a:r>
            <a:r>
              <a:rPr lang="ru-RU" sz="8800" dirty="0" smtClean="0">
                <a:solidFill>
                  <a:srgbClr val="C00000"/>
                </a:solidFill>
                <a:latin typeface="Monotype Corsiva" pitchFamily="66" charset="0"/>
              </a:rPr>
              <a:t>опровождающие</a:t>
            </a:r>
          </a:p>
          <a:p>
            <a:pPr algn="ctr"/>
            <a:r>
              <a:rPr lang="ru-RU" sz="8800" dirty="0" smtClean="0">
                <a:solidFill>
                  <a:srgbClr val="C00000"/>
                </a:solidFill>
                <a:latin typeface="Monotype Corsiva" pitchFamily="66" charset="0"/>
              </a:rPr>
              <a:t>мелодию</a:t>
            </a:r>
            <a:endParaRPr lang="ru-RU" sz="8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1700808"/>
            <a:ext cx="6429375" cy="4324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475656" y="404664"/>
            <a:ext cx="5974713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Bolero script" pitchFamily="66" charset="0"/>
              </a:rPr>
              <a:t>Иоганн Себастьян Бах </a:t>
            </a:r>
            <a:r>
              <a:rPr lang="ru-RU" sz="2800" b="1" dirty="0" smtClean="0">
                <a:latin typeface="Bolero script" pitchFamily="66" charset="0"/>
              </a:rPr>
              <a:t>Прелюдия До мажор</a:t>
            </a:r>
            <a:endParaRPr lang="ru-RU" sz="2800" b="1" dirty="0">
              <a:latin typeface="Bolero script" pitchFamily="66" charset="0"/>
            </a:endParaRPr>
          </a:p>
        </p:txBody>
      </p:sp>
      <p:pic>
        <p:nvPicPr>
          <p:cNvPr id="50180" name="Picture 4" descr="Ответы@Mail.Ru: кто такой Бах?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052736"/>
            <a:ext cx="2217262" cy="28803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Bah_-_Prelyudiya_do-mazhor_(iPle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0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00694" y="428604"/>
            <a:ext cx="28967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ЛАД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3894" y="2357430"/>
            <a:ext cx="8016233" cy="292895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2500"/>
                <a:gd name="adj2" fmla="val 691"/>
              </a:avLst>
            </a:prstTxWarp>
            <a:spAutoFit/>
          </a:bodyPr>
          <a:lstStyle/>
          <a:p>
            <a:pPr algn="ctr">
              <a:buFontTx/>
              <a:buChar char="-"/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согласованность звуков, 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различных по высоте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Снидко Галина Николаевна</a:t>
            </a: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805</TotalTime>
  <Words>177</Words>
  <Application>Microsoft Office PowerPoint</Application>
  <PresentationFormat>Экран (4:3)</PresentationFormat>
  <Paragraphs>62</Paragraphs>
  <Slides>17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ArbatDi</vt:lpstr>
      <vt:lpstr>Arial</vt:lpstr>
      <vt:lpstr>Bolero script</vt:lpstr>
      <vt:lpstr>Bookman Old Style</vt:lpstr>
      <vt:lpstr>Calibri</vt:lpstr>
      <vt:lpstr>Monotype Corsiva</vt:lpstr>
      <vt:lpstr>Uk_Decor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Acer</cp:lastModifiedBy>
  <cp:revision>109</cp:revision>
  <dcterms:created xsi:type="dcterms:W3CDTF">2010-11-02T14:55:34Z</dcterms:created>
  <dcterms:modified xsi:type="dcterms:W3CDTF">2018-08-28T07:08:04Z</dcterms:modified>
</cp:coreProperties>
</file>