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1" r:id="rId5"/>
    <p:sldId id="282" r:id="rId6"/>
    <p:sldId id="283" r:id="rId7"/>
    <p:sldId id="285" r:id="rId8"/>
    <p:sldId id="260" r:id="rId9"/>
    <p:sldId id="272" r:id="rId10"/>
    <p:sldId id="261" r:id="rId11"/>
    <p:sldId id="262" r:id="rId12"/>
    <p:sldId id="279" r:id="rId13"/>
    <p:sldId id="263" r:id="rId14"/>
    <p:sldId id="264" r:id="rId15"/>
    <p:sldId id="265" r:id="rId16"/>
    <p:sldId id="266" r:id="rId17"/>
    <p:sldId id="267" r:id="rId18"/>
    <p:sldId id="268" r:id="rId19"/>
    <p:sldId id="269" r:id="rId20"/>
    <p:sldId id="270" r:id="rId21"/>
    <p:sldId id="271" r:id="rId22"/>
    <p:sldId id="273" r:id="rId23"/>
    <p:sldId id="274" r:id="rId24"/>
    <p:sldId id="275" r:id="rId25"/>
    <p:sldId id="276" r:id="rId26"/>
    <p:sldId id="284" r:id="rId27"/>
    <p:sldId id="280" r:id="rId28"/>
    <p:sldId id="277" r:id="rId29"/>
    <p:sldId id="278" r:id="rId3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43" autoAdjust="0"/>
    <p:restoredTop sz="94652" autoAdjust="0"/>
  </p:normalViewPr>
  <p:slideViewPr>
    <p:cSldViewPr>
      <p:cViewPr varScale="1">
        <p:scale>
          <a:sx n="69" d="100"/>
          <a:sy n="69" d="100"/>
        </p:scale>
        <p:origin x="-15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F7F02572-548E-4D98-A304-DA2A45008C7A}" type="slidenum">
              <a:rPr lang="es-ES"/>
              <a:pPr/>
              <a:t>‹#›</a:t>
            </a:fld>
            <a:endParaRPr lang="es-ES"/>
          </a:p>
        </p:txBody>
      </p:sp>
    </p:spTree>
    <p:extLst>
      <p:ext uri="{BB962C8B-B14F-4D97-AF65-F5344CB8AC3E}">
        <p14:creationId xmlns="" xmlns:p14="http://schemas.microsoft.com/office/powerpoint/2010/main" val="161890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B94138F0-53A0-42EF-9BB1-7DBAC607D280}" type="slidenum">
              <a:rPr lang="es-ES"/>
              <a:pPr/>
              <a:t>‹#›</a:t>
            </a:fld>
            <a:endParaRPr lang="es-ES"/>
          </a:p>
        </p:txBody>
      </p:sp>
    </p:spTree>
    <p:extLst>
      <p:ext uri="{BB962C8B-B14F-4D97-AF65-F5344CB8AC3E}">
        <p14:creationId xmlns="" xmlns:p14="http://schemas.microsoft.com/office/powerpoint/2010/main" val="225447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414171D3-3261-41A5-B120-D8C5AEC0B183}" type="slidenum">
              <a:rPr lang="es-ES"/>
              <a:pPr/>
              <a:t>‹#›</a:t>
            </a:fld>
            <a:endParaRPr lang="es-ES"/>
          </a:p>
        </p:txBody>
      </p:sp>
    </p:spTree>
    <p:extLst>
      <p:ext uri="{BB962C8B-B14F-4D97-AF65-F5344CB8AC3E}">
        <p14:creationId xmlns="" xmlns:p14="http://schemas.microsoft.com/office/powerpoint/2010/main" val="57958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3700E05E-8813-41B2-9046-3ABB75AE570A}" type="slidenum">
              <a:rPr lang="es-ES"/>
              <a:pPr/>
              <a:t>‹#›</a:t>
            </a:fld>
            <a:endParaRPr lang="es-ES"/>
          </a:p>
        </p:txBody>
      </p:sp>
    </p:spTree>
    <p:extLst>
      <p:ext uri="{BB962C8B-B14F-4D97-AF65-F5344CB8AC3E}">
        <p14:creationId xmlns="" xmlns:p14="http://schemas.microsoft.com/office/powerpoint/2010/main" val="259630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1F5A451D-A7C6-4D60-8CFF-B08F9D20AEC3}" type="slidenum">
              <a:rPr lang="es-ES"/>
              <a:pPr/>
              <a:t>‹#›</a:t>
            </a:fld>
            <a:endParaRPr lang="es-ES"/>
          </a:p>
        </p:txBody>
      </p:sp>
    </p:spTree>
    <p:extLst>
      <p:ext uri="{BB962C8B-B14F-4D97-AF65-F5344CB8AC3E}">
        <p14:creationId xmlns="" xmlns:p14="http://schemas.microsoft.com/office/powerpoint/2010/main" val="203649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98B3E70A-12BF-4F76-AC3C-415531885895}" type="slidenum">
              <a:rPr lang="es-ES"/>
              <a:pPr/>
              <a:t>‹#›</a:t>
            </a:fld>
            <a:endParaRPr lang="es-ES"/>
          </a:p>
        </p:txBody>
      </p:sp>
    </p:spTree>
    <p:extLst>
      <p:ext uri="{BB962C8B-B14F-4D97-AF65-F5344CB8AC3E}">
        <p14:creationId xmlns="" xmlns:p14="http://schemas.microsoft.com/office/powerpoint/2010/main" val="302328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DC357A77-EEC5-4E68-B28B-6663551DD0CA}" type="slidenum">
              <a:rPr lang="es-ES"/>
              <a:pPr/>
              <a:t>‹#›</a:t>
            </a:fld>
            <a:endParaRPr lang="es-ES"/>
          </a:p>
        </p:txBody>
      </p:sp>
    </p:spTree>
    <p:extLst>
      <p:ext uri="{BB962C8B-B14F-4D97-AF65-F5344CB8AC3E}">
        <p14:creationId xmlns="" xmlns:p14="http://schemas.microsoft.com/office/powerpoint/2010/main" val="80898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3E5C11CC-81A4-45B0-98D0-79296FEEE978}" type="slidenum">
              <a:rPr lang="es-ES"/>
              <a:pPr/>
              <a:t>‹#›</a:t>
            </a:fld>
            <a:endParaRPr lang="es-ES"/>
          </a:p>
        </p:txBody>
      </p:sp>
    </p:spTree>
    <p:extLst>
      <p:ext uri="{BB962C8B-B14F-4D97-AF65-F5344CB8AC3E}">
        <p14:creationId xmlns="" xmlns:p14="http://schemas.microsoft.com/office/powerpoint/2010/main" val="238429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BCFE17B5-407E-47F4-8689-55309989D0BE}" type="slidenum">
              <a:rPr lang="es-ES"/>
              <a:pPr/>
              <a:t>‹#›</a:t>
            </a:fld>
            <a:endParaRPr lang="es-ES"/>
          </a:p>
        </p:txBody>
      </p:sp>
    </p:spTree>
    <p:extLst>
      <p:ext uri="{BB962C8B-B14F-4D97-AF65-F5344CB8AC3E}">
        <p14:creationId xmlns="" xmlns:p14="http://schemas.microsoft.com/office/powerpoint/2010/main" val="15842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D2DDC904-D72D-4848-BCA6-F9CDC09F7BB8}" type="slidenum">
              <a:rPr lang="es-ES"/>
              <a:pPr/>
              <a:t>‹#›</a:t>
            </a:fld>
            <a:endParaRPr lang="es-ES"/>
          </a:p>
        </p:txBody>
      </p:sp>
    </p:spTree>
    <p:extLst>
      <p:ext uri="{BB962C8B-B14F-4D97-AF65-F5344CB8AC3E}">
        <p14:creationId xmlns="" xmlns:p14="http://schemas.microsoft.com/office/powerpoint/2010/main" val="337602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AB17D483-6F28-4268-8413-255C1B10557D}" type="slidenum">
              <a:rPr lang="es-ES"/>
              <a:pPr/>
              <a:t>‹#›</a:t>
            </a:fld>
            <a:endParaRPr lang="es-ES"/>
          </a:p>
        </p:txBody>
      </p:sp>
    </p:spTree>
    <p:extLst>
      <p:ext uri="{BB962C8B-B14F-4D97-AF65-F5344CB8AC3E}">
        <p14:creationId xmlns="" xmlns:p14="http://schemas.microsoft.com/office/powerpoint/2010/main" val="5923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815608-588A-43C1-8C16-229B11B87FED}"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051720" y="548680"/>
            <a:ext cx="6696744" cy="2304256"/>
          </a:xfrm>
          <a:prstGeom prst="roundRect">
            <a:avLst>
              <a:gd name="adj" fmla="val 6387"/>
            </a:avLst>
          </a:prstGeom>
          <a:solidFill>
            <a:schemeClr val="accent5">
              <a:alpha val="24000"/>
            </a:schemeClr>
          </a:solidFill>
        </p:spPr>
        <p:style>
          <a:lnRef idx="3">
            <a:schemeClr val="lt1"/>
          </a:lnRef>
          <a:fillRef idx="1">
            <a:schemeClr val="accent5"/>
          </a:fillRef>
          <a:effectRef idx="1">
            <a:schemeClr val="accent5"/>
          </a:effectRef>
          <a:fontRef idx="minor">
            <a:schemeClr val="lt1"/>
          </a:fontRef>
        </p:style>
        <p:txBody>
          <a:bodyPr rtlCol="0" anchor="ctr"/>
          <a:lstStyle/>
          <a:p>
            <a:endParaRPr lang="ru-RU" dirty="0">
              <a:solidFill>
                <a:schemeClr val="tx1">
                  <a:lumMod val="85000"/>
                  <a:lumOff val="15000"/>
                </a:schemeClr>
              </a:solidFill>
            </a:endParaRPr>
          </a:p>
        </p:txBody>
      </p:sp>
      <p:sp>
        <p:nvSpPr>
          <p:cNvPr id="5" name="TextBox 4"/>
          <p:cNvSpPr txBox="1"/>
          <p:nvPr/>
        </p:nvSpPr>
        <p:spPr>
          <a:xfrm>
            <a:off x="2071670" y="571480"/>
            <a:ext cx="6572296" cy="2123658"/>
          </a:xfrm>
          <a:prstGeom prst="rect">
            <a:avLst/>
          </a:prstGeom>
          <a:noFill/>
        </p:spPr>
        <p:txBody>
          <a:bodyPr wrap="square" rtlCol="0">
            <a:spAutoFit/>
          </a:bodyPr>
          <a:lstStyle/>
          <a:p>
            <a:r>
              <a:rPr lang="ru-RU" sz="4400" b="1" spc="300" dirty="0" smtClean="0">
                <a:ln w="11430" cmpd="sng">
                  <a:solidFill>
                    <a:schemeClr val="accent1">
                      <a:tint val="10000"/>
                    </a:schemeClr>
                  </a:solidFill>
                  <a:prstDash val="solid"/>
                  <a:miter lim="800000"/>
                </a:ln>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8900000" scaled="1"/>
                  <a:tileRect/>
                </a:gradFill>
                <a:effectLst>
                  <a:glow rad="45500">
                    <a:schemeClr val="accent1">
                      <a:satMod val="220000"/>
                      <a:alpha val="35000"/>
                    </a:schemeClr>
                  </a:glow>
                  <a:outerShdw blurRad="38100" dist="38100" dir="2700000" algn="tl">
                    <a:srgbClr val="000000">
                      <a:alpha val="43137"/>
                    </a:srgbClr>
                  </a:outerShdw>
                </a:effectLst>
                <a:latin typeface="Verdana" pitchFamily="34" charset="0"/>
                <a:ea typeface="Verdana" pitchFamily="34" charset="0"/>
                <a:cs typeface="Verdana" pitchFamily="34" charset="0"/>
              </a:rPr>
              <a:t>Лекарственные растения Казахстана</a:t>
            </a:r>
            <a:endParaRPr lang="ru-RU" sz="4400" b="1" spc="300" dirty="0">
              <a:ln w="11430" cmpd="sng">
                <a:solidFill>
                  <a:schemeClr val="accent1">
                    <a:tint val="10000"/>
                  </a:schemeClr>
                </a:solidFill>
                <a:prstDash val="solid"/>
                <a:miter lim="800000"/>
              </a:ln>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8900000" scaled="1"/>
                <a:tileRect/>
              </a:gradFill>
              <a:effectLst>
                <a:glow rad="45500">
                  <a:schemeClr val="accent1">
                    <a:satMod val="220000"/>
                    <a:alpha val="35000"/>
                  </a:schemeClr>
                </a:glow>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Земляника лесная</a:t>
            </a:r>
            <a:br>
              <a:rPr lang="ru-RU" dirty="0" smtClean="0"/>
            </a:br>
            <a:r>
              <a:rPr lang="ru-RU" sz="1600" dirty="0" smtClean="0"/>
              <a:t>многолетнее травянистое растение из семейства розоцветных</a:t>
            </a:r>
            <a:endParaRPr lang="ru-RU" dirty="0"/>
          </a:p>
        </p:txBody>
      </p:sp>
      <p:pic>
        <p:nvPicPr>
          <p:cNvPr id="5" name="Содержимое 4" descr="IMG_1599.JPG"/>
          <p:cNvPicPr>
            <a:picLocks noGrp="1" noChangeAspect="1"/>
          </p:cNvPicPr>
          <p:nvPr>
            <p:ph sz="half" idx="1"/>
          </p:nvPr>
        </p:nvPicPr>
        <p:blipFill>
          <a:blip r:embed="rId2" cstate="print"/>
          <a:stretch>
            <a:fillRect/>
          </a:stretch>
        </p:blipFill>
        <p:spPr>
          <a:xfrm>
            <a:off x="457200" y="2348706"/>
            <a:ext cx="4038600" cy="3028950"/>
          </a:xfrm>
        </p:spPr>
      </p:pic>
      <p:sp>
        <p:nvSpPr>
          <p:cNvPr id="4" name="Содержимое 3"/>
          <p:cNvSpPr>
            <a:spLocks noGrp="1"/>
          </p:cNvSpPr>
          <p:nvPr>
            <p:ph sz="half" idx="2"/>
          </p:nvPr>
        </p:nvSpPr>
        <p:spPr/>
        <p:txBody>
          <a:bodyPr/>
          <a:lstStyle/>
          <a:p>
            <a:r>
              <a:rPr lang="ru-RU" sz="2000" dirty="0" smtClean="0"/>
              <a:t>Средство против загара</a:t>
            </a:r>
          </a:p>
          <a:p>
            <a:r>
              <a:rPr lang="ru-RU" sz="2000" dirty="0" smtClean="0"/>
              <a:t>Отваром укрепляют зубы и десны</a:t>
            </a:r>
          </a:p>
          <a:p>
            <a:r>
              <a:rPr lang="ru-RU" sz="2000" dirty="0" smtClean="0"/>
              <a:t>Мочегонное средство при камнях в почках</a:t>
            </a:r>
          </a:p>
          <a:p>
            <a:r>
              <a:rPr lang="ru-RU" sz="2000" dirty="0" smtClean="0"/>
              <a:t>Возбуждает аппетит</a:t>
            </a:r>
          </a:p>
          <a:p>
            <a:r>
              <a:rPr lang="ru-RU" sz="2000" dirty="0" smtClean="0"/>
              <a:t>Лечит поносы у детей</a:t>
            </a:r>
          </a:p>
          <a:p>
            <a:r>
              <a:rPr lang="ru-RU" sz="2000" dirty="0" smtClean="0"/>
              <a:t>Нормализует обмен веществ</a:t>
            </a:r>
          </a:p>
          <a:p>
            <a:r>
              <a:rPr lang="ru-RU" sz="2000" dirty="0" smtClean="0"/>
              <a:t>Является средством защиты от радиационного излучения</a:t>
            </a:r>
          </a:p>
          <a:p>
            <a:r>
              <a:rPr lang="ru-RU" sz="2000" dirty="0" smtClean="0"/>
              <a:t>Рекомендуют при желчнокаменной болезни</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Это интересно!</a:t>
            </a:r>
            <a:endParaRPr lang="ru-RU" dirty="0"/>
          </a:p>
        </p:txBody>
      </p:sp>
      <p:sp>
        <p:nvSpPr>
          <p:cNvPr id="3" name="Содержимое 2"/>
          <p:cNvSpPr>
            <a:spLocks noGrp="1"/>
          </p:cNvSpPr>
          <p:nvPr>
            <p:ph idx="1"/>
          </p:nvPr>
        </p:nvSpPr>
        <p:spPr/>
        <p:txBody>
          <a:bodyPr/>
          <a:lstStyle/>
          <a:p>
            <a:pPr>
              <a:buNone/>
            </a:pPr>
            <a:r>
              <a:rPr lang="ru-RU" dirty="0" smtClean="0"/>
              <a:t>Земляника управляется Солнцем и является целебной для родившихся под знаком Льва</a:t>
            </a:r>
          </a:p>
          <a:p>
            <a:pPr>
              <a:buNone/>
            </a:pPr>
            <a:r>
              <a:rPr lang="ru-RU" dirty="0" smtClean="0"/>
              <a:t>Из старинного лечебника:</a:t>
            </a:r>
          </a:p>
          <a:p>
            <a:pPr>
              <a:buNone/>
            </a:pPr>
            <a:r>
              <a:rPr lang="ru-RU" sz="4000" b="1" dirty="0" smtClean="0">
                <a:latin typeface="AnastasiaScript" pitchFamily="2" charset="0"/>
              </a:rPr>
              <a:t>                «Земляника-красавица</a:t>
            </a:r>
          </a:p>
          <a:p>
            <a:pPr>
              <a:buNone/>
            </a:pPr>
            <a:r>
              <a:rPr lang="ru-RU" sz="4000" b="1" dirty="0" smtClean="0">
                <a:latin typeface="AnastasiaScript" pitchFamily="2" charset="0"/>
              </a:rPr>
              <a:t>                 И с камнем справится.</a:t>
            </a:r>
          </a:p>
          <a:p>
            <a:pPr>
              <a:buNone/>
            </a:pPr>
            <a:r>
              <a:rPr lang="ru-RU" sz="4000" b="1" dirty="0" smtClean="0">
                <a:latin typeface="AnastasiaScript" pitchFamily="2" charset="0"/>
              </a:rPr>
              <a:t>                  Ты ее зимой попивай</a:t>
            </a:r>
          </a:p>
          <a:p>
            <a:pPr>
              <a:buNone/>
            </a:pPr>
            <a:r>
              <a:rPr lang="ru-RU" sz="4000" b="1" dirty="0" smtClean="0">
                <a:latin typeface="AnastasiaScript" pitchFamily="2" charset="0"/>
              </a:rPr>
              <a:t>                 Да камушки выгоняй»</a:t>
            </a:r>
            <a:endParaRPr lang="ru-RU" sz="4000" b="1" dirty="0">
              <a:latin typeface="AnastasiaScript"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Земляника!</a:t>
            </a:r>
            <a:endParaRPr lang="ru-RU" dirty="0"/>
          </a:p>
        </p:txBody>
      </p:sp>
      <p:pic>
        <p:nvPicPr>
          <p:cNvPr id="6" name="Содержимое 5" descr="IMG_1624.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Подорожник </a:t>
            </a:r>
            <a:br>
              <a:rPr lang="ru-RU" dirty="0" smtClean="0"/>
            </a:br>
            <a:r>
              <a:rPr lang="ru-RU" sz="2000" dirty="0" smtClean="0"/>
              <a:t>многолетнее растение из семейства подорожниковых</a:t>
            </a:r>
            <a:endParaRPr lang="ru-RU" dirty="0"/>
          </a:p>
        </p:txBody>
      </p:sp>
      <p:pic>
        <p:nvPicPr>
          <p:cNvPr id="5" name="Содержимое 4" descr="IMG_1621.JPG"/>
          <p:cNvPicPr>
            <a:picLocks noGrp="1" noChangeAspect="1"/>
          </p:cNvPicPr>
          <p:nvPr>
            <p:ph sz="half" idx="1"/>
          </p:nvPr>
        </p:nvPicPr>
        <p:blipFill>
          <a:blip r:embed="rId2" cstate="print"/>
          <a:stretch>
            <a:fillRect/>
          </a:stretch>
        </p:blipFill>
        <p:spPr>
          <a:xfrm>
            <a:off x="457200" y="1772816"/>
            <a:ext cx="4038600" cy="3604840"/>
          </a:xfrm>
        </p:spPr>
      </p:pic>
      <p:sp>
        <p:nvSpPr>
          <p:cNvPr id="4" name="Содержимое 3"/>
          <p:cNvSpPr>
            <a:spLocks noGrp="1"/>
          </p:cNvSpPr>
          <p:nvPr>
            <p:ph sz="half" idx="2"/>
          </p:nvPr>
        </p:nvSpPr>
        <p:spPr/>
        <p:txBody>
          <a:bodyPr/>
          <a:lstStyle/>
          <a:p>
            <a:r>
              <a:rPr lang="ru-RU" dirty="0" smtClean="0"/>
              <a:t>Противомикробное, противовоспалительное средство</a:t>
            </a:r>
          </a:p>
          <a:p>
            <a:r>
              <a:rPr lang="ru-RU" dirty="0" smtClean="0"/>
              <a:t>Для лечения ожогов, гнойных ран </a:t>
            </a:r>
          </a:p>
          <a:p>
            <a:r>
              <a:rPr lang="ru-RU" dirty="0" smtClean="0"/>
              <a:t>При язвах и колитах</a:t>
            </a:r>
          </a:p>
          <a:p>
            <a:r>
              <a:rPr lang="ru-RU" dirty="0" smtClean="0"/>
              <a:t>Кровоостанавливающее средство</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Это интересно!</a:t>
            </a:r>
            <a:endParaRPr lang="ru-RU" dirty="0"/>
          </a:p>
        </p:txBody>
      </p:sp>
      <p:sp>
        <p:nvSpPr>
          <p:cNvPr id="3" name="Содержимое 2"/>
          <p:cNvSpPr>
            <a:spLocks noGrp="1"/>
          </p:cNvSpPr>
          <p:nvPr>
            <p:ph idx="1"/>
          </p:nvPr>
        </p:nvSpPr>
        <p:spPr/>
        <p:txBody>
          <a:bodyPr/>
          <a:lstStyle/>
          <a:p>
            <a:pPr>
              <a:buNone/>
            </a:pPr>
            <a:r>
              <a:rPr lang="ru-RU" dirty="0" smtClean="0"/>
              <a:t>Подорожник содержит силы Луны, Юпитера, Меркурия. Это лучшее растение для овнов</a:t>
            </a:r>
          </a:p>
          <a:p>
            <a:pPr>
              <a:buNone/>
            </a:pPr>
            <a:endParaRPr lang="ru-RU" dirty="0" smtClean="0"/>
          </a:p>
          <a:p>
            <a:pPr>
              <a:buNone/>
            </a:pPr>
            <a:r>
              <a:rPr lang="ru-RU" dirty="0" smtClean="0"/>
              <a:t>Подорожник исцеляет от порчи</a:t>
            </a:r>
          </a:p>
          <a:p>
            <a:pPr>
              <a:buNone/>
            </a:pPr>
            <a:endParaRPr lang="ru-RU" dirty="0" smtClean="0"/>
          </a:p>
          <a:p>
            <a:pPr>
              <a:buNone/>
            </a:pPr>
            <a:r>
              <a:rPr lang="ru-RU" dirty="0" smtClean="0"/>
              <a:t>Настой корня подорожника на вине- противоядие к опиуму</a:t>
            </a: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Береза</a:t>
            </a:r>
            <a:br>
              <a:rPr lang="ru-RU" dirty="0" smtClean="0"/>
            </a:br>
            <a:r>
              <a:rPr lang="ru-RU" sz="2000" dirty="0" smtClean="0"/>
              <a:t>дерево из семейства березовых высотой 10-15 метров</a:t>
            </a:r>
            <a:endParaRPr lang="ru-RU" dirty="0"/>
          </a:p>
        </p:txBody>
      </p:sp>
      <p:pic>
        <p:nvPicPr>
          <p:cNvPr id="5" name="Содержимое 4" descr="IMG_1612.JPG"/>
          <p:cNvPicPr>
            <a:picLocks noGrp="1" noChangeAspect="1"/>
          </p:cNvPicPr>
          <p:nvPr>
            <p:ph sz="half" idx="1"/>
          </p:nvPr>
        </p:nvPicPr>
        <p:blipFill>
          <a:blip r:embed="rId2" cstate="print"/>
          <a:stretch>
            <a:fillRect/>
          </a:stretch>
        </p:blipFill>
        <p:spPr>
          <a:xfrm>
            <a:off x="457200" y="1844824"/>
            <a:ext cx="4038600" cy="3532832"/>
          </a:xfrm>
        </p:spPr>
      </p:pic>
      <p:sp>
        <p:nvSpPr>
          <p:cNvPr id="4" name="Содержимое 3"/>
          <p:cNvSpPr>
            <a:spLocks noGrp="1"/>
          </p:cNvSpPr>
          <p:nvPr>
            <p:ph sz="half" idx="2"/>
          </p:nvPr>
        </p:nvSpPr>
        <p:spPr/>
        <p:txBody>
          <a:bodyPr/>
          <a:lstStyle/>
          <a:p>
            <a:r>
              <a:rPr lang="ru-RU" dirty="0" smtClean="0"/>
              <a:t>При заболеваниях почек и желчного пузыря</a:t>
            </a:r>
          </a:p>
          <a:p>
            <a:r>
              <a:rPr lang="ru-RU" dirty="0" smtClean="0"/>
              <a:t>При ревматизме суставов</a:t>
            </a:r>
          </a:p>
          <a:p>
            <a:r>
              <a:rPr lang="ru-RU" dirty="0" smtClean="0"/>
              <a:t>При кожных заболеваниях</a:t>
            </a:r>
          </a:p>
          <a:p>
            <a:r>
              <a:rPr lang="ru-RU" dirty="0" smtClean="0"/>
              <a:t>Противораковое средство</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Это интересно!</a:t>
            </a:r>
            <a:endParaRPr lang="ru-RU" dirty="0"/>
          </a:p>
        </p:txBody>
      </p:sp>
      <p:sp>
        <p:nvSpPr>
          <p:cNvPr id="3" name="Содержимое 2"/>
          <p:cNvSpPr>
            <a:spLocks noGrp="1"/>
          </p:cNvSpPr>
          <p:nvPr>
            <p:ph idx="1"/>
          </p:nvPr>
        </p:nvSpPr>
        <p:spPr/>
        <p:txBody>
          <a:bodyPr/>
          <a:lstStyle/>
          <a:p>
            <a:r>
              <a:rPr lang="ru-RU" dirty="0" smtClean="0"/>
              <a:t>Листья березы можно использовать для окраски тканей и шерсти в зеленый и желтый цвет</a:t>
            </a:r>
          </a:p>
          <a:p>
            <a:r>
              <a:rPr lang="ru-RU" dirty="0" smtClean="0"/>
              <a:t>Славяне-язычники поклонялись богине по имени Берегиня в образе березы</a:t>
            </a:r>
          </a:p>
          <a:p>
            <a:r>
              <a:rPr lang="ru-RU" dirty="0" smtClean="0"/>
              <a:t> Народная мудрость:</a:t>
            </a:r>
          </a:p>
          <a:p>
            <a:pPr>
              <a:buNone/>
            </a:pPr>
            <a:r>
              <a:rPr lang="ru-RU" sz="4000" b="1" dirty="0" smtClean="0">
                <a:latin typeface="AnastasiaScript" pitchFamily="2" charset="0"/>
              </a:rPr>
              <a:t>                   « Почки березы пить-</a:t>
            </a:r>
          </a:p>
          <a:p>
            <a:pPr>
              <a:buNone/>
            </a:pPr>
            <a:r>
              <a:rPr lang="ru-RU" sz="4000" b="1" dirty="0" smtClean="0">
                <a:latin typeface="AnastasiaScript" pitchFamily="2" charset="0"/>
              </a:rPr>
              <a:t>                        Здоровым быть!»</a:t>
            </a:r>
          </a:p>
          <a:p>
            <a:pPr>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Солодка</a:t>
            </a:r>
            <a:br>
              <a:rPr lang="ru-RU" dirty="0" smtClean="0"/>
            </a:br>
            <a:r>
              <a:rPr lang="ru-RU" sz="2000" dirty="0" smtClean="0"/>
              <a:t>многолетнее травянистое растение семейства бобовых</a:t>
            </a:r>
            <a:endParaRPr lang="ru-RU" dirty="0"/>
          </a:p>
        </p:txBody>
      </p:sp>
      <p:pic>
        <p:nvPicPr>
          <p:cNvPr id="5" name="Содержимое 4" descr="IMG_1607.JPG"/>
          <p:cNvPicPr>
            <a:picLocks noGrp="1" noChangeAspect="1"/>
          </p:cNvPicPr>
          <p:nvPr>
            <p:ph sz="half" idx="1"/>
          </p:nvPr>
        </p:nvPicPr>
        <p:blipFill>
          <a:blip r:embed="rId2" cstate="print"/>
          <a:stretch>
            <a:fillRect/>
          </a:stretch>
        </p:blipFill>
        <p:spPr>
          <a:xfrm>
            <a:off x="457200" y="1700808"/>
            <a:ext cx="4038600" cy="4536504"/>
          </a:xfrm>
        </p:spPr>
      </p:pic>
      <p:sp>
        <p:nvSpPr>
          <p:cNvPr id="4" name="Содержимое 3"/>
          <p:cNvSpPr>
            <a:spLocks noGrp="1"/>
          </p:cNvSpPr>
          <p:nvPr>
            <p:ph sz="half" idx="2"/>
          </p:nvPr>
        </p:nvSpPr>
        <p:spPr/>
        <p:txBody>
          <a:bodyPr/>
          <a:lstStyle/>
          <a:p>
            <a:r>
              <a:rPr lang="ru-RU" dirty="0" smtClean="0"/>
              <a:t>Назначается как отхаркивающее средство при заболеваниях легких</a:t>
            </a:r>
          </a:p>
          <a:p>
            <a:r>
              <a:rPr lang="ru-RU" dirty="0" smtClean="0"/>
              <a:t>При лечении гастритов и двенадцатиперстной кишки</a:t>
            </a:r>
          </a:p>
          <a:p>
            <a:r>
              <a:rPr lang="ru-RU" dirty="0" smtClean="0"/>
              <a:t>Как антиаллергическое средство</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Это интересно!</a:t>
            </a:r>
            <a:endParaRPr lang="ru-RU" dirty="0"/>
          </a:p>
        </p:txBody>
      </p:sp>
      <p:sp>
        <p:nvSpPr>
          <p:cNvPr id="3" name="Содержимое 2"/>
          <p:cNvSpPr>
            <a:spLocks noGrp="1"/>
          </p:cNvSpPr>
          <p:nvPr>
            <p:ph idx="1"/>
          </p:nvPr>
        </p:nvSpPr>
        <p:spPr/>
        <p:txBody>
          <a:bodyPr/>
          <a:lstStyle/>
          <a:p>
            <a:r>
              <a:rPr lang="ru-RU" dirty="0" smtClean="0"/>
              <a:t>Экстракт сладкой солодки используют для исправления вкуса горьких лекарств для детей</a:t>
            </a:r>
          </a:p>
          <a:p>
            <a:r>
              <a:rPr lang="ru-RU" dirty="0" smtClean="0"/>
              <a:t>Авиценна рекомендовал при болезни ногтей натирать их свежим соком солодки, ногти становятся гладкими и не ломаются</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Тысячелистник</a:t>
            </a:r>
            <a:br>
              <a:rPr lang="ru-RU" dirty="0" smtClean="0"/>
            </a:br>
            <a:r>
              <a:rPr lang="ru-RU" sz="2000" dirty="0" smtClean="0"/>
              <a:t>многолетнее травянистое растение семейства астровых</a:t>
            </a:r>
            <a:endParaRPr lang="ru-RU" dirty="0"/>
          </a:p>
        </p:txBody>
      </p:sp>
      <p:pic>
        <p:nvPicPr>
          <p:cNvPr id="5" name="Содержимое 4" descr="IMG_1610.JPG"/>
          <p:cNvPicPr>
            <a:picLocks noGrp="1" noChangeAspect="1"/>
          </p:cNvPicPr>
          <p:nvPr>
            <p:ph sz="half" idx="1"/>
          </p:nvPr>
        </p:nvPicPr>
        <p:blipFill>
          <a:blip r:embed="rId2" cstate="print"/>
          <a:stretch>
            <a:fillRect/>
          </a:stretch>
        </p:blipFill>
        <p:spPr>
          <a:xfrm>
            <a:off x="457200" y="1844824"/>
            <a:ext cx="4038600" cy="4176464"/>
          </a:xfrm>
        </p:spPr>
      </p:pic>
      <p:sp>
        <p:nvSpPr>
          <p:cNvPr id="4" name="Содержимое 3"/>
          <p:cNvSpPr>
            <a:spLocks noGrp="1"/>
          </p:cNvSpPr>
          <p:nvPr>
            <p:ph sz="half" idx="2"/>
          </p:nvPr>
        </p:nvSpPr>
        <p:spPr/>
        <p:txBody>
          <a:bodyPr/>
          <a:lstStyle/>
          <a:p>
            <a:r>
              <a:rPr lang="ru-RU" dirty="0" smtClean="0"/>
              <a:t>Кровоостанавливающее средство</a:t>
            </a:r>
          </a:p>
          <a:p>
            <a:r>
              <a:rPr lang="ru-RU" dirty="0" smtClean="0"/>
              <a:t>Противовоспалительное, бактерицидное</a:t>
            </a:r>
          </a:p>
          <a:p>
            <a:r>
              <a:rPr lang="ru-RU" dirty="0" smtClean="0"/>
              <a:t>Снижает артериальное давление</a:t>
            </a:r>
          </a:p>
          <a:p>
            <a:r>
              <a:rPr lang="ru-RU" dirty="0" smtClean="0"/>
              <a:t>Стимулирует выработку молока у кормящих женщин</a:t>
            </a:r>
          </a:p>
          <a:p>
            <a:endParaRPr lang="ru-RU" dirty="0" smtClean="0"/>
          </a:p>
          <a:p>
            <a:pPr>
              <a:buNone/>
            </a:pPr>
            <a:endParaRPr lang="ru-RU" dirty="0" smtClean="0"/>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404664"/>
            <a:ext cx="6984776" cy="707886"/>
          </a:xfrm>
          <a:prstGeom prst="rect">
            <a:avLst/>
          </a:prstGeom>
          <a:noFill/>
        </p:spPr>
        <p:txBody>
          <a:bodyPr wrap="square" rtlCol="0">
            <a:spAutoFit/>
          </a:bodyPr>
          <a:lstStyle/>
          <a:p>
            <a:r>
              <a:rPr lang="ru-RU" sz="4000" b="1" spc="300" dirty="0" smtClean="0">
                <a:ln w="11430" cmpd="sng">
                  <a:solidFill>
                    <a:schemeClr val="accent1">
                      <a:tint val="10000"/>
                    </a:schemeClr>
                  </a:solidFill>
                  <a:prstDash val="solid"/>
                  <a:miter lim="800000"/>
                </a:ln>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8900000" scaled="1"/>
                  <a:tileRect/>
                </a:gradFill>
                <a:effectLst>
                  <a:glow rad="45500">
                    <a:schemeClr val="accent1">
                      <a:satMod val="220000"/>
                      <a:alpha val="35000"/>
                    </a:schemeClr>
                  </a:glow>
                  <a:outerShdw blurRad="38100" dist="38100" dir="2700000" algn="tl">
                    <a:srgbClr val="000000">
                      <a:alpha val="43137"/>
                    </a:srgbClr>
                  </a:outerShdw>
                </a:effectLst>
                <a:latin typeface="Verdana" pitchFamily="34" charset="0"/>
                <a:ea typeface="Verdana" pitchFamily="34" charset="0"/>
                <a:cs typeface="Verdana" pitchFamily="34" charset="0"/>
              </a:rPr>
              <a:t>Природная аптека</a:t>
            </a:r>
            <a:endParaRPr lang="ru-RU" sz="4000" b="1" spc="300" dirty="0">
              <a:ln w="11430" cmpd="sng">
                <a:solidFill>
                  <a:schemeClr val="accent1">
                    <a:tint val="10000"/>
                  </a:schemeClr>
                </a:solidFill>
                <a:prstDash val="solid"/>
                <a:miter lim="800000"/>
              </a:ln>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8900000" scaled="1"/>
                <a:tileRect/>
              </a:gradFill>
              <a:effectLst>
                <a:glow rad="45500">
                  <a:schemeClr val="accent1">
                    <a:satMod val="220000"/>
                    <a:alpha val="35000"/>
                  </a:schemeClr>
                </a:glow>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 name="Скругленный прямоугольник 1"/>
          <p:cNvSpPr/>
          <p:nvPr/>
        </p:nvSpPr>
        <p:spPr>
          <a:xfrm>
            <a:off x="611560" y="1340768"/>
            <a:ext cx="7992888" cy="4464496"/>
          </a:xfrm>
          <a:prstGeom prst="roundRect">
            <a:avLst>
              <a:gd name="adj" fmla="val 6387"/>
            </a:avLst>
          </a:prstGeom>
          <a:solidFill>
            <a:schemeClr val="accent5">
              <a:alpha val="24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ru-RU" sz="4000" dirty="0" smtClean="0">
                <a:solidFill>
                  <a:schemeClr val="tx1">
                    <a:lumMod val="85000"/>
                    <a:lumOff val="15000"/>
                  </a:schemeClr>
                </a:solidFill>
              </a:rPr>
              <a:t>« Я полагаю, что сад-</a:t>
            </a:r>
          </a:p>
          <a:p>
            <a:r>
              <a:rPr lang="ru-RU" sz="4000" dirty="0" smtClean="0">
                <a:solidFill>
                  <a:schemeClr val="tx1">
                    <a:lumMod val="85000"/>
                    <a:lumOff val="15000"/>
                  </a:schemeClr>
                </a:solidFill>
              </a:rPr>
              <a:t>Это неба частица,</a:t>
            </a:r>
          </a:p>
          <a:p>
            <a:r>
              <a:rPr lang="ru-RU" sz="4000" dirty="0" smtClean="0">
                <a:solidFill>
                  <a:schemeClr val="tx1">
                    <a:lumMod val="85000"/>
                    <a:lumOff val="15000"/>
                  </a:schemeClr>
                </a:solidFill>
              </a:rPr>
              <a:t>Где правят Боги,</a:t>
            </a:r>
          </a:p>
          <a:p>
            <a:r>
              <a:rPr lang="ru-RU" sz="4000" dirty="0" smtClean="0">
                <a:solidFill>
                  <a:schemeClr val="tx1">
                    <a:lumMod val="85000"/>
                    <a:lumOff val="15000"/>
                  </a:schemeClr>
                </a:solidFill>
              </a:rPr>
              <a:t>Ведь травам дано </a:t>
            </a:r>
          </a:p>
          <a:p>
            <a:r>
              <a:rPr lang="ru-RU" sz="4000" dirty="0" smtClean="0">
                <a:solidFill>
                  <a:schemeClr val="tx1">
                    <a:lumMod val="85000"/>
                    <a:lumOff val="15000"/>
                  </a:schemeClr>
                </a:solidFill>
              </a:rPr>
              <a:t>Самую смерть победить»</a:t>
            </a:r>
          </a:p>
          <a:p>
            <a:r>
              <a:rPr lang="ru-RU" sz="4000" dirty="0" smtClean="0">
                <a:solidFill>
                  <a:schemeClr val="tx1">
                    <a:lumMod val="85000"/>
                    <a:lumOff val="15000"/>
                  </a:schemeClr>
                </a:solidFill>
              </a:rPr>
              <a:t>                                   Луксорий</a:t>
            </a:r>
            <a:endParaRPr lang="ru-RU" sz="4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Это интересно!</a:t>
            </a:r>
            <a:endParaRPr lang="ru-RU" dirty="0"/>
          </a:p>
        </p:txBody>
      </p:sp>
      <p:sp>
        <p:nvSpPr>
          <p:cNvPr id="3" name="Содержимое 2"/>
          <p:cNvSpPr>
            <a:spLocks noGrp="1"/>
          </p:cNvSpPr>
          <p:nvPr>
            <p:ph idx="1"/>
          </p:nvPr>
        </p:nvSpPr>
        <p:spPr/>
        <p:txBody>
          <a:bodyPr/>
          <a:lstStyle/>
          <a:p>
            <a:r>
              <a:rPr lang="ru-RU" dirty="0" smtClean="0"/>
              <a:t>Тысячелистник управляется Меркурием. Особенно помогает тельцам и львам.</a:t>
            </a:r>
          </a:p>
          <a:p>
            <a:r>
              <a:rPr lang="ru-RU" dirty="0" smtClean="0"/>
              <a:t>Длительное употребление  и прием больших доз препаратов из тысячелистника вызывает головокружение и кожные сыпи</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Шиповник</a:t>
            </a:r>
            <a:br>
              <a:rPr lang="ru-RU" dirty="0" smtClean="0"/>
            </a:br>
            <a:r>
              <a:rPr lang="ru-RU" sz="2000" dirty="0" smtClean="0"/>
              <a:t>кустарник из семейства розоцветных</a:t>
            </a:r>
            <a:endParaRPr lang="ru-RU" dirty="0"/>
          </a:p>
        </p:txBody>
      </p:sp>
      <p:pic>
        <p:nvPicPr>
          <p:cNvPr id="5" name="Содержимое 4" descr="шиповник.jpg"/>
          <p:cNvPicPr>
            <a:picLocks noGrp="1" noChangeAspect="1"/>
          </p:cNvPicPr>
          <p:nvPr>
            <p:ph sz="half" idx="1"/>
          </p:nvPr>
        </p:nvPicPr>
        <p:blipFill>
          <a:blip r:embed="rId2" cstate="print"/>
          <a:stretch>
            <a:fillRect/>
          </a:stretch>
        </p:blipFill>
        <p:spPr>
          <a:xfrm>
            <a:off x="611560" y="1988840"/>
            <a:ext cx="3816424" cy="3456384"/>
          </a:xfrm>
        </p:spPr>
      </p:pic>
      <p:sp>
        <p:nvSpPr>
          <p:cNvPr id="4" name="Содержимое 3"/>
          <p:cNvSpPr>
            <a:spLocks noGrp="1"/>
          </p:cNvSpPr>
          <p:nvPr>
            <p:ph sz="half" idx="2"/>
          </p:nvPr>
        </p:nvSpPr>
        <p:spPr/>
        <p:txBody>
          <a:bodyPr/>
          <a:lstStyle/>
          <a:p>
            <a:r>
              <a:rPr lang="ru-RU" sz="2400" dirty="0" smtClean="0"/>
              <a:t>При любых воспалениях</a:t>
            </a:r>
          </a:p>
          <a:p>
            <a:r>
              <a:rPr lang="ru-RU" sz="2400" dirty="0" smtClean="0"/>
              <a:t>От зубной боли</a:t>
            </a:r>
          </a:p>
          <a:p>
            <a:r>
              <a:rPr lang="ru-RU" sz="2400" dirty="0" smtClean="0"/>
              <a:t>Очищение организма</a:t>
            </a:r>
          </a:p>
          <a:p>
            <a:r>
              <a:rPr lang="ru-RU" sz="2400" dirty="0" smtClean="0"/>
              <a:t>Малокровие</a:t>
            </a:r>
          </a:p>
          <a:p>
            <a:r>
              <a:rPr lang="ru-RU" sz="2400" dirty="0" smtClean="0"/>
              <a:t>Гепатиты</a:t>
            </a:r>
          </a:p>
          <a:p>
            <a:r>
              <a:rPr lang="ru-RU" sz="2400" dirty="0" smtClean="0"/>
              <a:t>Холециститы</a:t>
            </a:r>
          </a:p>
          <a:p>
            <a:r>
              <a:rPr lang="ru-RU" sz="2400" dirty="0" smtClean="0"/>
              <a:t>Экзема, язвы</a:t>
            </a:r>
          </a:p>
          <a:p>
            <a:r>
              <a:rPr lang="ru-RU" sz="2400" dirty="0" smtClean="0"/>
              <a:t>Сердечно- сосудистые заболевания</a:t>
            </a:r>
          </a:p>
          <a:p>
            <a:pPr>
              <a:buNone/>
            </a:pPr>
            <a:endParaRPr lang="ru-RU" sz="2000" dirty="0" smtClean="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Это интересно!</a:t>
            </a:r>
            <a:endParaRPr lang="ru-RU" dirty="0"/>
          </a:p>
        </p:txBody>
      </p:sp>
      <p:sp>
        <p:nvSpPr>
          <p:cNvPr id="3" name="Содержимое 2"/>
          <p:cNvSpPr>
            <a:spLocks noGrp="1"/>
          </p:cNvSpPr>
          <p:nvPr>
            <p:ph idx="1"/>
          </p:nvPr>
        </p:nvSpPr>
        <p:spPr/>
        <p:txBody>
          <a:bodyPr/>
          <a:lstStyle/>
          <a:p>
            <a:r>
              <a:rPr lang="ru-RU" dirty="0" smtClean="0"/>
              <a:t>Шиповник управляется Марсом и является целебным для Овнов и Скорпионов</a:t>
            </a:r>
          </a:p>
          <a:p>
            <a:r>
              <a:rPr lang="ru-RU" dirty="0" smtClean="0"/>
              <a:t>Природной аскорбиновой кислоты в шиповнике содержится в 10 раз больше, чем в смородине, в 50 раз больше, чем в лимоне!</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Щавель конский</a:t>
            </a:r>
            <a:br>
              <a:rPr lang="ru-RU" dirty="0" smtClean="0"/>
            </a:br>
            <a:r>
              <a:rPr lang="ru-RU" sz="2000" dirty="0" smtClean="0"/>
              <a:t>многолетнее травянистое растение из семейства гречишных</a:t>
            </a:r>
            <a:endParaRPr lang="ru-RU" dirty="0"/>
          </a:p>
        </p:txBody>
      </p:sp>
      <p:pic>
        <p:nvPicPr>
          <p:cNvPr id="5" name="Содержимое 4" descr="IMG_1609.JPG"/>
          <p:cNvPicPr>
            <a:picLocks noGrp="1" noChangeAspect="1"/>
          </p:cNvPicPr>
          <p:nvPr>
            <p:ph sz="half" idx="1"/>
          </p:nvPr>
        </p:nvPicPr>
        <p:blipFill>
          <a:blip r:embed="rId2" cstate="print"/>
          <a:stretch>
            <a:fillRect/>
          </a:stretch>
        </p:blipFill>
        <p:spPr>
          <a:xfrm rot="5400000">
            <a:off x="783716" y="2022189"/>
            <a:ext cx="4038600" cy="3681983"/>
          </a:xfrm>
        </p:spPr>
      </p:pic>
      <p:sp>
        <p:nvSpPr>
          <p:cNvPr id="4" name="Содержимое 3"/>
          <p:cNvSpPr>
            <a:spLocks noGrp="1"/>
          </p:cNvSpPr>
          <p:nvPr>
            <p:ph sz="half" idx="2"/>
          </p:nvPr>
        </p:nvSpPr>
        <p:spPr/>
        <p:txBody>
          <a:bodyPr/>
          <a:lstStyle/>
          <a:p>
            <a:r>
              <a:rPr lang="ru-RU" dirty="0" smtClean="0"/>
              <a:t>Содержит дубильные вещества</a:t>
            </a:r>
          </a:p>
          <a:p>
            <a:r>
              <a:rPr lang="ru-RU" dirty="0" smtClean="0"/>
              <a:t>Имеет кровоостанавливающий эффект</a:t>
            </a:r>
          </a:p>
          <a:p>
            <a:r>
              <a:rPr lang="ru-RU" dirty="0" smtClean="0"/>
              <a:t>Лечит геморрой</a:t>
            </a:r>
          </a:p>
          <a:p>
            <a:r>
              <a:rPr lang="ru-RU" dirty="0" smtClean="0"/>
              <a:t>Лечит тяжелые стоматиты удетей</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Это интересно!</a:t>
            </a:r>
            <a:endParaRPr lang="ru-RU" dirty="0"/>
          </a:p>
        </p:txBody>
      </p:sp>
      <p:sp>
        <p:nvSpPr>
          <p:cNvPr id="3" name="Содержимое 2"/>
          <p:cNvSpPr>
            <a:spLocks noGrp="1"/>
          </p:cNvSpPr>
          <p:nvPr>
            <p:ph idx="1"/>
          </p:nvPr>
        </p:nvSpPr>
        <p:spPr/>
        <p:txBody>
          <a:bodyPr/>
          <a:lstStyle/>
          <a:p>
            <a:r>
              <a:rPr lang="ru-RU" dirty="0" smtClean="0"/>
              <a:t>Конский щавель не растет в той местности, где поблизости залегают подземные воды или родники</a:t>
            </a:r>
          </a:p>
          <a:p>
            <a:r>
              <a:rPr lang="ru-RU" dirty="0" smtClean="0"/>
              <a:t>Отвар корня в малых дозах лечит понос, а в больших дозах является слабительным средством</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Внимание!</a:t>
            </a:r>
            <a:endParaRPr lang="ru-RU" dirty="0"/>
          </a:p>
        </p:txBody>
      </p:sp>
      <p:sp>
        <p:nvSpPr>
          <p:cNvPr id="3" name="Содержимое 2"/>
          <p:cNvSpPr>
            <a:spLocks noGrp="1"/>
          </p:cNvSpPr>
          <p:nvPr>
            <p:ph idx="1"/>
          </p:nvPr>
        </p:nvSpPr>
        <p:spPr/>
        <p:txBody>
          <a:bodyPr/>
          <a:lstStyle/>
          <a:p>
            <a:r>
              <a:rPr lang="ru-RU" dirty="0" smtClean="0"/>
              <a:t>Перед употреблением любого лекарственного растения нужно посоветоваться с лечащим врачом!</a:t>
            </a:r>
          </a:p>
          <a:p>
            <a:r>
              <a:rPr lang="ru-RU" dirty="0" smtClean="0"/>
              <a:t>При сборе и использовании растений следует помнить, что многие из них содержат ядовитые вещества!</a:t>
            </a:r>
          </a:p>
          <a:p>
            <a:r>
              <a:rPr lang="ru-RU" dirty="0" smtClean="0"/>
              <a:t>При неправильном лечении даже некоторые неядовитые растения могут вызвать отравления!</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9900"/>
                </a:solidFill>
              </a:rPr>
              <a:t>Выводы</a:t>
            </a:r>
            <a:endParaRPr lang="ru-RU" dirty="0"/>
          </a:p>
        </p:txBody>
      </p:sp>
      <p:sp>
        <p:nvSpPr>
          <p:cNvPr id="3" name="Содержимое 2"/>
          <p:cNvSpPr>
            <a:spLocks noGrp="1"/>
          </p:cNvSpPr>
          <p:nvPr>
            <p:ph idx="1"/>
          </p:nvPr>
        </p:nvSpPr>
        <p:spPr>
          <a:xfrm>
            <a:off x="457200" y="1196752"/>
            <a:ext cx="8229600" cy="4929411"/>
          </a:xfrm>
        </p:spPr>
        <p:txBody>
          <a:bodyPr/>
          <a:lstStyle/>
          <a:p>
            <a:pPr algn="just" eaLnBrk="1" hangingPunct="1">
              <a:defRPr/>
            </a:pPr>
            <a:r>
              <a:rPr lang="ru-RU" sz="2400" dirty="0" smtClean="0">
                <a:solidFill>
                  <a:srgbClr val="CC3300"/>
                </a:solidFill>
                <a:effectLst>
                  <a:outerShdw blurRad="38100" dist="38100" dir="2700000" algn="tl">
                    <a:srgbClr val="000000"/>
                  </a:outerShdw>
                </a:effectLst>
                <a:latin typeface="Tahoma" pitchFamily="34" charset="0"/>
              </a:rPr>
              <a:t>Существуют </a:t>
            </a:r>
            <a:r>
              <a:rPr lang="ru-RU" sz="2400" dirty="0" smtClean="0">
                <a:solidFill>
                  <a:srgbClr val="009900"/>
                </a:solidFill>
                <a:effectLst>
                  <a:outerShdw blurRad="38100" dist="38100" dir="2700000" algn="tl">
                    <a:srgbClr val="000000"/>
                  </a:outerShdw>
                </a:effectLst>
                <a:latin typeface="Tahoma" pitchFamily="34" charset="0"/>
              </a:rPr>
              <a:t>растения, обладающие целебными свойствами</a:t>
            </a:r>
            <a:r>
              <a:rPr lang="ru-RU" sz="2400" dirty="0" smtClean="0">
                <a:solidFill>
                  <a:srgbClr val="CC3300"/>
                </a:solidFill>
                <a:effectLst>
                  <a:outerShdw blurRad="38100" dist="38100" dir="2700000" algn="tl">
                    <a:srgbClr val="000000"/>
                  </a:outerShdw>
                </a:effectLst>
                <a:latin typeface="Tahoma" pitchFamily="34" charset="0"/>
              </a:rPr>
              <a:t> – лекарственные растения</a:t>
            </a:r>
          </a:p>
          <a:p>
            <a:pPr eaLnBrk="1" hangingPunct="1">
              <a:defRPr/>
            </a:pPr>
            <a:r>
              <a:rPr lang="ru-RU" sz="2400" dirty="0" smtClean="0">
                <a:solidFill>
                  <a:srgbClr val="CC3300"/>
                </a:solidFill>
                <a:effectLst>
                  <a:outerShdw blurRad="38100" dist="38100" dir="2700000" algn="tl">
                    <a:srgbClr val="000000"/>
                  </a:outerShdw>
                </a:effectLst>
                <a:latin typeface="Tahoma" pitchFamily="34" charset="0"/>
              </a:rPr>
              <a:t/>
            </a:r>
            <a:br>
              <a:rPr lang="ru-RU" sz="2400" dirty="0" smtClean="0">
                <a:solidFill>
                  <a:srgbClr val="CC3300"/>
                </a:solidFill>
                <a:effectLst>
                  <a:outerShdw blurRad="38100" dist="38100" dir="2700000" algn="tl">
                    <a:srgbClr val="000000"/>
                  </a:outerShdw>
                </a:effectLst>
                <a:latin typeface="Tahoma" pitchFamily="34" charset="0"/>
              </a:rPr>
            </a:br>
            <a:r>
              <a:rPr lang="ru-RU" sz="2400" dirty="0" smtClean="0">
                <a:solidFill>
                  <a:srgbClr val="CC3300"/>
                </a:solidFill>
                <a:effectLst>
                  <a:outerShdw blurRad="38100" dist="38100" dir="2700000" algn="tl">
                    <a:srgbClr val="000000"/>
                  </a:outerShdw>
                </a:effectLst>
                <a:latin typeface="Tahoma" pitchFamily="34" charset="0"/>
              </a:rPr>
              <a:t>Необходимо знать </a:t>
            </a:r>
            <a:r>
              <a:rPr lang="ru-RU" sz="2400" dirty="0" smtClean="0">
                <a:solidFill>
                  <a:srgbClr val="009900"/>
                </a:solidFill>
                <a:effectLst>
                  <a:outerShdw blurRad="38100" dist="38100" dir="2700000" algn="tl">
                    <a:srgbClr val="000000"/>
                  </a:outerShdw>
                </a:effectLst>
                <a:latin typeface="Tahoma" pitchFamily="34" charset="0"/>
              </a:rPr>
              <a:t>места обитания</a:t>
            </a:r>
            <a:r>
              <a:rPr lang="ru-RU" sz="2400" dirty="0" smtClean="0">
                <a:solidFill>
                  <a:srgbClr val="CC3300"/>
                </a:solidFill>
                <a:effectLst>
                  <a:outerShdw blurRad="38100" dist="38100" dir="2700000" algn="tl">
                    <a:srgbClr val="000000"/>
                  </a:outerShdw>
                </a:effectLst>
                <a:latin typeface="Tahoma" pitchFamily="34" charset="0"/>
              </a:rPr>
              <a:t> лекарственных растений и </a:t>
            </a:r>
            <a:r>
              <a:rPr lang="ru-RU" sz="2400" dirty="0" smtClean="0">
                <a:solidFill>
                  <a:srgbClr val="009900"/>
                </a:solidFill>
                <a:effectLst>
                  <a:outerShdw blurRad="38100" dist="38100" dir="2700000" algn="tl">
                    <a:srgbClr val="000000"/>
                  </a:outerShdw>
                </a:effectLst>
                <a:latin typeface="Tahoma" pitchFamily="34" charset="0"/>
              </a:rPr>
              <a:t>части растений</a:t>
            </a:r>
            <a:r>
              <a:rPr lang="ru-RU" sz="2400" dirty="0" smtClean="0">
                <a:solidFill>
                  <a:srgbClr val="CC3300"/>
                </a:solidFill>
                <a:effectLst>
                  <a:outerShdw blurRad="38100" dist="38100" dir="2700000" algn="tl">
                    <a:srgbClr val="000000"/>
                  </a:outerShdw>
                </a:effectLst>
                <a:latin typeface="Tahoma" pitchFamily="34" charset="0"/>
              </a:rPr>
              <a:t>, в которых содержатся </a:t>
            </a:r>
            <a:r>
              <a:rPr lang="ru-RU" sz="2400" dirty="0" smtClean="0">
                <a:solidFill>
                  <a:srgbClr val="009900"/>
                </a:solidFill>
                <a:effectLst>
                  <a:outerShdw blurRad="38100" dist="38100" dir="2700000" algn="tl">
                    <a:srgbClr val="000000"/>
                  </a:outerShdw>
                </a:effectLst>
                <a:latin typeface="Tahoma" pitchFamily="34" charset="0"/>
              </a:rPr>
              <a:t>полезные вещества</a:t>
            </a:r>
          </a:p>
          <a:p>
            <a:pPr eaLnBrk="1" hangingPunct="1">
              <a:defRPr/>
            </a:pPr>
            <a:r>
              <a:rPr lang="ru-RU" sz="2400" dirty="0" smtClean="0">
                <a:solidFill>
                  <a:srgbClr val="CC3300"/>
                </a:solidFill>
                <a:effectLst>
                  <a:outerShdw blurRad="38100" dist="38100" dir="2700000" algn="tl">
                    <a:srgbClr val="000000"/>
                  </a:outerShdw>
                </a:effectLst>
                <a:latin typeface="Tahoma" pitchFamily="34" charset="0"/>
              </a:rPr>
              <a:t/>
            </a:r>
            <a:br>
              <a:rPr lang="ru-RU" sz="2400" dirty="0" smtClean="0">
                <a:solidFill>
                  <a:srgbClr val="CC3300"/>
                </a:solidFill>
                <a:effectLst>
                  <a:outerShdw blurRad="38100" dist="38100" dir="2700000" algn="tl">
                    <a:srgbClr val="000000"/>
                  </a:outerShdw>
                </a:effectLst>
                <a:latin typeface="Tahoma" pitchFamily="34" charset="0"/>
              </a:rPr>
            </a:br>
            <a:r>
              <a:rPr lang="ru-RU" sz="2400" dirty="0" smtClean="0">
                <a:solidFill>
                  <a:srgbClr val="CC3300"/>
                </a:solidFill>
                <a:effectLst>
                  <a:outerShdw blurRad="38100" dist="38100" dir="2700000" algn="tl">
                    <a:srgbClr val="000000"/>
                  </a:outerShdw>
                </a:effectLst>
                <a:latin typeface="Tahoma" pitchFamily="34" charset="0"/>
              </a:rPr>
              <a:t>Полезные свойства лекарственных растений </a:t>
            </a:r>
            <a:r>
              <a:rPr lang="ru-RU" sz="2400" dirty="0" smtClean="0">
                <a:solidFill>
                  <a:srgbClr val="009900"/>
                </a:solidFill>
                <a:effectLst>
                  <a:outerShdw blurRad="38100" dist="38100" dir="2700000" algn="tl">
                    <a:srgbClr val="000000"/>
                  </a:outerShdw>
                </a:effectLst>
                <a:latin typeface="Tahoma" pitchFamily="34" charset="0"/>
              </a:rPr>
              <a:t>разнообразны</a:t>
            </a:r>
          </a:p>
          <a:p>
            <a:pPr eaLnBrk="1" hangingPunct="1">
              <a:defRPr/>
            </a:pPr>
            <a:r>
              <a:rPr lang="ru-RU" sz="2400" dirty="0" smtClean="0">
                <a:solidFill>
                  <a:srgbClr val="CC3300"/>
                </a:solidFill>
                <a:effectLst>
                  <a:outerShdw blurRad="38100" dist="38100" dir="2700000" algn="tl">
                    <a:srgbClr val="000000"/>
                  </a:outerShdw>
                </a:effectLst>
                <a:latin typeface="Tahoma" pitchFamily="34" charset="0"/>
              </a:rPr>
              <a:t/>
            </a:r>
            <a:br>
              <a:rPr lang="ru-RU" sz="2400" dirty="0" smtClean="0">
                <a:solidFill>
                  <a:srgbClr val="CC3300"/>
                </a:solidFill>
                <a:effectLst>
                  <a:outerShdw blurRad="38100" dist="38100" dir="2700000" algn="tl">
                    <a:srgbClr val="000000"/>
                  </a:outerShdw>
                </a:effectLst>
                <a:latin typeface="Tahoma" pitchFamily="34" charset="0"/>
              </a:rPr>
            </a:br>
            <a:r>
              <a:rPr lang="ru-RU" sz="2400" dirty="0" smtClean="0">
                <a:solidFill>
                  <a:srgbClr val="009900"/>
                </a:solidFill>
                <a:effectLst>
                  <a:outerShdw blurRad="38100" dist="38100" dir="2700000" algn="tl">
                    <a:srgbClr val="000000"/>
                  </a:outerShdw>
                </a:effectLst>
                <a:latin typeface="Tahoma" pitchFamily="34" charset="0"/>
              </a:rPr>
              <a:t>Из лекарственных растений готовят препараты</a:t>
            </a:r>
            <a:r>
              <a:rPr lang="ru-RU" sz="2400" dirty="0" smtClean="0">
                <a:solidFill>
                  <a:srgbClr val="CC3300"/>
                </a:solidFill>
                <a:effectLst>
                  <a:outerShdw blurRad="38100" dist="38100" dir="2700000" algn="tl">
                    <a:srgbClr val="000000"/>
                  </a:outerShdw>
                </a:effectLst>
                <a:latin typeface="Tahoma" pitchFamily="34" charset="0"/>
              </a:rPr>
              <a:t> в виде масел, настоев, отваров, порошков и используют в медицине</a:t>
            </a:r>
            <a:endParaRPr lang="ru-R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9024" y="170638"/>
            <a:ext cx="846144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C3300"/>
                </a:solidFill>
                <a:effectLst/>
                <a:latin typeface="Georgia" pitchFamily="18" charset="0"/>
                <a:ea typeface="Times New Roman" pitchFamily="18" charset="0"/>
                <a:cs typeface="Arial" pitchFamily="34" charset="0"/>
              </a:rPr>
              <a:t>П</a:t>
            </a:r>
            <a:r>
              <a:rPr kumimoji="0" lang="ru-RU" sz="28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очти про каждое растение можно рассказать такие удивительные вещи, что вы просто ахните. Что ни цветок, то прямо рассказ. Растения спасают нас от болезней, дают крепкий сон, свежие силы, одевают, кормят — всего не перечтешь. Нет у нас лучших друзей, чем растения. Да если бы я умел рассказывать сказки, я бы о каждой травинке, о каждом каком-нибудь незаметном маленьком лютике или колоске порассказал бы такое, что все старые добрые сказочники мне бы позавидовали.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04800" algn="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C3300"/>
                </a:solidFill>
                <a:effectLst/>
                <a:latin typeface="Georgia" pitchFamily="18" charset="0"/>
                <a:ea typeface="Times New Roman" pitchFamily="18" charset="0"/>
                <a:cs typeface="Arial" pitchFamily="34" charset="0"/>
              </a:rPr>
              <a:t>П</a:t>
            </a:r>
            <a:r>
              <a:rPr kumimoji="0" lang="ru-RU" sz="28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аустовский К. «Заботливый цветок»</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437112"/>
            <a:ext cx="5486400" cy="1080120"/>
          </a:xfrm>
        </p:spPr>
        <p:txBody>
          <a:bodyPr/>
          <a:lstStyle/>
          <a:p>
            <a:r>
              <a:rPr lang="ru-RU" dirty="0" smtClean="0"/>
              <a:t>Природа Казахстана богата и разнообразна. Будем бережно относиться к природным богатствам!</a:t>
            </a:r>
            <a:endParaRPr lang="ru-RU" dirty="0"/>
          </a:p>
        </p:txBody>
      </p:sp>
      <p:pic>
        <p:nvPicPr>
          <p:cNvPr id="5" name="Рисунок 4" descr="IMG_1618.JPG"/>
          <p:cNvPicPr>
            <a:picLocks noGrp="1" noChangeAspect="1"/>
          </p:cNvPicPr>
          <p:nvPr>
            <p:ph type="pic" idx="1"/>
          </p:nvPr>
        </p:nvPicPr>
        <p:blipFill>
          <a:blip r:embed="rId2" cstate="print"/>
          <a:srcRect/>
          <a:stretch>
            <a:fillRect/>
          </a:stretch>
        </p:blipFill>
        <p:spPr>
          <a:xfrm>
            <a:off x="1835150" y="333375"/>
            <a:ext cx="5486400" cy="4114800"/>
          </a:xfrm>
        </p:spPr>
      </p:pic>
      <p:sp>
        <p:nvSpPr>
          <p:cNvPr id="4" name="Текст 3"/>
          <p:cNvSpPr>
            <a:spLocks noGrp="1"/>
          </p:cNvSpPr>
          <p:nvPr>
            <p:ph type="body" sz="half" idx="2"/>
          </p:nvPr>
        </p:nvSpPr>
        <p:spPr>
          <a:xfrm>
            <a:off x="1792288" y="4797152"/>
            <a:ext cx="5486400" cy="1375048"/>
          </a:xfrm>
        </p:spPr>
        <p:txBody>
          <a:bodyPr/>
          <a:lstStyle/>
          <a:p>
            <a:endParaRPr lang="ru-RU"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68874"/>
          </a:xfrm>
        </p:spPr>
        <p:txBody>
          <a:bodyPr/>
          <a:lstStyle/>
          <a:p>
            <a:r>
              <a:rPr lang="ru-RU" dirty="0" smtClean="0"/>
              <a:t>Спасибо 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работы</a:t>
            </a:r>
            <a:endParaRPr lang="ru-RU" dirty="0"/>
          </a:p>
        </p:txBody>
      </p:sp>
      <p:sp>
        <p:nvSpPr>
          <p:cNvPr id="3" name="Содержимое 2"/>
          <p:cNvSpPr>
            <a:spLocks noGrp="1"/>
          </p:cNvSpPr>
          <p:nvPr>
            <p:ph idx="1"/>
          </p:nvPr>
        </p:nvSpPr>
        <p:spPr>
          <a:xfrm>
            <a:off x="457200" y="1268760"/>
            <a:ext cx="8229600" cy="4857403"/>
          </a:xfrm>
        </p:spPr>
        <p:txBody>
          <a:bodyPr/>
          <a:lstStyle/>
          <a:p>
            <a:r>
              <a:rPr lang="ru-RU" dirty="0" smtClean="0"/>
              <a:t>Ознакомить с некоторыми видами лекарственных растений Казахстана</a:t>
            </a:r>
          </a:p>
          <a:p>
            <a:r>
              <a:rPr lang="ru-RU" dirty="0" smtClean="0"/>
              <a:t>Напомнить, что любое лекарственное растение используется с рекомендации врача</a:t>
            </a:r>
          </a:p>
          <a:p>
            <a:r>
              <a:rPr lang="ru-RU" dirty="0" smtClean="0"/>
              <a:t>Помочь увидеть богатство и красоту родной природы</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9900"/>
                </a:solidFill>
              </a:rPr>
              <a:t>Что такое лекарственные растения?</a:t>
            </a:r>
            <a:endParaRPr lang="ru-RU" dirty="0"/>
          </a:p>
        </p:txBody>
      </p:sp>
      <p:sp>
        <p:nvSpPr>
          <p:cNvPr id="3" name="Содержимое 2"/>
          <p:cNvSpPr>
            <a:spLocks noGrp="1"/>
          </p:cNvSpPr>
          <p:nvPr>
            <p:ph idx="1"/>
          </p:nvPr>
        </p:nvSpPr>
        <p:spPr/>
        <p:txBody>
          <a:bodyPr/>
          <a:lstStyle/>
          <a:p>
            <a:pPr marL="0" indent="0" algn="just" eaLnBrk="1" hangingPunct="1">
              <a:lnSpc>
                <a:spcPct val="80000"/>
              </a:lnSpc>
              <a:buFont typeface="Wingdings" pitchFamily="2" charset="2"/>
              <a:buNone/>
            </a:pPr>
            <a:r>
              <a:rPr lang="ru-RU" sz="2800" b="1" dirty="0" smtClean="0">
                <a:solidFill>
                  <a:srgbClr val="009900"/>
                </a:solidFill>
              </a:rPr>
              <a:t>Лекарственными</a:t>
            </a:r>
            <a:r>
              <a:rPr lang="ru-RU" sz="2800" b="1" dirty="0" smtClean="0">
                <a:solidFill>
                  <a:srgbClr val="CC3300"/>
                </a:solidFill>
              </a:rPr>
              <a:t> называются растения, которые применяются для лечения людей или животных или же употребляются в качестве сырья для производства лекарств.</a:t>
            </a:r>
            <a:endParaRPr lang="en-US" sz="2800" b="1" dirty="0" smtClean="0">
              <a:solidFill>
                <a:srgbClr val="CC3300"/>
              </a:solidFill>
            </a:endParaRPr>
          </a:p>
          <a:p>
            <a:pPr marL="0" indent="0" algn="just" eaLnBrk="1" hangingPunct="1">
              <a:lnSpc>
                <a:spcPct val="80000"/>
              </a:lnSpc>
              <a:buFont typeface="Wingdings" pitchFamily="2" charset="2"/>
              <a:buNone/>
            </a:pPr>
            <a:endParaRPr lang="ru-RU" sz="2800" b="1" dirty="0" smtClean="0">
              <a:solidFill>
                <a:srgbClr val="CC3300"/>
              </a:solidFill>
            </a:endParaRPr>
          </a:p>
          <a:p>
            <a:pPr marL="0" indent="0" algn="just" eaLnBrk="1" hangingPunct="1">
              <a:lnSpc>
                <a:spcPct val="80000"/>
              </a:lnSpc>
              <a:buFont typeface="Wingdings" pitchFamily="2" charset="2"/>
              <a:buNone/>
            </a:pPr>
            <a:r>
              <a:rPr lang="ru-RU" sz="2800" b="1" dirty="0" smtClean="0">
                <a:solidFill>
                  <a:srgbClr val="CC3300"/>
                </a:solidFill>
              </a:rPr>
              <a:t>Лечение травами выделено в отдельную науку – </a:t>
            </a:r>
            <a:r>
              <a:rPr lang="ru-RU" sz="2800" b="1" dirty="0" smtClean="0">
                <a:solidFill>
                  <a:srgbClr val="009900"/>
                </a:solidFill>
              </a:rPr>
              <a:t>фитотерапию.</a:t>
            </a:r>
            <a:endParaRPr lang="en-US" sz="2800" b="1" dirty="0" smtClean="0">
              <a:solidFill>
                <a:srgbClr val="009900"/>
              </a:solidFill>
            </a:endParaRPr>
          </a:p>
          <a:p>
            <a:pPr marL="0" indent="0" algn="just" eaLnBrk="1" hangingPunct="1">
              <a:lnSpc>
                <a:spcPct val="80000"/>
              </a:lnSpc>
              <a:buFont typeface="Wingdings" pitchFamily="2" charset="2"/>
              <a:buNone/>
            </a:pPr>
            <a:endParaRPr lang="ru-RU" sz="2800" b="1" dirty="0" smtClean="0">
              <a:solidFill>
                <a:srgbClr val="CC3300"/>
              </a:solidFill>
            </a:endParaRPr>
          </a:p>
          <a:p>
            <a:pPr marL="0" indent="0" algn="just" eaLnBrk="1" hangingPunct="1">
              <a:lnSpc>
                <a:spcPct val="80000"/>
              </a:lnSpc>
              <a:buFont typeface="Wingdings" pitchFamily="2" charset="2"/>
              <a:buNone/>
            </a:pPr>
            <a:r>
              <a:rPr lang="ru-RU" sz="2800" b="1" dirty="0" smtClean="0">
                <a:solidFill>
                  <a:srgbClr val="CC3300"/>
                </a:solidFill>
              </a:rPr>
              <a:t>Из 500 000 растений на Земле</a:t>
            </a:r>
          </a:p>
          <a:p>
            <a:pPr marL="0" indent="0" algn="just" eaLnBrk="1" hangingPunct="1">
              <a:lnSpc>
                <a:spcPct val="80000"/>
              </a:lnSpc>
              <a:buFont typeface="Wingdings" pitchFamily="2" charset="2"/>
              <a:buNone/>
            </a:pPr>
            <a:r>
              <a:rPr lang="ru-RU" sz="2800" b="1" dirty="0" smtClean="0">
                <a:solidFill>
                  <a:srgbClr val="CC3300"/>
                </a:solidFill>
              </a:rPr>
              <a:t>в </a:t>
            </a:r>
            <a:r>
              <a:rPr lang="ru-RU" sz="2800" b="1" dirty="0" smtClean="0">
                <a:solidFill>
                  <a:srgbClr val="009900"/>
                </a:solidFill>
              </a:rPr>
              <a:t>12 000</a:t>
            </a:r>
            <a:r>
              <a:rPr lang="ru-RU" sz="2800" b="1" dirty="0" smtClean="0">
                <a:solidFill>
                  <a:srgbClr val="CC3300"/>
                </a:solidFill>
              </a:rPr>
              <a:t> выявлены целебные свойства.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9900"/>
                </a:solidFill>
              </a:rPr>
              <a:t>Что нужно знать о лекарственных растениях?</a:t>
            </a:r>
            <a:endParaRPr lang="ru-RU" dirty="0"/>
          </a:p>
        </p:txBody>
      </p:sp>
      <p:sp>
        <p:nvSpPr>
          <p:cNvPr id="3" name="Содержимое 2"/>
          <p:cNvSpPr>
            <a:spLocks noGrp="1"/>
          </p:cNvSpPr>
          <p:nvPr>
            <p:ph idx="1"/>
          </p:nvPr>
        </p:nvSpPr>
        <p:spPr/>
        <p:txBody>
          <a:bodyPr/>
          <a:lstStyle/>
          <a:p>
            <a:pPr algn="just">
              <a:lnSpc>
                <a:spcPct val="80000"/>
              </a:lnSpc>
              <a:buClr>
                <a:schemeClr val="hlink"/>
              </a:buClr>
              <a:buSzPct val="65000"/>
              <a:buNone/>
              <a:defRPr/>
            </a:pPr>
            <a:r>
              <a:rPr lang="ru-RU" sz="2800" b="1" dirty="0" smtClean="0">
                <a:solidFill>
                  <a:srgbClr val="009900"/>
                </a:solidFill>
                <a:latin typeface="Tahoma" pitchFamily="34" charset="0"/>
              </a:rPr>
              <a:t>Целебные вещества</a:t>
            </a:r>
            <a:r>
              <a:rPr lang="ru-RU" sz="2800" b="1" dirty="0" smtClean="0">
                <a:solidFill>
                  <a:srgbClr val="CC3300"/>
                </a:solidFill>
                <a:latin typeface="Tahoma" pitchFamily="34" charset="0"/>
              </a:rPr>
              <a:t> распределены по тканям и частям растения </a:t>
            </a:r>
            <a:r>
              <a:rPr lang="ru-RU" sz="2800" b="1" dirty="0" smtClean="0">
                <a:solidFill>
                  <a:srgbClr val="009900"/>
                </a:solidFill>
                <a:latin typeface="Tahoma" pitchFamily="34" charset="0"/>
              </a:rPr>
              <a:t>неравномерно</a:t>
            </a:r>
          </a:p>
          <a:p>
            <a:pPr algn="just">
              <a:lnSpc>
                <a:spcPct val="80000"/>
              </a:lnSpc>
              <a:buClr>
                <a:schemeClr val="hlink"/>
              </a:buClr>
              <a:buSzPct val="65000"/>
              <a:buNone/>
              <a:defRPr/>
            </a:pPr>
            <a:endParaRPr lang="ru-RU" sz="2800" b="1" dirty="0" smtClean="0">
              <a:solidFill>
                <a:srgbClr val="CC3300"/>
              </a:solidFill>
              <a:latin typeface="Tahoma" pitchFamily="34" charset="0"/>
            </a:endParaRPr>
          </a:p>
          <a:p>
            <a:pPr algn="just">
              <a:lnSpc>
                <a:spcPct val="80000"/>
              </a:lnSpc>
              <a:buClr>
                <a:schemeClr val="hlink"/>
              </a:buClr>
              <a:buSzPct val="65000"/>
              <a:buNone/>
              <a:defRPr/>
            </a:pPr>
            <a:r>
              <a:rPr lang="ru-RU" sz="2800" b="1" dirty="0" smtClean="0">
                <a:solidFill>
                  <a:srgbClr val="009900"/>
                </a:solidFill>
                <a:latin typeface="Tahoma" pitchFamily="34" charset="0"/>
              </a:rPr>
              <a:t>При сборе лекарственных трав нужно знать:</a:t>
            </a:r>
          </a:p>
          <a:p>
            <a:pPr algn="just">
              <a:lnSpc>
                <a:spcPct val="80000"/>
              </a:lnSpc>
              <a:buClr>
                <a:schemeClr val="hlink"/>
              </a:buClr>
              <a:buSzPct val="65000"/>
              <a:defRPr/>
            </a:pPr>
            <a:r>
              <a:rPr lang="ru-RU" sz="2800" b="1" dirty="0" smtClean="0">
                <a:solidFill>
                  <a:srgbClr val="CC3300"/>
                </a:solidFill>
                <a:latin typeface="Tahoma" pitchFamily="34" charset="0"/>
              </a:rPr>
              <a:t>1. где сосредоточены полезные элементы</a:t>
            </a:r>
          </a:p>
          <a:p>
            <a:pPr algn="just">
              <a:lnSpc>
                <a:spcPct val="80000"/>
              </a:lnSpc>
              <a:buClr>
                <a:schemeClr val="hlink"/>
              </a:buClr>
              <a:buSzPct val="65000"/>
              <a:defRPr/>
            </a:pPr>
            <a:endParaRPr lang="ru-RU" sz="2800" b="1" dirty="0" smtClean="0">
              <a:solidFill>
                <a:srgbClr val="CC3300"/>
              </a:solidFill>
              <a:latin typeface="Tahoma" pitchFamily="34" charset="0"/>
            </a:endParaRPr>
          </a:p>
          <a:p>
            <a:pPr algn="just">
              <a:lnSpc>
                <a:spcPct val="80000"/>
              </a:lnSpc>
              <a:buClr>
                <a:schemeClr val="hlink"/>
              </a:buClr>
              <a:buSzPct val="65000"/>
              <a:buNone/>
              <a:defRPr/>
            </a:pPr>
            <a:r>
              <a:rPr lang="ru-RU" sz="2800" b="1" dirty="0" smtClean="0">
                <a:solidFill>
                  <a:srgbClr val="CC3300"/>
                </a:solidFill>
                <a:latin typeface="Tahoma" pitchFamily="34" charset="0"/>
              </a:rPr>
              <a:t>2. в какой период цветения растения концентрация целебных веществ максимальна</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lstStyle/>
          <a:p>
            <a:r>
              <a:rPr lang="ru-RU" sz="3200" b="1" dirty="0" smtClean="0">
                <a:solidFill>
                  <a:srgbClr val="009900"/>
                </a:solidFill>
                <a:latin typeface="Tahoma" pitchFamily="34" charset="0"/>
              </a:rPr>
              <a:t/>
            </a:r>
            <a:br>
              <a:rPr lang="ru-RU" sz="3200" b="1" dirty="0" smtClean="0">
                <a:solidFill>
                  <a:srgbClr val="009900"/>
                </a:solidFill>
                <a:latin typeface="Tahoma" pitchFamily="34" charset="0"/>
              </a:rPr>
            </a:br>
            <a:r>
              <a:rPr lang="ru-RU" sz="3200" b="1" dirty="0" smtClean="0">
                <a:solidFill>
                  <a:srgbClr val="009900"/>
                </a:solidFill>
                <a:latin typeface="Tahoma" pitchFamily="34" charset="0"/>
              </a:rPr>
              <a:t>Формы применения лекарственных растений:</a:t>
            </a:r>
            <a:r>
              <a:rPr lang="ru-RU" b="1" dirty="0" smtClean="0">
                <a:solidFill>
                  <a:srgbClr val="009900"/>
                </a:solidFill>
                <a:latin typeface="Tahoma" pitchFamily="34" charset="0"/>
              </a:rPr>
              <a:t/>
            </a:r>
            <a:br>
              <a:rPr lang="ru-RU" b="1" dirty="0" smtClean="0">
                <a:solidFill>
                  <a:srgbClr val="009900"/>
                </a:solidFill>
                <a:latin typeface="Tahoma" pitchFamily="34" charset="0"/>
              </a:rPr>
            </a:br>
            <a:endParaRPr lang="ru-RU" dirty="0"/>
          </a:p>
        </p:txBody>
      </p:sp>
      <p:sp>
        <p:nvSpPr>
          <p:cNvPr id="3" name="Содержимое 2"/>
          <p:cNvSpPr>
            <a:spLocks noGrp="1"/>
          </p:cNvSpPr>
          <p:nvPr>
            <p:ph idx="1"/>
          </p:nvPr>
        </p:nvSpPr>
        <p:spPr/>
        <p:txBody>
          <a:bodyPr/>
          <a:lstStyle/>
          <a:p>
            <a:pPr>
              <a:lnSpc>
                <a:spcPct val="80000"/>
              </a:lnSpc>
              <a:buClr>
                <a:schemeClr val="hlink"/>
              </a:buClr>
              <a:buSzPct val="65000"/>
              <a:buNone/>
            </a:pPr>
            <a:r>
              <a:rPr lang="ru-RU" b="1" dirty="0" smtClean="0">
                <a:solidFill>
                  <a:srgbClr val="CC3300"/>
                </a:solidFill>
                <a:latin typeface="Tahoma" pitchFamily="34" charset="0"/>
              </a:rPr>
              <a:t>1. настой, отвар, масляный экстракт, сок</a:t>
            </a:r>
          </a:p>
          <a:p>
            <a:pPr>
              <a:lnSpc>
                <a:spcPct val="80000"/>
              </a:lnSpc>
              <a:buClr>
                <a:schemeClr val="hlink"/>
              </a:buClr>
              <a:buSzPct val="65000"/>
            </a:pPr>
            <a:endParaRPr lang="ru-RU" b="1" dirty="0" smtClean="0">
              <a:solidFill>
                <a:srgbClr val="CC3300"/>
              </a:solidFill>
              <a:latin typeface="Tahoma" pitchFamily="34" charset="0"/>
            </a:endParaRPr>
          </a:p>
          <a:p>
            <a:pPr>
              <a:lnSpc>
                <a:spcPct val="80000"/>
              </a:lnSpc>
              <a:buClr>
                <a:schemeClr val="hlink"/>
              </a:buClr>
              <a:buSzPct val="65000"/>
              <a:buNone/>
            </a:pPr>
            <a:r>
              <a:rPr lang="ru-RU" b="1" dirty="0" smtClean="0">
                <a:solidFill>
                  <a:srgbClr val="CC3300"/>
                </a:solidFill>
                <a:latin typeface="Tahoma" pitchFamily="34" charset="0"/>
              </a:rPr>
              <a:t>2. порошок из высушенных растений</a:t>
            </a:r>
          </a:p>
          <a:p>
            <a:pPr>
              <a:lnSpc>
                <a:spcPct val="80000"/>
              </a:lnSpc>
              <a:buClr>
                <a:schemeClr val="hlink"/>
              </a:buClr>
              <a:buSzPct val="65000"/>
              <a:buNone/>
            </a:pPr>
            <a:endParaRPr lang="ru-RU" b="1" dirty="0" smtClean="0">
              <a:solidFill>
                <a:srgbClr val="CC3300"/>
              </a:solidFill>
              <a:latin typeface="Tahoma" pitchFamily="34" charset="0"/>
            </a:endParaRPr>
          </a:p>
          <a:p>
            <a:pPr>
              <a:buNone/>
            </a:pPr>
            <a:r>
              <a:rPr lang="ru-RU" b="1" dirty="0" smtClean="0">
                <a:solidFill>
                  <a:srgbClr val="CC3300"/>
                </a:solidFill>
                <a:latin typeface="Tahoma" pitchFamily="34" charset="0"/>
              </a:rPr>
              <a:t>3. травяная ванна, примочка, компресс, обёртывание</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r>
              <a:rPr lang="ru-RU" sz="3200" dirty="0" smtClean="0"/>
              <a:t>Сбор лекарственного сырья</a:t>
            </a:r>
            <a:endParaRPr lang="ru-RU" sz="3200" dirty="0"/>
          </a:p>
        </p:txBody>
      </p:sp>
      <p:sp>
        <p:nvSpPr>
          <p:cNvPr id="3" name="Содержимое 2"/>
          <p:cNvSpPr>
            <a:spLocks noGrp="1"/>
          </p:cNvSpPr>
          <p:nvPr>
            <p:ph idx="1"/>
          </p:nvPr>
        </p:nvSpPr>
        <p:spPr>
          <a:xfrm>
            <a:off x="467544" y="836712"/>
            <a:ext cx="8229600" cy="5688632"/>
          </a:xfrm>
        </p:spPr>
        <p:txBody>
          <a:bodyPr/>
          <a:lstStyle/>
          <a:p>
            <a:pPr algn="just">
              <a:lnSpc>
                <a:spcPct val="80000"/>
              </a:lnSpc>
              <a:buFontTx/>
              <a:buNone/>
            </a:pPr>
            <a:r>
              <a:rPr lang="ru-RU" sz="2400" b="1" dirty="0" smtClean="0"/>
              <a:t>Плоды собирают во время полного созревания.</a:t>
            </a:r>
          </a:p>
          <a:p>
            <a:pPr algn="just">
              <a:lnSpc>
                <a:spcPct val="80000"/>
              </a:lnSpc>
              <a:buFontTx/>
              <a:buNone/>
            </a:pPr>
            <a:r>
              <a:rPr lang="ru-RU" sz="2400" b="1" dirty="0" smtClean="0"/>
              <a:t>	Кору собирают во время весеннего сокодвижения.</a:t>
            </a:r>
          </a:p>
          <a:p>
            <a:pPr algn="just">
              <a:lnSpc>
                <a:spcPct val="80000"/>
              </a:lnSpc>
              <a:buFontTx/>
              <a:buNone/>
            </a:pPr>
            <a:r>
              <a:rPr lang="ru-RU" sz="2400" b="1" dirty="0" smtClean="0"/>
              <a:t>	Корни и корневища – поздней осенью.</a:t>
            </a:r>
          </a:p>
          <a:p>
            <a:pPr algn="just">
              <a:lnSpc>
                <a:spcPct val="80000"/>
              </a:lnSpc>
              <a:buFontTx/>
              <a:buNone/>
            </a:pPr>
            <a:r>
              <a:rPr lang="ru-RU" sz="2400" b="1" dirty="0" smtClean="0"/>
              <a:t>	Почки – ранней весной, когда они набухли, но не тронулись в рост.</a:t>
            </a:r>
          </a:p>
          <a:p>
            <a:pPr algn="just">
              <a:lnSpc>
                <a:spcPct val="80000"/>
              </a:lnSpc>
              <a:buFontTx/>
              <a:buNone/>
            </a:pPr>
            <a:r>
              <a:rPr lang="ru-RU" sz="2400" b="1" dirty="0" smtClean="0"/>
              <a:t>	Надземные части собирают в хорошую сухую погоду.</a:t>
            </a:r>
          </a:p>
          <a:p>
            <a:pPr algn="just">
              <a:lnSpc>
                <a:spcPct val="80000"/>
              </a:lnSpc>
              <a:buFontTx/>
              <a:buNone/>
            </a:pPr>
            <a:r>
              <a:rPr lang="ru-RU" sz="2400" b="1" dirty="0" smtClean="0"/>
              <a:t>	Подземные части можно собирать в любую погоду, так как перед сушкой их моют.</a:t>
            </a:r>
          </a:p>
          <a:p>
            <a:pPr algn="just">
              <a:lnSpc>
                <a:spcPct val="80000"/>
              </a:lnSpc>
              <a:buFontTx/>
              <a:buNone/>
            </a:pPr>
            <a:r>
              <a:rPr lang="ru-RU" sz="2400" b="1" dirty="0" smtClean="0"/>
              <a:t>	Различают несколько видов сушки:</a:t>
            </a:r>
          </a:p>
          <a:p>
            <a:pPr algn="just">
              <a:lnSpc>
                <a:spcPct val="80000"/>
              </a:lnSpc>
              <a:buFontTx/>
              <a:buNone/>
            </a:pPr>
            <a:r>
              <a:rPr lang="ru-RU" sz="2400" b="1" dirty="0" smtClean="0"/>
              <a:t>	 - воздушная теневая (для растений буреющих на свету),</a:t>
            </a:r>
          </a:p>
          <a:p>
            <a:pPr algn="just">
              <a:lnSpc>
                <a:spcPct val="80000"/>
              </a:lnSpc>
              <a:buFontTx/>
              <a:buNone/>
            </a:pPr>
            <a:r>
              <a:rPr lang="ru-RU" sz="2400" b="1" dirty="0" smtClean="0"/>
              <a:t>	 – воздушная солнечная (для корней, корневищ, сочных плодов),</a:t>
            </a:r>
          </a:p>
          <a:p>
            <a:pPr algn="just">
              <a:lnSpc>
                <a:spcPct val="80000"/>
              </a:lnSpc>
              <a:buFontTx/>
              <a:buNone/>
            </a:pPr>
            <a:r>
              <a:rPr lang="ru-RU" sz="2400" b="1" dirty="0" smtClean="0"/>
              <a:t>	 – тепловая сушка с искусственным подогревом.</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Малина обыкновенная</a:t>
            </a:r>
            <a:endParaRPr lang="ru-RU" dirty="0"/>
          </a:p>
        </p:txBody>
      </p:sp>
      <p:pic>
        <p:nvPicPr>
          <p:cNvPr id="5" name="Содержимое 4" descr="malina.jpg"/>
          <p:cNvPicPr>
            <a:picLocks noGrp="1" noChangeAspect="1"/>
          </p:cNvPicPr>
          <p:nvPr>
            <p:ph sz="half" idx="1"/>
          </p:nvPr>
        </p:nvPicPr>
        <p:blipFill>
          <a:blip r:embed="rId2" cstate="print"/>
          <a:stretch>
            <a:fillRect/>
          </a:stretch>
        </p:blipFill>
        <p:spPr>
          <a:xfrm>
            <a:off x="827584" y="1844824"/>
            <a:ext cx="3744416" cy="3744416"/>
          </a:xfrm>
        </p:spPr>
      </p:pic>
      <p:sp>
        <p:nvSpPr>
          <p:cNvPr id="4" name="Содержимое 3"/>
          <p:cNvSpPr>
            <a:spLocks noGrp="1"/>
          </p:cNvSpPr>
          <p:nvPr>
            <p:ph sz="half" idx="2"/>
          </p:nvPr>
        </p:nvSpPr>
        <p:spPr>
          <a:xfrm>
            <a:off x="4644008" y="1628800"/>
            <a:ext cx="4038600" cy="4525963"/>
          </a:xfrm>
        </p:spPr>
        <p:txBody>
          <a:bodyPr/>
          <a:lstStyle/>
          <a:p>
            <a:r>
              <a:rPr lang="ru-RU" sz="2400" dirty="0" smtClean="0"/>
              <a:t>Плоды малины содержат эфирное масло</a:t>
            </a:r>
          </a:p>
          <a:p>
            <a:r>
              <a:rPr lang="ru-RU" sz="2400" dirty="0" smtClean="0"/>
              <a:t>Применяются при сахарном диабете</a:t>
            </a:r>
          </a:p>
          <a:p>
            <a:r>
              <a:rPr lang="ru-RU" sz="2400" dirty="0" smtClean="0"/>
              <a:t>При астме</a:t>
            </a:r>
          </a:p>
          <a:p>
            <a:r>
              <a:rPr lang="ru-RU" sz="2400" dirty="0" smtClean="0"/>
              <a:t>При малокровии и цинге</a:t>
            </a:r>
          </a:p>
          <a:p>
            <a:r>
              <a:rPr lang="ru-RU" sz="2400" dirty="0" smtClean="0"/>
              <a:t>Как жаропонижающее и потогонное</a:t>
            </a:r>
          </a:p>
          <a:p>
            <a:r>
              <a:rPr lang="ru-RU" sz="2400" dirty="0" smtClean="0"/>
              <a:t>При кожных сыпях</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Это интересно!</a:t>
            </a:r>
            <a:endParaRPr lang="ru-RU" dirty="0"/>
          </a:p>
        </p:txBody>
      </p:sp>
      <p:sp>
        <p:nvSpPr>
          <p:cNvPr id="3" name="Содержимое 2"/>
          <p:cNvSpPr>
            <a:spLocks noGrp="1"/>
          </p:cNvSpPr>
          <p:nvPr>
            <p:ph idx="1"/>
          </p:nvPr>
        </p:nvSpPr>
        <p:spPr/>
        <p:txBody>
          <a:bodyPr/>
          <a:lstStyle/>
          <a:p>
            <a:r>
              <a:rPr lang="ru-RU" dirty="0" smtClean="0"/>
              <a:t>Малина содержит силы Венеры, Меркурия и Марса. Особенно рекомендуется Весам, Овнам и Тельцам</a:t>
            </a:r>
          </a:p>
          <a:p>
            <a:r>
              <a:rPr lang="ru-RU" dirty="0" smtClean="0"/>
              <a:t>Малина –прекрасный медонос. С одного гектара малины пчелы собирают 100кг меда!</a:t>
            </a:r>
          </a:p>
          <a:p>
            <a:pPr>
              <a:buNone/>
            </a:pPr>
            <a:endParaRPr lang="ru-RU" dirty="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1719</TotalTime>
  <Words>707</Words>
  <Application>Microsoft Office PowerPoint</Application>
  <PresentationFormat>Экран (4:3)</PresentationFormat>
  <Paragraphs>141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Diseño predeterminado</vt:lpstr>
      <vt:lpstr>Слайд 1</vt:lpstr>
      <vt:lpstr>Слайд 2</vt:lpstr>
      <vt:lpstr>Цель работы</vt:lpstr>
      <vt:lpstr>Что такое лекарственные растения?</vt:lpstr>
      <vt:lpstr>Что нужно знать о лекарственных растениях?</vt:lpstr>
      <vt:lpstr> Формы применения лекарственных растений: </vt:lpstr>
      <vt:lpstr>Сбор лекарственного сырья</vt:lpstr>
      <vt:lpstr>Малина обыкновенная</vt:lpstr>
      <vt:lpstr>Это интересно!</vt:lpstr>
      <vt:lpstr>Земляника лесная многолетнее травянистое растение из семейства розоцветных</vt:lpstr>
      <vt:lpstr>Это интересно!</vt:lpstr>
      <vt:lpstr>Земляника!</vt:lpstr>
      <vt:lpstr>Подорожник  многолетнее растение из семейства подорожниковых</vt:lpstr>
      <vt:lpstr>Это интересно!</vt:lpstr>
      <vt:lpstr>Береза дерево из семейства березовых высотой 10-15 метров</vt:lpstr>
      <vt:lpstr>Это интересно!</vt:lpstr>
      <vt:lpstr>Солодка многолетнее травянистое растение семейства бобовых</vt:lpstr>
      <vt:lpstr>Это интересно!</vt:lpstr>
      <vt:lpstr>Тысячелистник многолетнее травянистое растение семейства астровых</vt:lpstr>
      <vt:lpstr>Это интересно!</vt:lpstr>
      <vt:lpstr>Шиповник кустарник из семейства розоцветных</vt:lpstr>
      <vt:lpstr>Это интересно!</vt:lpstr>
      <vt:lpstr>Щавель конский многолетнее травянистое растение из семейства гречишных</vt:lpstr>
      <vt:lpstr>Это интересно!</vt:lpstr>
      <vt:lpstr>Внимание!</vt:lpstr>
      <vt:lpstr>Выводы</vt:lpstr>
      <vt:lpstr>Слайд 27</vt:lpstr>
      <vt:lpstr>Природа Казахстана богата и разнообразна. Будем бережно относиться к природным богатствам!</vt:lpstr>
      <vt:lpstr>Спасибо за внимание!</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184</cp:revision>
  <dcterms:created xsi:type="dcterms:W3CDTF">2010-05-23T14:28:12Z</dcterms:created>
  <dcterms:modified xsi:type="dcterms:W3CDTF">2021-03-13T14:55:08Z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93004</vt:lpwstr>
  </property>
  <property fmtid="{D5CDD505-2E9C-101B-9397-08002B2CF9AE}" pid="3" name="NXPowerLiteSettings">
    <vt:lpwstr>F7000400038000</vt:lpwstr>
  </property>
  <property fmtid="{D5CDD505-2E9C-101B-9397-08002B2CF9AE}" pid="4" name="NXPowerLiteVersion">
    <vt:lpwstr>D5.0.3</vt:lpwstr>
  </property>
</Properties>
</file>