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 id="263" r:id="rId3"/>
    <p:sldId id="270" r:id="rId4"/>
    <p:sldId id="271" r:id="rId5"/>
    <p:sldId id="272" r:id="rId6"/>
    <p:sldId id="268" r:id="rId7"/>
    <p:sldId id="273" r:id="rId8"/>
    <p:sldId id="274" r:id="rId9"/>
    <p:sldId id="275" r:id="rId10"/>
    <p:sldId id="276" r:id="rId11"/>
    <p:sldId id="277" r:id="rId12"/>
    <p:sldId id="279" r:id="rId13"/>
    <p:sldId id="280" r:id="rId14"/>
    <p:sldId id="281" r:id="rId15"/>
    <p:sldId id="282" r:id="rId16"/>
    <p:sldId id="283" r:id="rId17"/>
    <p:sldId id="285" r:id="rId18"/>
    <p:sldId id="286" r:id="rId19"/>
    <p:sldId id="287" r:id="rId20"/>
    <p:sldId id="288" r:id="rId21"/>
    <p:sldId id="284" r:id="rId22"/>
    <p:sldId id="267" r:id="rId23"/>
  </p:sldIdLst>
  <p:sldSz cx="9144000" cy="6858000" type="screen4x3"/>
  <p:notesSz cx="6858000" cy="9144000"/>
  <p:embeddedFontLst>
    <p:embeddedFont>
      <p:font typeface="Matilda" charset="0"/>
      <p:regular r:id="rId24"/>
    </p:embeddedFont>
    <p:embeddedFont>
      <p:font typeface="tahoma" pitchFamily="34" charset="0"/>
      <p:regular r:id="rId25"/>
      <p:bold r:id="rId2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75F09"/>
    <a:srgbClr val="C85F08"/>
    <a:srgbClr val="A95007"/>
    <a:srgbClr val="2E6EBC"/>
    <a:srgbClr val="DF3C0F"/>
    <a:srgbClr val="6CA62C"/>
    <a:srgbClr val="E4931C"/>
    <a:srgbClr val="FFE89F"/>
    <a:srgbClr val="008080"/>
    <a:srgbClr val="2770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EA744C-FE01-496A-A041-ED93458D1002}" type="datetimeFigureOut">
              <a:rPr lang="ru-RU" smtClean="0"/>
              <a:pPr/>
              <a:t>27.08.2018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DD4E80-607C-4832-AF51-75727074878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A744C-FE01-496A-A041-ED93458D1002}" type="datetimeFigureOut">
              <a:rPr lang="ru-RU" smtClean="0"/>
              <a:pPr/>
              <a:t>27.08.2018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D4E80-607C-4832-AF51-75727074878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ic4you.ru/allimage/y2011/10-15/12216/1292878.png" TargetMode="External"/><Relationship Id="rId2" Type="http://schemas.openxmlformats.org/officeDocument/2006/relationships/hyperlink" Target="http://toolsforschool.net/wp-content/uploads/2015/07/dreamstimelarge_43523860.jpg" TargetMode="External"/><Relationship Id="rId1" Type="http://schemas.openxmlformats.org/officeDocument/2006/relationships/slideLayout" Target="../slideLayouts/slideLayout2.xml"/><Relationship Id="rId6" Type="http://schemas.openxmlformats.org/officeDocument/2006/relationships/hyperlink" Target="http://skyclipart.ru/allphotoshop/brushes/8-kist-dlya-fotoshopa-mylnye-puzyrii.html" TargetMode="External"/><Relationship Id="rId5" Type="http://schemas.openxmlformats.org/officeDocument/2006/relationships/hyperlink" Target="http://img-fotki.yandex.ru/get/4408/cadi-1986.745/0_89975_2e0a5432_XL" TargetMode="External"/><Relationship Id="rId4" Type="http://schemas.openxmlformats.org/officeDocument/2006/relationships/hyperlink" Target="http://s2.pic4you.ru/allimage/y2013/04-24/24687/3406778.p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764704"/>
            <a:ext cx="7920880" cy="1656184"/>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ru-RU" sz="6600" b="1" i="0" u="none" strike="noStrike" kern="1200" normalizeH="0" baseline="0" noProof="0" dirty="0" smtClean="0">
                <a:ln w="9525">
                  <a:noFill/>
                </a:ln>
                <a:gradFill>
                  <a:gsLst>
                    <a:gs pos="51000">
                      <a:schemeClr val="bg1"/>
                    </a:gs>
                    <a:gs pos="66000">
                      <a:srgbClr val="C75F09"/>
                    </a:gs>
                    <a:gs pos="34000">
                      <a:srgbClr val="C85F08"/>
                    </a:gs>
                  </a:gsLst>
                  <a:lin ang="5400000" scaled="0"/>
                </a:gradFill>
                <a:effectLst>
                  <a:outerShdw blurRad="50800" dist="38100" dir="5400000" algn="t" rotWithShape="0">
                    <a:prstClr val="black">
                      <a:alpha val="40000"/>
                    </a:prstClr>
                  </a:outerShdw>
                </a:effectLst>
                <a:uLnTx/>
                <a:uFillTx/>
                <a:latin typeface="Matilda" pitchFamily="2" charset="0"/>
                <a:ea typeface="+mj-ea"/>
                <a:cs typeface="+mj-cs"/>
              </a:rPr>
              <a:t>Мой город, </a:t>
            </a:r>
          </a:p>
          <a:p>
            <a:pPr marL="0" marR="0" lvl="0" indent="0" algn="ctr" defTabSz="914400" rtl="0" eaLnBrk="1" fontAlgn="auto" latinLnBrk="0" hangingPunct="1">
              <a:lnSpc>
                <a:spcPct val="80000"/>
              </a:lnSpc>
              <a:spcBef>
                <a:spcPct val="0"/>
              </a:spcBef>
              <a:spcAft>
                <a:spcPts val="0"/>
              </a:spcAft>
              <a:buClrTx/>
              <a:buSzTx/>
              <a:buFontTx/>
              <a:buNone/>
              <a:tabLst/>
              <a:defRPr/>
            </a:pPr>
            <a:r>
              <a:rPr lang="ru-RU" sz="6600" b="1" dirty="0" smtClean="0">
                <a:ln w="9525">
                  <a:noFill/>
                </a:ln>
                <a:gradFill>
                  <a:gsLst>
                    <a:gs pos="51000">
                      <a:schemeClr val="bg1"/>
                    </a:gs>
                    <a:gs pos="66000">
                      <a:srgbClr val="C75F09"/>
                    </a:gs>
                    <a:gs pos="34000">
                      <a:srgbClr val="C85F08"/>
                    </a:gs>
                  </a:gsLst>
                  <a:lin ang="5400000" scaled="0"/>
                </a:gradFill>
                <a:effectLst>
                  <a:outerShdw blurRad="50800" dist="38100" dir="5400000" algn="t" rotWithShape="0">
                    <a:prstClr val="black">
                      <a:alpha val="40000"/>
                    </a:prstClr>
                  </a:outerShdw>
                </a:effectLst>
                <a:latin typeface="Matilda" pitchFamily="2" charset="0"/>
                <a:ea typeface="+mj-ea"/>
                <a:cs typeface="+mj-cs"/>
              </a:rPr>
              <a:t>Моя страна.</a:t>
            </a:r>
            <a:endParaRPr kumimoji="0" lang="ru-RU" sz="5400" b="1" i="0" u="none" strike="noStrike" kern="1200" normalizeH="0" baseline="0" noProof="0" dirty="0">
              <a:ln w="9525">
                <a:noFill/>
              </a:ln>
              <a:gradFill>
                <a:gsLst>
                  <a:gs pos="51000">
                    <a:schemeClr val="bg1"/>
                  </a:gs>
                  <a:gs pos="66000">
                    <a:srgbClr val="C75F09"/>
                  </a:gs>
                  <a:gs pos="34000">
                    <a:srgbClr val="C85F08"/>
                  </a:gs>
                </a:gsLst>
                <a:lin ang="5400000" scaled="0"/>
              </a:gradFill>
              <a:effectLst>
                <a:outerShdw blurRad="50800" dist="38100" dir="5400000" algn="t" rotWithShape="0">
                  <a:prstClr val="black">
                    <a:alpha val="40000"/>
                  </a:prstClr>
                </a:outerShdw>
              </a:effectLst>
              <a:uLnTx/>
              <a:uFillTx/>
              <a:latin typeface="Matilda" pitchFamily="2" charset="0"/>
              <a:ea typeface="+mj-ea"/>
              <a:cs typeface="+mj-cs"/>
            </a:endParaRPr>
          </a:p>
        </p:txBody>
      </p:sp>
      <p:sp>
        <p:nvSpPr>
          <p:cNvPr id="5" name="Подзаголовок 2"/>
          <p:cNvSpPr>
            <a:spLocks noGrp="1"/>
          </p:cNvSpPr>
          <p:nvPr>
            <p:ph type="subTitle" idx="1"/>
          </p:nvPr>
        </p:nvSpPr>
        <p:spPr>
          <a:xfrm>
            <a:off x="5220072" y="3429000"/>
            <a:ext cx="3312368" cy="1440160"/>
          </a:xfrm>
          <a:prstGeom prst="roundRect">
            <a:avLst>
              <a:gd name="adj" fmla="val 1782"/>
            </a:avLst>
          </a:prstGeom>
          <a:noFill/>
        </p:spPr>
        <p:txBody>
          <a:bodyPr>
            <a:noAutofit/>
          </a:bodyPr>
          <a:lstStyle/>
          <a:p>
            <a:pPr>
              <a:spcBef>
                <a:spcPts val="0"/>
              </a:spcBef>
              <a:buNone/>
            </a:pPr>
            <a:r>
              <a:rPr lang="ru-RU" sz="2200" b="1" i="1" dirty="0" smtClean="0">
                <a:solidFill>
                  <a:schemeClr val="tx1"/>
                </a:solidFill>
                <a:latin typeface="Times New Roman" pitchFamily="18" charset="0"/>
                <a:cs typeface="Times New Roman" pitchFamily="18" charset="0"/>
              </a:rPr>
              <a:t>Автор презентации: </a:t>
            </a:r>
          </a:p>
          <a:p>
            <a:pPr>
              <a:spcBef>
                <a:spcPts val="0"/>
              </a:spcBef>
              <a:buNone/>
            </a:pPr>
            <a:r>
              <a:rPr lang="ru-RU" sz="2000" b="1" i="1" smtClean="0">
                <a:solidFill>
                  <a:schemeClr val="tx1"/>
                </a:solidFill>
                <a:latin typeface="Times New Roman" pitchFamily="18" charset="0"/>
                <a:cs typeface="Times New Roman" pitchFamily="18" charset="0"/>
              </a:rPr>
              <a:t>Р</a:t>
            </a:r>
            <a:r>
              <a:rPr lang="ru-RU" sz="2000" b="1" i="1" smtClean="0">
                <a:solidFill>
                  <a:schemeClr val="tx1"/>
                </a:solidFill>
                <a:latin typeface="Times New Roman" pitchFamily="18" charset="0"/>
                <a:cs typeface="Times New Roman" pitchFamily="18" charset="0"/>
              </a:rPr>
              <a:t>ябова</a:t>
            </a:r>
            <a:r>
              <a:rPr lang="ru-RU" sz="2000" b="1" i="1" smtClean="0">
                <a:solidFill>
                  <a:schemeClr val="tx1"/>
                </a:solidFill>
                <a:latin typeface="Times New Roman" pitchFamily="18" charset="0"/>
                <a:cs typeface="Times New Roman" pitchFamily="18" charset="0"/>
              </a:rPr>
              <a:t> </a:t>
            </a:r>
            <a:r>
              <a:rPr lang="ru-RU" sz="2000" b="1" i="1" dirty="0" smtClean="0">
                <a:solidFill>
                  <a:schemeClr val="tx1"/>
                </a:solidFill>
                <a:latin typeface="Times New Roman" pitchFamily="18" charset="0"/>
                <a:cs typeface="Times New Roman" pitchFamily="18" charset="0"/>
              </a:rPr>
              <a:t>Н.Н.</a:t>
            </a:r>
          </a:p>
          <a:p>
            <a:pPr>
              <a:spcBef>
                <a:spcPts val="0"/>
              </a:spcBef>
              <a:buNone/>
            </a:pPr>
            <a:endParaRPr lang="ru-RU" sz="2000" b="1" i="1" dirty="0" smtClean="0">
              <a:solidFill>
                <a:schemeClr val="tx1"/>
              </a:solidFill>
              <a:latin typeface="Times New Roman" pitchFamily="18" charset="0"/>
              <a:cs typeface="Times New Roman" pitchFamily="18" charset="0"/>
            </a:endParaRPr>
          </a:p>
        </p:txBody>
      </p:sp>
      <p:sp>
        <p:nvSpPr>
          <p:cNvPr id="6" name="Овал 5"/>
          <p:cNvSpPr/>
          <p:nvPr/>
        </p:nvSpPr>
        <p:spPr>
          <a:xfrm>
            <a:off x="7668344" y="558924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948264" y="530120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020272" y="573325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6156176" y="537321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444208" y="566124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5724128" y="573325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Современная </a:t>
            </a:r>
            <a:r>
              <a:rPr lang="ru-RU" smtClean="0"/>
              <a:t>архитектура Тольятти</a:t>
            </a:r>
            <a:endParaRPr lang="ru-RU" dirty="0"/>
          </a:p>
        </p:txBody>
      </p:sp>
      <p:pic>
        <p:nvPicPr>
          <p:cNvPr id="1026" name="Picture 2" descr="C:\Users\Home\Desktop\Тольятти\24740.jpeg"/>
          <p:cNvPicPr>
            <a:picLocks noGrp="1" noChangeAspect="1" noChangeArrowheads="1"/>
          </p:cNvPicPr>
          <p:nvPr>
            <p:ph idx="1"/>
          </p:nvPr>
        </p:nvPicPr>
        <p:blipFill>
          <a:blip r:embed="rId2" cstate="print"/>
          <a:srcRect/>
          <a:stretch>
            <a:fillRect/>
          </a:stretch>
        </p:blipFill>
        <p:spPr bwMode="auto">
          <a:xfrm>
            <a:off x="922719" y="1556792"/>
            <a:ext cx="7298561" cy="456937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Православный </a:t>
            </a:r>
            <a:r>
              <a:rPr lang="ru-RU" smtClean="0"/>
              <a:t>собор </a:t>
            </a:r>
            <a:br>
              <a:rPr lang="ru-RU" smtClean="0"/>
            </a:br>
            <a:r>
              <a:rPr lang="ru-RU" smtClean="0"/>
              <a:t>Христа Спасителя</a:t>
            </a:r>
            <a:endParaRPr lang="ru-RU"/>
          </a:p>
        </p:txBody>
      </p:sp>
      <p:pic>
        <p:nvPicPr>
          <p:cNvPr id="1026" name="Picture 2" descr="C:\Users\Home\Desktop\Тольятти\56c97e04bd047060758b4569.jpg"/>
          <p:cNvPicPr>
            <a:picLocks noGrp="1" noChangeAspect="1" noChangeArrowheads="1"/>
          </p:cNvPicPr>
          <p:nvPr>
            <p:ph idx="1"/>
          </p:nvPr>
        </p:nvPicPr>
        <p:blipFill>
          <a:blip r:embed="rId2" cstate="print"/>
          <a:srcRect/>
          <a:stretch>
            <a:fillRect/>
          </a:stretch>
        </p:blipFill>
        <p:spPr bwMode="auto">
          <a:xfrm>
            <a:off x="729059" y="1600200"/>
            <a:ext cx="7685881"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Home\Desktop\Тольятти\da179ad89c34a9041894554b616dccb8.jpg"/>
          <p:cNvPicPr>
            <a:picLocks noGrp="1" noChangeAspect="1" noChangeArrowheads="1"/>
          </p:cNvPicPr>
          <p:nvPr>
            <p:ph idx="1"/>
          </p:nvPr>
        </p:nvPicPr>
        <p:blipFill>
          <a:blip r:embed="rId2" cstate="print"/>
          <a:srcRect/>
          <a:stretch>
            <a:fillRect/>
          </a:stretch>
        </p:blipFill>
        <p:spPr bwMode="auto">
          <a:xfrm>
            <a:off x="611560" y="1484784"/>
            <a:ext cx="7992888" cy="46805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Театр кукол</a:t>
            </a:r>
            <a:endParaRPr lang="ru-RU" dirty="0"/>
          </a:p>
        </p:txBody>
      </p:sp>
      <p:pic>
        <p:nvPicPr>
          <p:cNvPr id="2050" name="Picture 2" descr="C:\Users\Home\Desktop\Тольятти\fs1282300-33.jpg"/>
          <p:cNvPicPr>
            <a:picLocks noGrp="1" noChangeAspect="1" noChangeArrowheads="1"/>
          </p:cNvPicPr>
          <p:nvPr>
            <p:ph idx="1"/>
          </p:nvPr>
        </p:nvPicPr>
        <p:blipFill>
          <a:blip r:embed="rId2" cstate="print"/>
          <a:srcRect/>
          <a:stretch>
            <a:fillRect/>
          </a:stretch>
        </p:blipFill>
        <p:spPr bwMode="auto">
          <a:xfrm>
            <a:off x="1102095" y="1600200"/>
            <a:ext cx="6939810"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Home\Desktop\Тольятти\20296160.jpg"/>
          <p:cNvPicPr>
            <a:picLocks noGrp="1" noChangeAspect="1" noChangeArrowheads="1"/>
          </p:cNvPicPr>
          <p:nvPr>
            <p:ph idx="1"/>
          </p:nvPr>
        </p:nvPicPr>
        <p:blipFill>
          <a:blip r:embed="rId2" cstate="print"/>
          <a:srcRect/>
          <a:stretch>
            <a:fillRect/>
          </a:stretch>
        </p:blipFill>
        <p:spPr bwMode="auto">
          <a:xfrm>
            <a:off x="457200" y="1805781"/>
            <a:ext cx="8229600" cy="4114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Home\Desktop\МАРАФОН\схемы к блоксу\wpid-avtovaz_2311.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Home\Desktop\Тольятти\crimea-sanatorium.jpg"/>
          <p:cNvPicPr>
            <a:picLocks noGrp="1" noChangeAspect="1" noChangeArrowheads="1"/>
          </p:cNvPicPr>
          <p:nvPr>
            <p:ph idx="1"/>
          </p:nvPr>
        </p:nvPicPr>
        <p:blipFill>
          <a:blip r:embed="rId2" cstate="print"/>
          <a:srcRect/>
          <a:stretch>
            <a:fillRect/>
          </a:stretch>
        </p:blipFill>
        <p:spPr bwMode="auto">
          <a:xfrm>
            <a:off x="1156179" y="1600200"/>
            <a:ext cx="6831642"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Home\Desktop\Тольятти\tolyatti_sight_6.jpg"/>
          <p:cNvPicPr>
            <a:picLocks noGrp="1" noChangeAspect="1" noChangeArrowheads="1"/>
          </p:cNvPicPr>
          <p:nvPr>
            <p:ph idx="1"/>
          </p:nvPr>
        </p:nvPicPr>
        <p:blipFill>
          <a:blip r:embed="rId2" cstate="print"/>
          <a:srcRect/>
          <a:stretch>
            <a:fillRect/>
          </a:stretch>
        </p:blipFill>
        <p:spPr bwMode="auto">
          <a:xfrm>
            <a:off x="1246626" y="1600200"/>
            <a:ext cx="6650747"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Home\Desktop\МАРАФОН\схемы к блоксу\i010-001-268634026.jpg"/>
          <p:cNvPicPr>
            <a:picLocks noGrp="1" noChangeAspect="1" noChangeArrowheads="1"/>
          </p:cNvPicPr>
          <p:nvPr>
            <p:ph idx="1"/>
          </p:nvPr>
        </p:nvPicPr>
        <p:blipFill>
          <a:blip r:embed="rId2" cstate="print"/>
          <a:srcRect/>
          <a:stretch>
            <a:fillRect/>
          </a:stretch>
        </p:blipFill>
        <p:spPr bwMode="auto">
          <a:xfrm>
            <a:off x="395536" y="1484784"/>
            <a:ext cx="4107311" cy="4525963"/>
          </a:xfrm>
          <a:prstGeom prst="rect">
            <a:avLst/>
          </a:prstGeom>
          <a:noFill/>
        </p:spPr>
      </p:pic>
      <p:pic>
        <p:nvPicPr>
          <p:cNvPr id="1027" name="Picture 3" descr="C:\Users\Home\Desktop\МАРАФОН\схемы к блоксу\CHEMA_dlya_DOMIKA_iz_KARTONA.jpg"/>
          <p:cNvPicPr>
            <a:picLocks noChangeAspect="1" noChangeArrowheads="1"/>
          </p:cNvPicPr>
          <p:nvPr/>
        </p:nvPicPr>
        <p:blipFill>
          <a:blip r:embed="rId3" cstate="print"/>
          <a:srcRect/>
          <a:stretch>
            <a:fillRect/>
          </a:stretch>
        </p:blipFill>
        <p:spPr bwMode="auto">
          <a:xfrm>
            <a:off x="4860032" y="1628800"/>
            <a:ext cx="3916239" cy="34417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Схемы </a:t>
            </a:r>
            <a:endParaRPr lang="ru-RU" dirty="0"/>
          </a:p>
        </p:txBody>
      </p:sp>
      <p:pic>
        <p:nvPicPr>
          <p:cNvPr id="2050" name="Picture 2" descr="C:\Users\Home\Desktop\МАРАФОН\схемы к блоксу\7af340c12491b846b9e994ffdddb82bc.jpg"/>
          <p:cNvPicPr>
            <a:picLocks noGrp="1" noChangeAspect="1" noChangeArrowheads="1"/>
          </p:cNvPicPr>
          <p:nvPr>
            <p:ph idx="1"/>
          </p:nvPr>
        </p:nvPicPr>
        <p:blipFill>
          <a:blip r:embed="rId2" cstate="print"/>
          <a:srcRect/>
          <a:stretch>
            <a:fillRect/>
          </a:stretch>
        </p:blipFill>
        <p:spPr bwMode="auto">
          <a:xfrm>
            <a:off x="3779912" y="3501008"/>
            <a:ext cx="5080000" cy="2971800"/>
          </a:xfrm>
          <a:prstGeom prst="rect">
            <a:avLst/>
          </a:prstGeom>
          <a:noFill/>
        </p:spPr>
      </p:pic>
      <p:pic>
        <p:nvPicPr>
          <p:cNvPr id="2051" name="Picture 3" descr="C:\Users\Home\Desktop\МАРАФОН\схемы к блоксу\slide-25.jpg"/>
          <p:cNvPicPr>
            <a:picLocks noChangeAspect="1" noChangeArrowheads="1"/>
          </p:cNvPicPr>
          <p:nvPr/>
        </p:nvPicPr>
        <p:blipFill>
          <a:blip r:embed="rId3" cstate="print"/>
          <a:srcRect/>
          <a:stretch>
            <a:fillRect/>
          </a:stretch>
        </p:blipFill>
        <p:spPr bwMode="auto">
          <a:xfrm>
            <a:off x="251521" y="1340769"/>
            <a:ext cx="3744416" cy="35283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404664"/>
            <a:ext cx="8352928" cy="720080"/>
          </a:xfrm>
        </p:spPr>
        <p:txBody>
          <a:bodyPr>
            <a:normAutofit fontScale="90000"/>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Тольятти</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
        <p:nvSpPr>
          <p:cNvPr id="5" name="Объект 4"/>
          <p:cNvSpPr>
            <a:spLocks noGrp="1"/>
          </p:cNvSpPr>
          <p:nvPr>
            <p:ph idx="1"/>
          </p:nvPr>
        </p:nvSpPr>
        <p:spPr>
          <a:xfrm>
            <a:off x="395536" y="1268760"/>
            <a:ext cx="8352928" cy="5256584"/>
          </a:xfrm>
        </p:spPr>
        <p:txBody>
          <a:bodyPr/>
          <a:lstStyle/>
          <a:p>
            <a:r>
              <a:rPr lang="ru-RU" dirty="0">
                <a:solidFill>
                  <a:srgbClr val="575757"/>
                </a:solidFill>
                <a:latin typeface="tahoma"/>
              </a:rPr>
              <a:t>Город Тольятти – это пример как рост </a:t>
            </a:r>
            <a:r>
              <a:rPr lang="ru-RU" dirty="0" smtClean="0">
                <a:solidFill>
                  <a:srgbClr val="575757"/>
                </a:solidFill>
                <a:latin typeface="tahoma"/>
              </a:rPr>
              <a:t>промышленности превращает </a:t>
            </a:r>
            <a:r>
              <a:rPr lang="ru-RU" dirty="0">
                <a:solidFill>
                  <a:srgbClr val="575757"/>
                </a:solidFill>
                <a:latin typeface="tahoma"/>
              </a:rPr>
              <a:t>волшебным образом буквально за один – два десятка лет небольшой провинциальный городок в современный развитой мегаполис. Обратимся к истории.</a:t>
            </a:r>
            <a:endParaRPr lang="ru-RU" dirty="0">
              <a:solidFill>
                <a:srgbClr val="575757"/>
              </a:solidFill>
              <a:latin typeface="Myriad Pro"/>
            </a:endParaRPr>
          </a:p>
          <a:p>
            <a:r>
              <a:rPr lang="ru-RU" dirty="0">
                <a:solidFill>
                  <a:srgbClr val="575757"/>
                </a:solidFill>
                <a:latin typeface="Myriad Pro"/>
              </a:rPr>
              <a:t> </a:t>
            </a:r>
          </a:p>
          <a:p>
            <a:pPr marL="0" indent="0">
              <a:buNone/>
            </a:pPr>
            <a:endParaRPr lang="ru-RU" dirty="0"/>
          </a:p>
        </p:txBody>
      </p:sp>
    </p:spTree>
    <p:extLst>
      <p:ext uri="{BB962C8B-B14F-4D97-AF65-F5344CB8AC3E}">
        <p14:creationId xmlns:p14="http://schemas.microsoft.com/office/powerpoint/2010/main" xmlns="" val="113352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Схемы</a:t>
            </a:r>
            <a:endParaRPr lang="ru-RU" dirty="0"/>
          </a:p>
        </p:txBody>
      </p:sp>
      <p:pic>
        <p:nvPicPr>
          <p:cNvPr id="3074" name="Picture 2" descr="C:\Users\Home\Desktop\МАРАФОН\схемы к блоксу\51761_html_12e4dec (1).gif"/>
          <p:cNvPicPr>
            <a:picLocks noGrp="1" noChangeAspect="1" noChangeArrowheads="1"/>
          </p:cNvPicPr>
          <p:nvPr>
            <p:ph idx="1"/>
          </p:nvPr>
        </p:nvPicPr>
        <p:blipFill>
          <a:blip r:embed="rId2" cstate="print"/>
          <a:srcRect/>
          <a:stretch>
            <a:fillRect/>
          </a:stretch>
        </p:blipFill>
        <p:spPr bwMode="auto">
          <a:xfrm>
            <a:off x="395536" y="1484784"/>
            <a:ext cx="4104456" cy="3276600"/>
          </a:xfrm>
          <a:prstGeom prst="rect">
            <a:avLst/>
          </a:prstGeom>
          <a:noFill/>
        </p:spPr>
      </p:pic>
      <p:pic>
        <p:nvPicPr>
          <p:cNvPr id="3075" name="Picture 3" descr="C:\Users\Home\Desktop\МАРАФОН\схемы к блоксу\624502-39.jpg"/>
          <p:cNvPicPr>
            <a:picLocks noChangeAspect="1" noChangeArrowheads="1"/>
          </p:cNvPicPr>
          <p:nvPr/>
        </p:nvPicPr>
        <p:blipFill>
          <a:blip r:embed="rId3" cstate="print"/>
          <a:srcRect/>
          <a:stretch>
            <a:fillRect/>
          </a:stretch>
        </p:blipFill>
        <p:spPr bwMode="auto">
          <a:xfrm>
            <a:off x="4499992" y="2060848"/>
            <a:ext cx="4291385" cy="4369668"/>
          </a:xfrm>
          <a:prstGeom prst="rect">
            <a:avLst/>
          </a:prstGeom>
          <a:noFill/>
        </p:spPr>
      </p:pic>
      <p:sp>
        <p:nvSpPr>
          <p:cNvPr id="6" name="Скругленный прямоугольник 5"/>
          <p:cNvSpPr/>
          <p:nvPr/>
        </p:nvSpPr>
        <p:spPr>
          <a:xfrm>
            <a:off x="7956376" y="55172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6804248" y="55172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868144" y="55172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4644008" y="5445224"/>
            <a:ext cx="9144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644008" y="537321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868144" y="537321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804248" y="537321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884368" y="537321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Работы детей</a:t>
            </a:r>
            <a:endParaRPr lang="ru-RU" dirty="0">
              <a:solidFill>
                <a:srgbClr val="FF0000"/>
              </a:solidFill>
            </a:endParaRPr>
          </a:p>
        </p:txBody>
      </p:sp>
      <p:pic>
        <p:nvPicPr>
          <p:cNvPr id="1026" name="Picture 2" descr="C:\Users\Home\Desktop\МАРАФОН\схемы к блоксу\IMG-c3289ba2f010692a63390d950ec2b6c7-V.jpg"/>
          <p:cNvPicPr>
            <a:picLocks noGrp="1" noChangeAspect="1" noChangeArrowheads="1"/>
          </p:cNvPicPr>
          <p:nvPr>
            <p:ph idx="1"/>
          </p:nvPr>
        </p:nvPicPr>
        <p:blipFill>
          <a:blip r:embed="rId2" cstate="print"/>
          <a:srcRect/>
          <a:stretch>
            <a:fillRect/>
          </a:stretch>
        </p:blipFill>
        <p:spPr bwMode="auto">
          <a:xfrm>
            <a:off x="179512" y="3645024"/>
            <a:ext cx="3617824" cy="2913187"/>
          </a:xfrm>
          <a:prstGeom prst="rect">
            <a:avLst/>
          </a:prstGeom>
          <a:noFill/>
          <a:effectLst>
            <a:softEdge rad="317500"/>
          </a:effectLst>
        </p:spPr>
      </p:pic>
      <p:pic>
        <p:nvPicPr>
          <p:cNvPr id="1027" name="Picture 3" descr="C:\Users\Home\Desktop\МАРАФОН\схемы к блоксу\20171117_132033[1].jpg"/>
          <p:cNvPicPr>
            <a:picLocks noChangeArrowheads="1"/>
          </p:cNvPicPr>
          <p:nvPr/>
        </p:nvPicPr>
        <p:blipFill>
          <a:blip r:embed="rId3" cstate="print"/>
          <a:srcRect/>
          <a:stretch>
            <a:fillRect/>
          </a:stretch>
        </p:blipFill>
        <p:spPr bwMode="auto">
          <a:xfrm rot="5400000">
            <a:off x="4378559" y="1937796"/>
            <a:ext cx="5076611" cy="4086238"/>
          </a:xfrm>
          <a:prstGeom prst="rect">
            <a:avLst/>
          </a:prstGeom>
          <a:noFill/>
          <a:effectLst>
            <a:softEdge rad="317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74367" y="6043011"/>
            <a:ext cx="8374097" cy="400110"/>
          </a:xfrm>
          <a:prstGeom prst="rect">
            <a:avLst/>
          </a:prstGeom>
        </p:spPr>
        <p:txBody>
          <a:bodyPr wrap="square">
            <a:spAutoFit/>
          </a:bodyPr>
          <a:lstStyle/>
          <a:p>
            <a:pPr lvl="0" algn="ctr" fontAlgn="base">
              <a:spcBef>
                <a:spcPct val="0"/>
              </a:spcBef>
              <a:spcAft>
                <a:spcPct val="0"/>
              </a:spcAft>
            </a:pPr>
            <a:r>
              <a:rPr lang="ru-RU" sz="2000" b="1" dirty="0" smtClean="0">
                <a:latin typeface="Times New Roman" pitchFamily="18" charset="0"/>
                <a:cs typeface="Arial" pitchFamily="34" charset="0"/>
              </a:rPr>
              <a:t>На момент создания шаблона все ссылки являются активными</a:t>
            </a:r>
            <a:r>
              <a:rPr lang="ru-RU" dirty="0" smtClean="0">
                <a:latin typeface="Times New Roman" pitchFamily="18" charset="0"/>
                <a:cs typeface="Arial" pitchFamily="34" charset="0"/>
              </a:rPr>
              <a:t>! </a:t>
            </a:r>
            <a:endParaRPr lang="ru-RU" dirty="0">
              <a:latin typeface="Times New Roman" pitchFamily="18" charset="0"/>
              <a:cs typeface="Arial" pitchFamily="34" charset="0"/>
            </a:endParaRPr>
          </a:p>
        </p:txBody>
      </p:sp>
      <p:sp>
        <p:nvSpPr>
          <p:cNvPr id="7" name="Прямоугольник 6"/>
          <p:cNvSpPr/>
          <p:nvPr/>
        </p:nvSpPr>
        <p:spPr>
          <a:xfrm>
            <a:off x="374367" y="1124744"/>
            <a:ext cx="8374097" cy="3179973"/>
          </a:xfrm>
          <a:prstGeom prst="rect">
            <a:avLst/>
          </a:prstGeom>
        </p:spPr>
        <p:txBody>
          <a:bodyPr wrap="square">
            <a:spAutoFit/>
          </a:bodyPr>
          <a:lstStyle/>
          <a:p>
            <a:pPr>
              <a:lnSpc>
                <a:spcPct val="114000"/>
              </a:lnSpc>
            </a:pPr>
            <a:r>
              <a:rPr lang="ru-RU" sz="2000" b="1" i="1" dirty="0" smtClean="0"/>
              <a:t>Книга:</a:t>
            </a:r>
          </a:p>
          <a:p>
            <a:pPr>
              <a:lnSpc>
                <a:spcPct val="114000"/>
              </a:lnSpc>
            </a:pPr>
            <a:r>
              <a:rPr lang="en-US" i="1" dirty="0">
                <a:hlinkClick r:id="rId2"/>
              </a:rPr>
              <a:t>http://</a:t>
            </a:r>
            <a:r>
              <a:rPr lang="en-US" i="1" dirty="0" smtClean="0">
                <a:hlinkClick r:id="rId2"/>
              </a:rPr>
              <a:t>toolsforschool.net/wp-content/uploads/2015/07/dreamstimelarge_43523860.jpg</a:t>
            </a:r>
            <a:r>
              <a:rPr lang="ru-RU" i="1" dirty="0" smtClean="0"/>
              <a:t> </a:t>
            </a:r>
          </a:p>
          <a:p>
            <a:pPr>
              <a:lnSpc>
                <a:spcPct val="114000"/>
              </a:lnSpc>
            </a:pPr>
            <a:r>
              <a:rPr lang="ru-RU" sz="2000" b="1" i="1" dirty="0" smtClean="0"/>
              <a:t>Сияние:</a:t>
            </a:r>
            <a:r>
              <a:rPr lang="ru-RU" sz="2000" i="1" dirty="0" smtClean="0"/>
              <a:t> </a:t>
            </a:r>
          </a:p>
          <a:p>
            <a:pPr>
              <a:lnSpc>
                <a:spcPct val="114000"/>
              </a:lnSpc>
            </a:pPr>
            <a:r>
              <a:rPr lang="ru-RU" sz="2000" i="1" dirty="0" smtClean="0"/>
              <a:t>01 - </a:t>
            </a:r>
            <a:r>
              <a:rPr lang="ru-RU" sz="2000" i="1" dirty="0"/>
              <a:t> </a:t>
            </a:r>
            <a:r>
              <a:rPr lang="en-US" i="1" dirty="0" smtClean="0">
                <a:hlinkClick r:id="rId3"/>
              </a:rPr>
              <a:t>http</a:t>
            </a:r>
            <a:r>
              <a:rPr lang="en-US" i="1" dirty="0">
                <a:hlinkClick r:id="rId3"/>
              </a:rPr>
              <a:t>://</a:t>
            </a:r>
            <a:r>
              <a:rPr lang="en-US" i="1" dirty="0" smtClean="0">
                <a:hlinkClick r:id="rId3"/>
              </a:rPr>
              <a:t>pic4you.ru/allimage/y2011/10-15/12216/1292878.png</a:t>
            </a:r>
            <a:r>
              <a:rPr lang="ru-RU" i="1" dirty="0"/>
              <a:t> </a:t>
            </a:r>
            <a:endParaRPr lang="ru-RU" sz="2000" i="1" dirty="0" smtClean="0"/>
          </a:p>
          <a:p>
            <a:pPr>
              <a:lnSpc>
                <a:spcPct val="114000"/>
              </a:lnSpc>
            </a:pPr>
            <a:r>
              <a:rPr lang="ru-RU" sz="2000" i="1" dirty="0" smtClean="0"/>
              <a:t>02 - </a:t>
            </a:r>
            <a:r>
              <a:rPr lang="en-US" i="1" dirty="0">
                <a:hlinkClick r:id="rId4"/>
              </a:rPr>
              <a:t>http://s2.pic4you.ru/allimage/y2013/04-24/24687/3406778.png</a:t>
            </a:r>
            <a:r>
              <a:rPr lang="ru-RU" i="1" dirty="0"/>
              <a:t> </a:t>
            </a:r>
            <a:endParaRPr lang="ru-RU" sz="2000" i="1" dirty="0" smtClean="0"/>
          </a:p>
          <a:p>
            <a:pPr>
              <a:lnSpc>
                <a:spcPct val="114000"/>
              </a:lnSpc>
            </a:pPr>
            <a:r>
              <a:rPr lang="ru-RU" sz="2000" b="1" i="1" dirty="0" smtClean="0"/>
              <a:t>Зеленая бабочка:</a:t>
            </a:r>
          </a:p>
          <a:p>
            <a:pPr>
              <a:lnSpc>
                <a:spcPct val="114000"/>
              </a:lnSpc>
            </a:pPr>
            <a:r>
              <a:rPr lang="en-US" i="1" dirty="0">
                <a:hlinkClick r:id="rId5"/>
              </a:rPr>
              <a:t>http://</a:t>
            </a:r>
            <a:r>
              <a:rPr lang="en-US" i="1" dirty="0" smtClean="0">
                <a:hlinkClick r:id="rId5"/>
              </a:rPr>
              <a:t>img-fotki.yandex.ru/get/4408/cadi-1986.745/0_89975_2e0a5432_XL</a:t>
            </a:r>
            <a:endParaRPr lang="ru-RU" i="1" dirty="0" smtClean="0"/>
          </a:p>
          <a:p>
            <a:pPr>
              <a:lnSpc>
                <a:spcPct val="114000"/>
              </a:lnSpc>
            </a:pPr>
            <a:r>
              <a:rPr lang="ru-RU" sz="2000" b="1" i="1" dirty="0" smtClean="0"/>
              <a:t>Кисти для </a:t>
            </a:r>
            <a:r>
              <a:rPr lang="en-US" sz="2000" b="1" i="1" dirty="0"/>
              <a:t>Adobe Photoshop </a:t>
            </a:r>
            <a:r>
              <a:rPr lang="ru-RU" sz="2000" b="1" i="1" dirty="0" smtClean="0"/>
              <a:t>«Мыльные пузыри»: </a:t>
            </a:r>
          </a:p>
          <a:p>
            <a:pPr>
              <a:lnSpc>
                <a:spcPct val="114000"/>
              </a:lnSpc>
            </a:pPr>
            <a:r>
              <a:rPr lang="en-US" i="1" dirty="0">
                <a:hlinkClick r:id="rId6"/>
              </a:rPr>
              <a:t>http://</a:t>
            </a:r>
            <a:r>
              <a:rPr lang="en-US" i="1" dirty="0" smtClean="0">
                <a:hlinkClick r:id="rId6"/>
              </a:rPr>
              <a:t>skyclipart.ru/allphotoshop/brushes/8-kist-dlya-fotoshopa-mylnye-puzyrii.html</a:t>
            </a:r>
            <a:r>
              <a:rPr lang="ru-RU" i="1" dirty="0" smtClean="0"/>
              <a:t> </a:t>
            </a:r>
            <a:endParaRPr lang="ru-RU" b="1" i="1" dirty="0"/>
          </a:p>
        </p:txBody>
      </p:sp>
      <p:sp>
        <p:nvSpPr>
          <p:cNvPr id="8" name="Заголовок 3"/>
          <p:cNvSpPr>
            <a:spLocks noGrp="1"/>
          </p:cNvSpPr>
          <p:nvPr>
            <p:ph type="title"/>
          </p:nvPr>
        </p:nvSpPr>
        <p:spPr>
          <a:xfrm>
            <a:off x="395536" y="404664"/>
            <a:ext cx="8342521" cy="576064"/>
          </a:xfrm>
        </p:spPr>
        <p:txBody>
          <a:bodyPr>
            <a:normAutofit fontScale="90000"/>
          </a:bodyPr>
          <a:lstStyle/>
          <a:p>
            <a:r>
              <a:rPr lang="ru-RU" dirty="0" smtClean="0">
                <a:solidFill>
                  <a:schemeClr val="accent6">
                    <a:lumMod val="75000"/>
                  </a:schemeClr>
                </a:solidFill>
                <a:effectLst>
                  <a:outerShdw blurRad="38100" dist="38100" dir="2700000" algn="tl">
                    <a:srgbClr val="000000">
                      <a:alpha val="43137"/>
                    </a:srgbClr>
                  </a:outerShdw>
                </a:effectLst>
                <a:latin typeface="Matilda" pitchFamily="2" charset="0"/>
              </a:rPr>
              <a:t>Интернет - ресурсы</a:t>
            </a:r>
            <a:endParaRPr lang="ru-RU" dirty="0">
              <a:solidFill>
                <a:schemeClr val="accent6">
                  <a:lumMod val="75000"/>
                </a:schemeClr>
              </a:solidFill>
              <a:effectLst>
                <a:outerShdw blurRad="38100" dist="38100" dir="2700000" algn="tl">
                  <a:srgbClr val="000000">
                    <a:alpha val="43137"/>
                  </a:srgbClr>
                </a:outerShdw>
              </a:effectLst>
              <a:latin typeface="Matilda" pitchFamily="2" charset="0"/>
            </a:endParaRPr>
          </a:p>
        </p:txBody>
      </p:sp>
    </p:spTree>
    <p:extLst>
      <p:ext uri="{BB962C8B-B14F-4D97-AF65-F5344CB8AC3E}">
        <p14:creationId xmlns:p14="http://schemas.microsoft.com/office/powerpoint/2010/main" xmlns="" val="256375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История возникновения</a:t>
            </a:r>
          </a:p>
        </p:txBody>
      </p:sp>
      <p:sp>
        <p:nvSpPr>
          <p:cNvPr id="4" name="Прямоугольник 3"/>
          <p:cNvSpPr/>
          <p:nvPr/>
        </p:nvSpPr>
        <p:spPr>
          <a:xfrm>
            <a:off x="3635896" y="1988840"/>
            <a:ext cx="5004048" cy="4093428"/>
          </a:xfrm>
          <a:prstGeom prst="rect">
            <a:avLst/>
          </a:prstGeom>
        </p:spPr>
        <p:txBody>
          <a:bodyPr wrap="square">
            <a:spAutoFit/>
          </a:bodyPr>
          <a:lstStyle/>
          <a:p>
            <a:r>
              <a:rPr lang="ru-RU" sz="2000" dirty="0"/>
              <a:t>Основателем города является известный государственный деятель, географ, этнограф и историк Василием Татищевым. В 1737 году императрица Анна Иоанновна пожаловала грамоту обращенной в христианскую веру калмыцкой княгине Анне </a:t>
            </a:r>
            <a:r>
              <a:rPr lang="ru-RU" sz="2000" dirty="0" err="1"/>
              <a:t>Тайшиной</a:t>
            </a:r>
            <a:r>
              <a:rPr lang="ru-RU" sz="2000" dirty="0"/>
              <a:t>. Одновременно в грамоте говорилось об основании города-крепости, чтобы защитить русские земли от набегов кочевников и дать возможность крещенным калмыкам начать вести оседлый образ жизни. 20 </a:t>
            </a:r>
            <a:r>
              <a:rPr lang="ru-RU" sz="2000" dirty="0" err="1"/>
              <a:t>июны</a:t>
            </a:r>
            <a:r>
              <a:rPr lang="ru-RU" sz="2000" dirty="0"/>
              <a:t> 1737 года являются датой основания города.</a:t>
            </a:r>
          </a:p>
        </p:txBody>
      </p:sp>
      <p:pic>
        <p:nvPicPr>
          <p:cNvPr id="1028" name="Picture 4" descr="Тольятти, получивший свое первое название Ставропол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940" y="1511428"/>
            <a:ext cx="3368956" cy="3501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898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Первое название города</a:t>
            </a:r>
          </a:p>
        </p:txBody>
      </p:sp>
      <p:pic>
        <p:nvPicPr>
          <p:cNvPr id="2050" name="Picture 2" descr="Тольятти, получивший свое первое название Ставропол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556792"/>
            <a:ext cx="3810000" cy="25812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4644008" y="1556792"/>
            <a:ext cx="3995936" cy="4524315"/>
          </a:xfrm>
          <a:prstGeom prst="rect">
            <a:avLst/>
          </a:prstGeom>
        </p:spPr>
        <p:txBody>
          <a:bodyPr wrap="square">
            <a:spAutoFit/>
          </a:bodyPr>
          <a:lstStyle/>
          <a:p>
            <a:r>
              <a:rPr lang="ru-RU" dirty="0"/>
              <a:t>В названии, которое получило это полувоенное, </a:t>
            </a:r>
            <a:r>
              <a:rPr lang="ru-RU" dirty="0" err="1"/>
              <a:t>полугражданское</a:t>
            </a:r>
            <a:r>
              <a:rPr lang="ru-RU" dirty="0"/>
              <a:t> поселение, отражена задача, которую оно должно было выполнять – объединить в единое целое окрещенных калмыков и стать не просто территориальным, а духовным центром, нести дух и свет православной веры. Татищев предлагал дать городу название </a:t>
            </a:r>
            <a:r>
              <a:rPr lang="ru-RU" dirty="0" err="1"/>
              <a:t>Епифания</a:t>
            </a:r>
            <a:r>
              <a:rPr lang="ru-RU" dirty="0"/>
              <a:t>, что в переводе означает “крещение или благовещение”. Указом Сената город получил название Ставрополь - «Город Святого Креста».</a:t>
            </a:r>
          </a:p>
          <a:p>
            <a:endParaRPr lang="ru-RU" dirty="0"/>
          </a:p>
          <a:p>
            <a:r>
              <a:rPr lang="ru-RU" dirty="0"/>
              <a:t> </a:t>
            </a:r>
          </a:p>
        </p:txBody>
      </p:sp>
    </p:spTree>
    <p:extLst>
      <p:ext uri="{BB962C8B-B14F-4D97-AF65-F5344CB8AC3E}">
        <p14:creationId xmlns:p14="http://schemas.microsoft.com/office/powerpoint/2010/main" xmlns="" val="325750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Трижды возродившийся город</a:t>
            </a:r>
          </a:p>
        </p:txBody>
      </p:sp>
      <p:sp>
        <p:nvSpPr>
          <p:cNvPr id="3" name="Прямоугольник 2"/>
          <p:cNvSpPr/>
          <p:nvPr/>
        </p:nvSpPr>
        <p:spPr>
          <a:xfrm>
            <a:off x="539552" y="1305342"/>
            <a:ext cx="8064896" cy="4154984"/>
          </a:xfrm>
          <a:prstGeom prst="rect">
            <a:avLst/>
          </a:prstGeom>
        </p:spPr>
        <p:txBody>
          <a:bodyPr wrap="square">
            <a:spAutoFit/>
          </a:bodyPr>
          <a:lstStyle/>
          <a:p>
            <a:r>
              <a:rPr lang="ru-RU" sz="2400" dirty="0"/>
              <a:t>Тольятти неофициально частенько называют трижды рожденным городом и вот почему. За всю историю он не просто менял свое название, но и местоположение. Первоначально при основании Василий Татищев выбрал для города-крепости место на берегу Волги среди заливных лугов напротив Жигулевских гор. Если вначале среди жителей преобладали крещенные калмыки, то позже большую часть населения составляли русские, потому что калмыки стали расселяться за городской чертой, чтобы можно было заниматься привычным делом – животноводством и земледелием.</a:t>
            </a:r>
          </a:p>
        </p:txBody>
      </p:sp>
    </p:spTree>
    <p:extLst>
      <p:ext uri="{BB962C8B-B14F-4D97-AF65-F5344CB8AC3E}">
        <p14:creationId xmlns:p14="http://schemas.microsoft.com/office/powerpoint/2010/main" xmlns="" val="363842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67744" y="476672"/>
            <a:ext cx="6480720" cy="720080"/>
          </a:xfrm>
        </p:spPr>
        <p:txBody>
          <a:bodyPr>
            <a:normAutofit fontScale="90000"/>
          </a:bodyPr>
          <a:lstStyle/>
          <a:p>
            <a:r>
              <a:rPr lang="ru-RU" dirty="0">
                <a:solidFill>
                  <a:schemeClr val="accent6">
                    <a:lumMod val="75000"/>
                  </a:schemeClr>
                </a:solidFill>
                <a:effectLst>
                  <a:outerShdw blurRad="38100" dist="38100" dir="2700000" algn="tl">
                    <a:srgbClr val="000000">
                      <a:alpha val="43137"/>
                    </a:srgbClr>
                  </a:outerShdw>
                </a:effectLst>
                <a:latin typeface="Matilda" pitchFamily="2" charset="0"/>
              </a:rPr>
              <a:t>Достопримечательности Тольятти</a:t>
            </a:r>
          </a:p>
        </p:txBody>
      </p:sp>
      <p:sp>
        <p:nvSpPr>
          <p:cNvPr id="5" name="Объект 4"/>
          <p:cNvSpPr>
            <a:spLocks noGrp="1"/>
          </p:cNvSpPr>
          <p:nvPr>
            <p:ph idx="1"/>
          </p:nvPr>
        </p:nvSpPr>
        <p:spPr>
          <a:xfrm>
            <a:off x="3896812" y="1340768"/>
            <a:ext cx="4851652" cy="5184576"/>
          </a:xfrm>
        </p:spPr>
        <p:txBody>
          <a:bodyPr>
            <a:normAutofit fontScale="70000" lnSpcReduction="20000"/>
          </a:bodyPr>
          <a:lstStyle/>
          <a:p>
            <a:pPr marL="0" indent="0">
              <a:buNone/>
            </a:pPr>
            <a:r>
              <a:rPr lang="ru-RU" dirty="0"/>
              <a:t>При переносе города постарались по возможности сохранить значимые для русской архитектуры здания, такие как дом купца Субботина. Дом купца Субботина является историческим памятником архитектуры 19 века и отражает, как жило купечество и мещанство в этот период. Никифор Субботин был не просто богатый хлеботорговец, но человек, не чуравшийся культуры. Его дом, построенный в середине 19 века, украшен изумительной по своему искусству деревянной резьбой. К великому сожалению, памятник находится в довольно плачевном состоянии.</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59" y="1821888"/>
            <a:ext cx="3285253" cy="2471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6591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Музей </a:t>
            </a:r>
            <a:r>
              <a:rPr lang="ru-RU" dirty="0" err="1"/>
              <a:t>АВТОВАЗа</a:t>
            </a:r>
            <a:endParaRPr lang="ru-RU" dirty="0"/>
          </a:p>
        </p:txBody>
      </p:sp>
      <p:sp>
        <p:nvSpPr>
          <p:cNvPr id="3" name="Объект 2"/>
          <p:cNvSpPr>
            <a:spLocks noGrp="1"/>
          </p:cNvSpPr>
          <p:nvPr>
            <p:ph idx="1"/>
          </p:nvPr>
        </p:nvSpPr>
        <p:spPr>
          <a:xfrm>
            <a:off x="4427984" y="1669964"/>
            <a:ext cx="4258816" cy="4456199"/>
          </a:xfrm>
        </p:spPr>
        <p:txBody>
          <a:bodyPr>
            <a:noAutofit/>
          </a:bodyPr>
          <a:lstStyle/>
          <a:p>
            <a:r>
              <a:rPr lang="ru-RU" sz="1800" dirty="0"/>
              <a:t>Гости города и в особенности желающие приобрести новый автомобиль прямо с конвейера, да и обычные горожане, частенько заглядывают в музей </a:t>
            </a:r>
            <a:r>
              <a:rPr lang="ru-RU" sz="1800" dirty="0" err="1"/>
              <a:t>АвтоВаза</a:t>
            </a:r>
            <a:r>
              <a:rPr lang="ru-RU" sz="1800" dirty="0" smtClean="0"/>
              <a:t>.. </a:t>
            </a:r>
            <a:r>
              <a:rPr lang="ru-RU" sz="1800" dirty="0"/>
              <a:t>Здесь можно увидеть образцы ретро автомобилей прошлого века, военную технику, давно ставшую историей и новые образцы автомобильного оснащения современной армии. Среди экспонатов не только российские, но и зарубежные грузовые и легковые машины. Экспозиция постоянно пополняется и растет, поэтому здесь всегда можно увидеть что-то новенькое.</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1" y="1669964"/>
            <a:ext cx="3665647" cy="24071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6612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Памятник верности</a:t>
            </a:r>
            <a:br>
              <a:rPr lang="ru-RU" dirty="0"/>
            </a:br>
            <a:r>
              <a:rPr lang="ru-RU" dirty="0"/>
              <a:t> </a:t>
            </a:r>
          </a:p>
        </p:txBody>
      </p:sp>
      <p:sp>
        <p:nvSpPr>
          <p:cNvPr id="3" name="Объект 2"/>
          <p:cNvSpPr>
            <a:spLocks noGrp="1"/>
          </p:cNvSpPr>
          <p:nvPr>
            <p:ph idx="1"/>
          </p:nvPr>
        </p:nvSpPr>
        <p:spPr/>
        <p:txBody>
          <a:bodyPr>
            <a:normAutofit fontScale="85000" lnSpcReduction="20000"/>
          </a:bodyPr>
          <a:lstStyle/>
          <a:p>
            <a:r>
              <a:rPr lang="ru-RU" dirty="0"/>
              <a:t>Менее значимый с исторической точки зрения, но вызывающий сильные эмоциональные чувства памятник находится на перекрестке Южного шоссе и улицы Яшина. Памятник верности изображает сидящего на бронзовом постаменте пса. Эта собака не выдуманный, а реальный персонаж, которому посвятили не одну песню городские барды. На этом месте пес просидел семь лет, ожидая разбившихся в автокатастрофе хозяев. Горожане, потрясенные верностью пса, дали ему имя Константин и после его смерти поставили памятник собачьей преданности и верности.</a:t>
            </a:r>
          </a:p>
        </p:txBody>
      </p:sp>
    </p:spTree>
    <p:extLst>
      <p:ext uri="{BB962C8B-B14F-4D97-AF65-F5344CB8AC3E}">
        <p14:creationId xmlns:p14="http://schemas.microsoft.com/office/powerpoint/2010/main" xmlns="" val="336226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Благовещенский скит</a:t>
            </a:r>
          </a:p>
        </p:txBody>
      </p:sp>
      <p:sp>
        <p:nvSpPr>
          <p:cNvPr id="3" name="Объект 2"/>
          <p:cNvSpPr>
            <a:spLocks noGrp="1"/>
          </p:cNvSpPr>
          <p:nvPr>
            <p:ph idx="1"/>
          </p:nvPr>
        </p:nvSpPr>
        <p:spPr>
          <a:xfrm>
            <a:off x="4444342" y="1542278"/>
            <a:ext cx="4242458" cy="4583885"/>
          </a:xfrm>
        </p:spPr>
        <p:txBody>
          <a:bodyPr>
            <a:normAutofit fontScale="62500" lnSpcReduction="20000"/>
          </a:bodyPr>
          <a:lstStyle/>
          <a:p>
            <a:r>
              <a:rPr lang="ru-RU" dirty="0"/>
              <a:t>Православным верующим будет интересно посетить Благовещенский скит. Он расположен в местечке Федоровка, с недавних пор ставшей частью города. Здесь находится отреставрированный Храм Благовещенья Пресвятой Богородицы, который в 1846 году построил для своей тяжело больной жены богатый собственник села Н.Ф. </a:t>
            </a:r>
            <a:r>
              <a:rPr lang="ru-RU" dirty="0" err="1"/>
              <a:t>Бахметев</a:t>
            </a:r>
            <a:r>
              <a:rPr lang="ru-RU" dirty="0"/>
              <a:t>. Первоначально церковь была освящена в честь Святой великомученицы Варвары.</a:t>
            </a:r>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1" y="1542278"/>
            <a:ext cx="3904791" cy="33268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58422273"/>
      </p:ext>
    </p:extLst>
  </p:cSld>
  <p:clrMapOvr>
    <a:masterClrMapping/>
  </p:clrMapOvr>
</p:sld>
</file>

<file path=ppt/theme/theme1.xml><?xml version="1.0" encoding="utf-8"?>
<a:theme xmlns:a="http://schemas.openxmlformats.org/drawingml/2006/main" name="Тема Office">
  <a:themeElements>
    <a:clrScheme name="Другая 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74806"/>
      </a:hlink>
      <a:folHlink>
        <a:srgbClr val="FAC08F"/>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632</Words>
  <Application>Microsoft Office PowerPoint</Application>
  <PresentationFormat>Экран (4:3)</PresentationFormat>
  <Paragraphs>40</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Matilda</vt:lpstr>
      <vt:lpstr>Times New Roman</vt:lpstr>
      <vt:lpstr>tahoma</vt:lpstr>
      <vt:lpstr>Myriad Pro</vt:lpstr>
      <vt:lpstr>Тема Office</vt:lpstr>
      <vt:lpstr>Слайд 1</vt:lpstr>
      <vt:lpstr>Тольятти</vt:lpstr>
      <vt:lpstr>История возникновения</vt:lpstr>
      <vt:lpstr>Первое название города</vt:lpstr>
      <vt:lpstr>Трижды возродившийся город</vt:lpstr>
      <vt:lpstr>Достопримечательности Тольятти</vt:lpstr>
      <vt:lpstr>Музей АВТОВАЗа</vt:lpstr>
      <vt:lpstr>Памятник верности  </vt:lpstr>
      <vt:lpstr>Благовещенский скит</vt:lpstr>
      <vt:lpstr>Современная архитектура Тольятти</vt:lpstr>
      <vt:lpstr>Православный собор  Христа Спасителя</vt:lpstr>
      <vt:lpstr>Слайд 12</vt:lpstr>
      <vt:lpstr>Театр кукол</vt:lpstr>
      <vt:lpstr>Слайд 14</vt:lpstr>
      <vt:lpstr>Слайд 15</vt:lpstr>
      <vt:lpstr>Слайд 16</vt:lpstr>
      <vt:lpstr>Слайд 17</vt:lpstr>
      <vt:lpstr>Слайд 18</vt:lpstr>
      <vt:lpstr>Схемы </vt:lpstr>
      <vt:lpstr>Схемы</vt:lpstr>
      <vt:lpstr>Работы детей</vt:lpstr>
      <vt:lpstr>Интернет - ресурсы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Home</cp:lastModifiedBy>
  <cp:revision>98</cp:revision>
  <dcterms:created xsi:type="dcterms:W3CDTF">2013-08-23T08:38:35Z</dcterms:created>
  <dcterms:modified xsi:type="dcterms:W3CDTF">2018-08-27T10:58:52Z</dcterms:modified>
</cp:coreProperties>
</file>