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sldIdLst>
    <p:sldId id="256" r:id="rId3"/>
    <p:sldId id="257" r:id="rId4"/>
    <p:sldId id="258" r:id="rId5"/>
    <p:sldId id="259" r:id="rId6"/>
    <p:sldId id="260" r:id="rId7"/>
    <p:sldId id="261" r:id="rId8"/>
    <p:sldId id="262" r:id="rId9"/>
    <p:sldId id="289" r:id="rId10"/>
    <p:sldId id="290" r:id="rId11"/>
    <p:sldId id="291" r:id="rId12"/>
    <p:sldId id="292" r:id="rId13"/>
    <p:sldId id="293" r:id="rId14"/>
    <p:sldId id="294"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7" r:id="rId29"/>
    <p:sldId id="276" r:id="rId30"/>
    <p:sldId id="278" r:id="rId31"/>
    <p:sldId id="279" r:id="rId32"/>
    <p:sldId id="280" r:id="rId33"/>
    <p:sldId id="281" r:id="rId34"/>
    <p:sldId id="282" r:id="rId35"/>
    <p:sldId id="283" r:id="rId36"/>
    <p:sldId id="287" r:id="rId37"/>
    <p:sldId id="285" r:id="rId38"/>
    <p:sldId id="284" r:id="rId39"/>
    <p:sldId id="286" r:id="rId40"/>
    <p:sldId id="288" r:id="rId4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656" y="-21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51C74C5C-C5F3-4E36-8A7B-8FFEA194A2C0}" type="datetimeFigureOut">
              <a:rPr lang="ru-RU" smtClean="0"/>
              <a:pPr/>
              <a:t>23.08.2018</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A202401C-2D40-4E29-BEA4-30B1CA0D1BB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1C74C5C-C5F3-4E36-8A7B-8FFEA194A2C0}" type="datetimeFigureOut">
              <a:rPr lang="ru-RU" smtClean="0"/>
              <a:pPr/>
              <a:t>23.08.2018</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A202401C-2D40-4E29-BEA4-30B1CA0D1BB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51C74C5C-C5F3-4E36-8A7B-8FFEA194A2C0}" type="datetimeFigureOut">
              <a:rPr lang="ru-RU" smtClean="0"/>
              <a:pPr/>
              <a:t>23.08.2018</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A202401C-2D40-4E29-BEA4-30B1CA0D1BB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1C74C5C-C5F3-4E36-8A7B-8FFEA194A2C0}" type="datetimeFigureOut">
              <a:rPr lang="ru-RU" smtClean="0"/>
              <a:pPr/>
              <a:t>23.08.2018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202401C-2D40-4E29-BEA4-30B1CA0D1BB8}"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C74C5C-C5F3-4E36-8A7B-8FFEA194A2C0}" type="datetimeFigureOut">
              <a:rPr lang="ru-RU" smtClean="0"/>
              <a:pPr/>
              <a:t>23.08.2018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202401C-2D40-4E29-BEA4-30B1CA0D1BB8}" type="slidenum">
              <a:rPr lang="ru-RU" smtClean="0"/>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1C74C5C-C5F3-4E36-8A7B-8FFEA194A2C0}" type="datetimeFigureOut">
              <a:rPr lang="ru-RU" smtClean="0"/>
              <a:pPr/>
              <a:t>23.08.2018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202401C-2D40-4E29-BEA4-30B1CA0D1BB8}" type="slidenum">
              <a:rPr lang="ru-RU" smtClean="0"/>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1C74C5C-C5F3-4E36-8A7B-8FFEA194A2C0}" type="datetimeFigureOut">
              <a:rPr lang="ru-RU" smtClean="0"/>
              <a:pPr/>
              <a:t>23.08.2018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202401C-2D40-4E29-BEA4-30B1CA0D1BB8}" type="slidenum">
              <a:rPr lang="ru-RU" smtClean="0"/>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1C74C5C-C5F3-4E36-8A7B-8FFEA194A2C0}" type="datetimeFigureOut">
              <a:rPr lang="ru-RU" smtClean="0"/>
              <a:pPr/>
              <a:t>23.08.2018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202401C-2D40-4E29-BEA4-30B1CA0D1BB8}" type="slidenum">
              <a:rPr lang="ru-RU" smtClean="0"/>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1C74C5C-C5F3-4E36-8A7B-8FFEA194A2C0}" type="datetimeFigureOut">
              <a:rPr lang="ru-RU" smtClean="0"/>
              <a:pPr/>
              <a:t>23.08.2018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202401C-2D40-4E29-BEA4-30B1CA0D1BB8}" type="slidenum">
              <a:rPr lang="ru-RU" smtClean="0"/>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1C74C5C-C5F3-4E36-8A7B-8FFEA194A2C0}" type="datetimeFigureOut">
              <a:rPr lang="ru-RU" smtClean="0"/>
              <a:pPr/>
              <a:t>23.08.2018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202401C-2D40-4E29-BEA4-30B1CA0D1BB8}" type="slidenum">
              <a:rPr lang="ru-RU" smtClean="0"/>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1C74C5C-C5F3-4E36-8A7B-8FFEA194A2C0}" type="datetimeFigureOut">
              <a:rPr lang="ru-RU" smtClean="0"/>
              <a:pPr/>
              <a:t>23.08.2018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202401C-2D40-4E29-BEA4-30B1CA0D1BB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1C74C5C-C5F3-4E36-8A7B-8FFEA194A2C0}" type="datetimeFigureOut">
              <a:rPr lang="ru-RU" smtClean="0"/>
              <a:pPr/>
              <a:t>23.08.2018</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A202401C-2D40-4E29-BEA4-30B1CA0D1BB8}"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1C74C5C-C5F3-4E36-8A7B-8FFEA194A2C0}" type="datetimeFigureOut">
              <a:rPr lang="ru-RU" smtClean="0"/>
              <a:pPr/>
              <a:t>23.08.2018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202401C-2D40-4E29-BEA4-30B1CA0D1BB8}" type="slidenum">
              <a:rPr lang="ru-RU" smtClean="0"/>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C74C5C-C5F3-4E36-8A7B-8FFEA194A2C0}" type="datetimeFigureOut">
              <a:rPr lang="ru-RU" smtClean="0"/>
              <a:pPr/>
              <a:t>23.08.2018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202401C-2D40-4E29-BEA4-30B1CA0D1BB8}" type="slidenum">
              <a:rPr lang="ru-RU" smtClean="0"/>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C74C5C-C5F3-4E36-8A7B-8FFEA194A2C0}" type="datetimeFigureOut">
              <a:rPr lang="ru-RU" smtClean="0"/>
              <a:pPr/>
              <a:t>23.08.2018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202401C-2D40-4E29-BEA4-30B1CA0D1BB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51C74C5C-C5F3-4E36-8A7B-8FFEA194A2C0}" type="datetimeFigureOut">
              <a:rPr lang="ru-RU" smtClean="0"/>
              <a:pPr/>
              <a:t>23.08.2018</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extLst/>
          </a:lstStyle>
          <a:p>
            <a:fld id="{A202401C-2D40-4E29-BEA4-30B1CA0D1BB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1C74C5C-C5F3-4E36-8A7B-8FFEA194A2C0}" type="datetimeFigureOut">
              <a:rPr lang="ru-RU" smtClean="0"/>
              <a:pPr/>
              <a:t>23.08.2018</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A202401C-2D40-4E29-BEA4-30B1CA0D1BB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1C74C5C-C5F3-4E36-8A7B-8FFEA194A2C0}" type="datetimeFigureOut">
              <a:rPr lang="ru-RU" smtClean="0"/>
              <a:pPr/>
              <a:t>23.08.2018</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A202401C-2D40-4E29-BEA4-30B1CA0D1BB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51C74C5C-C5F3-4E36-8A7B-8FFEA194A2C0}" type="datetimeFigureOut">
              <a:rPr lang="ru-RU" smtClean="0"/>
              <a:pPr/>
              <a:t>23.08.2018</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A202401C-2D40-4E29-BEA4-30B1CA0D1BB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51C74C5C-C5F3-4E36-8A7B-8FFEA194A2C0}" type="datetimeFigureOut">
              <a:rPr lang="ru-RU" smtClean="0"/>
              <a:pPr/>
              <a:t>23.08.2018</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extLst/>
          </a:lstStyle>
          <a:p>
            <a:fld id="{A202401C-2D40-4E29-BEA4-30B1CA0D1BB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1C74C5C-C5F3-4E36-8A7B-8FFEA194A2C0}" type="datetimeFigureOut">
              <a:rPr lang="ru-RU" smtClean="0"/>
              <a:pPr/>
              <a:t>23.08.2018</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A202401C-2D40-4E29-BEA4-30B1CA0D1BB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51C74C5C-C5F3-4E36-8A7B-8FFEA194A2C0}" type="datetimeFigureOut">
              <a:rPr lang="ru-RU" smtClean="0"/>
              <a:pPr/>
              <a:t>23.08.2018</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A202401C-2D40-4E29-BEA4-30B1CA0D1BB8}"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4"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51C74C5C-C5F3-4E36-8A7B-8FFEA194A2C0}" type="datetimeFigureOut">
              <a:rPr lang="ru-RU" smtClean="0"/>
              <a:pPr/>
              <a:t>23.08.2018</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A202401C-2D40-4E29-BEA4-30B1CA0D1BB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74C5C-C5F3-4E36-8A7B-8FFEA194A2C0}" type="datetimeFigureOut">
              <a:rPr lang="ru-RU" smtClean="0"/>
              <a:pPr/>
              <a:t>23.08.2018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2401C-2D40-4E29-BEA4-30B1CA0D1BB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692696"/>
            <a:ext cx="7772400" cy="1470025"/>
          </a:xfrm>
        </p:spPr>
        <p:txBody>
          <a:bodyPr>
            <a:prstTxWarp prst="textStop">
              <a:avLst/>
            </a:prstTxWarp>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accent2">
                      <a:satMod val="175000"/>
                      <a:alpha val="40000"/>
                    </a:schemeClr>
                  </a:glow>
                  <a:outerShdw blurRad="80000" dist="40000" dir="5040000" algn="tl">
                    <a:srgbClr val="000000">
                      <a:alpha val="30000"/>
                    </a:srgbClr>
                  </a:outerShdw>
                </a:effectLst>
              </a:rPr>
              <a:t>Развитие творческих способностей  учащихся </a:t>
            </a:r>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accent2">
                      <a:satMod val="175000"/>
                      <a:alpha val="40000"/>
                    </a:schemeClr>
                  </a:glow>
                  <a:outerShdw blurRad="80000" dist="40000" dir="5040000" algn="tl">
                    <a:srgbClr val="000000">
                      <a:alpha val="30000"/>
                    </a:srgbClr>
                  </a:outerShdw>
                </a:effectLst>
              </a:rPr>
              <a:t>средствами </a:t>
            </a:r>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accent2">
                      <a:satMod val="175000"/>
                      <a:alpha val="40000"/>
                    </a:schemeClr>
                  </a:glow>
                  <a:outerShdw blurRad="80000" dist="40000" dir="5040000" algn="tl">
                    <a:srgbClr val="000000">
                      <a:alpha val="30000"/>
                    </a:srgbClr>
                  </a:outerShdw>
                </a:effectLst>
              </a:rPr>
              <a:t>иностранного языка в системе внеурочной деятельности </a:t>
            </a: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accent2">
                    <a:satMod val="175000"/>
                    <a:alpha val="40000"/>
                  </a:schemeClr>
                </a:glow>
                <a:outerShdw blurRad="80000" dist="40000" dir="5040000" algn="tl">
                  <a:srgbClr val="000000">
                    <a:alpha val="30000"/>
                  </a:srgbClr>
                </a:outerShdw>
              </a:effectLst>
            </a:endParaRPr>
          </a:p>
        </p:txBody>
      </p:sp>
      <p:sp>
        <p:nvSpPr>
          <p:cNvPr id="3" name="Подзаголовок 2"/>
          <p:cNvSpPr>
            <a:spLocks noGrp="1"/>
          </p:cNvSpPr>
          <p:nvPr>
            <p:ph type="subTitle" idx="1"/>
          </p:nvPr>
        </p:nvSpPr>
        <p:spPr>
          <a:xfrm>
            <a:off x="1371600" y="3886200"/>
            <a:ext cx="6400800" cy="2423120"/>
          </a:xfrm>
        </p:spPr>
        <p:txBody>
          <a:bodyPr/>
          <a:lstStyle/>
          <a:p>
            <a:endParaRPr lang="ru-RU" dirty="0"/>
          </a:p>
        </p:txBody>
      </p:sp>
      <p:pic>
        <p:nvPicPr>
          <p:cNvPr id="1026" name="Picture 2" descr="C:\Users\Жанна\Desktop\Евсеева Ж.Н\встреча с немцами\встреча\IMG_1778.jpg"/>
          <p:cNvPicPr>
            <a:picLocks noChangeAspect="1" noChangeArrowheads="1"/>
          </p:cNvPicPr>
          <p:nvPr/>
        </p:nvPicPr>
        <p:blipFill>
          <a:blip r:embed="rId2" cstate="print"/>
          <a:srcRect/>
          <a:stretch>
            <a:fillRect/>
          </a:stretch>
        </p:blipFill>
        <p:spPr bwMode="auto">
          <a:xfrm>
            <a:off x="2843808" y="2996952"/>
            <a:ext cx="6012028" cy="3384375"/>
          </a:xfrm>
          <a:prstGeom prst="ellipse">
            <a:avLst/>
          </a:prstGeom>
          <a:ln>
            <a:noFill/>
          </a:ln>
          <a:effectLst>
            <a:softEdge rad="112500"/>
          </a:effectLst>
          <a:scene3d>
            <a:camera prst="perspectiveRight"/>
            <a:lightRig rig="threePt" dir="t"/>
          </a:scene3d>
        </p:spPr>
      </p:pic>
      <p:pic>
        <p:nvPicPr>
          <p:cNvPr id="5" name="Рисунок 4" descr="214034154_281303d96f344150e8fe70c570ad064d_800.gif"/>
          <p:cNvPicPr>
            <a:picLocks noChangeAspect="1"/>
          </p:cNvPicPr>
          <p:nvPr/>
        </p:nvPicPr>
        <p:blipFill>
          <a:blip r:embed="rId3" cstate="print"/>
          <a:stretch>
            <a:fillRect/>
          </a:stretch>
        </p:blipFill>
        <p:spPr>
          <a:xfrm>
            <a:off x="755576" y="2204864"/>
            <a:ext cx="3240360" cy="182017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764704"/>
            <a:ext cx="8229600" cy="1143000"/>
          </a:xfrm>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Ролевые игры</a:t>
            </a:r>
            <a:b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Содержимое 2"/>
          <p:cNvSpPr>
            <a:spLocks noGrp="1"/>
          </p:cNvSpPr>
          <p:nvPr>
            <p:ph idx="1"/>
          </p:nvPr>
        </p:nvSpPr>
        <p:spPr/>
        <p:txBody>
          <a:bodyPr>
            <a:normAutofit fontScale="77500" lnSpcReduction="20000"/>
          </a:bodyPr>
          <a:lstStyle/>
          <a:p>
            <a:r>
              <a:rPr lang="ru-RU" dirty="0" smtClean="0"/>
              <a:t>Ролевые игры наиболее привлекательны для детей, так как играя они могут проявить полностью свою фантазию. Принимая на себя различные роли, они сопереживают, начинают ориентироваться в отношениях между людьми, проявляют заложенные в них творческие возможности.</a:t>
            </a:r>
          </a:p>
          <a:p>
            <a:r>
              <a:rPr lang="ru-RU" dirty="0" smtClean="0"/>
              <a:t>Общение на иностранном языке в ролевой игре трудно для детей, поэтому ведущая роль в развитии сюжета принадлежит учителю.</a:t>
            </a:r>
          </a:p>
          <a:p>
            <a:r>
              <a:rPr lang="ru-RU" dirty="0" smtClean="0"/>
              <a:t>Содержание отбирается с учётом накопленного детьми лексического багажа. Чтобы создать среду общения в игре, важно включать персонажи сказок, куклы, которые говорят только по-немецки.</a:t>
            </a:r>
          </a:p>
          <a:p>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flipH="1">
            <a:off x="2339752" y="1916832"/>
            <a:ext cx="2166342" cy="2378267"/>
          </a:xfrm>
          <a:prstGeom prst="rect">
            <a:avLst/>
          </a:prstGeom>
        </p:spPr>
      </p:pic>
      <p:pic>
        <p:nvPicPr>
          <p:cNvPr id="9" name="Рисунок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flipH="1">
            <a:off x="2915816" y="3212976"/>
            <a:ext cx="2166342" cy="2378267"/>
          </a:xfrm>
          <a:prstGeom prst="rect">
            <a:avLst/>
          </a:prstGeom>
        </p:spPr>
      </p:pic>
      <p:sp>
        <p:nvSpPr>
          <p:cNvPr id="2" name="Заголовок 1"/>
          <p:cNvSpPr>
            <a:spLocks noGrp="1"/>
          </p:cNvSpPr>
          <p:nvPr>
            <p:ph type="title"/>
          </p:nvPr>
        </p:nvSpPr>
        <p:spPr>
          <a:xfrm>
            <a:off x="467544" y="908720"/>
            <a:ext cx="7239000" cy="1143000"/>
          </a:xfrm>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«Метод кооперативного обучении»</a:t>
            </a:r>
            <a:b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4" name="Содержимое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5440632" y="1340768"/>
            <a:ext cx="2851029" cy="4608512"/>
          </a:xfrm>
          <a:prstGeom prst="rect">
            <a:avLst/>
          </a:prstGeom>
        </p:spPr>
      </p:pic>
      <p:pic>
        <p:nvPicPr>
          <p:cNvPr id="7" name="Рисунок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flipH="1">
            <a:off x="395536" y="1556792"/>
            <a:ext cx="2166342" cy="2378267"/>
          </a:xfrm>
          <a:prstGeom prst="rect">
            <a:avLst/>
          </a:prstGeom>
        </p:spPr>
      </p:pic>
      <p:pic>
        <p:nvPicPr>
          <p:cNvPr id="6" name="Рисунок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flipH="1">
            <a:off x="0" y="3140968"/>
            <a:ext cx="2166342" cy="2378267"/>
          </a:xfrm>
          <a:prstGeom prst="rect">
            <a:avLst/>
          </a:prstGeom>
        </p:spPr>
      </p:pic>
      <p:pic>
        <p:nvPicPr>
          <p:cNvPr id="8" name="Рисунок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flipH="1">
            <a:off x="1547664" y="3429000"/>
            <a:ext cx="2166342" cy="237826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914400" y="692696"/>
            <a:ext cx="8229600" cy="4525963"/>
          </a:xfrm>
        </p:spPr>
        <p:txBody>
          <a:bodyPr>
            <a:normAutofit/>
          </a:bodyPr>
          <a:lstStyle/>
          <a:p>
            <a:r>
              <a:rPr lang="ru-RU" sz="4000" dirty="0" smtClean="0"/>
              <a:t>Кооперативное обучение заключается в сотрудничестве обучающихся в группе, в интеграции всех форм урока, с целью активизации работы каждого ученика </a:t>
            </a:r>
          </a:p>
          <a:p>
            <a:endParaRPr lang="ru-RU" sz="4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556792"/>
            <a:ext cx="7092280" cy="504056"/>
          </a:xfrm>
        </p:spPr>
        <p:txBody>
          <a:bodyPr>
            <a:normAutofit fontScale="90000"/>
          </a:bodyPr>
          <a:lstStyle/>
          <a:p>
            <a:r>
              <a:rPr lang="ru-RU" sz="3100" dirty="0" smtClean="0"/>
              <a:t>Кооперированное обучение </a:t>
            </a:r>
            <a:br>
              <a:rPr lang="ru-RU" sz="3100" dirty="0" smtClean="0"/>
            </a:br>
            <a:r>
              <a:rPr lang="ru-RU" sz="3100" dirty="0" smtClean="0"/>
              <a:t>«Три шага»</a:t>
            </a:r>
            <a:br>
              <a:rPr lang="ru-RU" sz="3100" dirty="0" smtClean="0"/>
            </a:br>
            <a:r>
              <a:rPr lang="ru-RU" sz="3100" dirty="0" smtClean="0"/>
              <a:t>«Подумай! Поделись! Представь» </a:t>
            </a:r>
            <a:r>
              <a:rPr lang="ru-RU" dirty="0" smtClean="0"/>
              <a:t/>
            </a:r>
            <a:br>
              <a:rPr lang="ru-RU" dirty="0" smtClean="0"/>
            </a:br>
            <a:endParaRPr lang="ru-RU" dirty="0"/>
          </a:p>
        </p:txBody>
      </p:sp>
      <p:sp>
        <p:nvSpPr>
          <p:cNvPr id="3" name="Содержимое 2"/>
          <p:cNvSpPr>
            <a:spLocks noGrp="1"/>
          </p:cNvSpPr>
          <p:nvPr>
            <p:ph sz="half" idx="1"/>
          </p:nvPr>
        </p:nvSpPr>
        <p:spPr>
          <a:xfrm>
            <a:off x="1547664" y="2492896"/>
            <a:ext cx="3520440" cy="4365104"/>
          </a:xfrm>
        </p:spPr>
        <p:txBody>
          <a:bodyPr>
            <a:normAutofit fontScale="85000" lnSpcReduction="20000"/>
          </a:bodyPr>
          <a:lstStyle/>
          <a:p>
            <a:r>
              <a:rPr lang="ru-RU" dirty="0" smtClean="0"/>
              <a:t>Первый шаг </a:t>
            </a:r>
          </a:p>
          <a:p>
            <a:r>
              <a:rPr lang="ru-RU" dirty="0" smtClean="0"/>
              <a:t>«Подумай» </a:t>
            </a:r>
          </a:p>
          <a:p>
            <a:r>
              <a:rPr lang="ru-RU" dirty="0" smtClean="0"/>
              <a:t>Второй шаг </a:t>
            </a:r>
          </a:p>
          <a:p>
            <a:r>
              <a:rPr lang="ru-RU" dirty="0" smtClean="0"/>
              <a:t>«Поделись с партнером»</a:t>
            </a:r>
          </a:p>
          <a:p>
            <a:r>
              <a:rPr lang="ru-RU" dirty="0" smtClean="0"/>
              <a:t>Третий шаг </a:t>
            </a:r>
          </a:p>
          <a:p>
            <a:r>
              <a:rPr lang="ru-RU" dirty="0" smtClean="0"/>
              <a:t>«Предоставь результат</a:t>
            </a:r>
            <a:endParaRPr lang="ru-RU" dirty="0"/>
          </a:p>
        </p:txBody>
      </p:sp>
      <p:sp>
        <p:nvSpPr>
          <p:cNvPr id="4" name="Содержимое 3"/>
          <p:cNvSpPr>
            <a:spLocks noGrp="1"/>
          </p:cNvSpPr>
          <p:nvPr>
            <p:ph sz="half" idx="2"/>
          </p:nvPr>
        </p:nvSpPr>
        <p:spPr>
          <a:xfrm>
            <a:off x="5004048" y="2420888"/>
            <a:ext cx="3682752" cy="3705275"/>
          </a:xfrm>
        </p:spPr>
        <p:txBody>
          <a:bodyPr>
            <a:normAutofit fontScale="85000" lnSpcReduction="20000"/>
          </a:bodyPr>
          <a:lstStyle/>
          <a:p>
            <a:r>
              <a:rPr lang="ru-RU" dirty="0" smtClean="0"/>
              <a:t>Самостоятельная работа обучающихся </a:t>
            </a:r>
          </a:p>
          <a:p>
            <a:r>
              <a:rPr lang="ru-RU" dirty="0" smtClean="0"/>
              <a:t>Учебный диалог </a:t>
            </a:r>
          </a:p>
          <a:p>
            <a:r>
              <a:rPr lang="ru-RU" dirty="0" smtClean="0"/>
              <a:t>«Ученик-ученик»</a:t>
            </a:r>
          </a:p>
          <a:p>
            <a:r>
              <a:rPr lang="ru-RU" dirty="0" smtClean="0"/>
              <a:t>Обсуждение результатов индивидуальной</a:t>
            </a:r>
          </a:p>
          <a:p>
            <a:pPr marL="0" indent="0">
              <a:buNone/>
            </a:pPr>
            <a:r>
              <a:rPr lang="ru-RU" dirty="0" smtClean="0"/>
              <a:t>    работы </a:t>
            </a:r>
          </a:p>
          <a:p>
            <a:r>
              <a:rPr lang="ru-RU" dirty="0" smtClean="0"/>
              <a:t>Представленные результаты работы группы </a:t>
            </a:r>
          </a:p>
          <a:p>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8229600" cy="1143000"/>
          </a:xfrm>
        </p:spPr>
        <p:txBody>
          <a:bodyPr>
            <a:normAutofit fontScale="90000"/>
          </a:bodyPr>
          <a:lstStyle/>
          <a:p>
            <a:r>
              <a:rPr lang="ru-RU" dirty="0" smtClean="0"/>
              <a:t>Б) Проектная  деятельность.</a:t>
            </a:r>
            <a:br>
              <a:rPr lang="ru-RU" dirty="0" smtClean="0"/>
            </a:br>
            <a:endParaRPr lang="ru-RU" dirty="0"/>
          </a:p>
        </p:txBody>
      </p:sp>
      <p:sp>
        <p:nvSpPr>
          <p:cNvPr id="3" name="Содержимое 2"/>
          <p:cNvSpPr>
            <a:spLocks noGrp="1"/>
          </p:cNvSpPr>
          <p:nvPr>
            <p:ph idx="1"/>
          </p:nvPr>
        </p:nvSpPr>
        <p:spPr>
          <a:xfrm>
            <a:off x="457200" y="1600201"/>
            <a:ext cx="8003232" cy="3412975"/>
          </a:xfrm>
        </p:spPr>
        <p:txBody>
          <a:bodyPr>
            <a:normAutofit fontScale="70000" lnSpcReduction="20000"/>
          </a:bodyPr>
          <a:lstStyle/>
          <a:p>
            <a:r>
              <a:rPr lang="ru-RU" dirty="0" smtClean="0"/>
              <a:t>В основе метода проектов лежит развитие познавательных, творческих навыков учащихся, умений самостоятельно конструировать свои знания, умений ориентироваться в информационном пространстве, развитие критического мышления. </a:t>
            </a:r>
          </a:p>
          <a:p>
            <a:r>
              <a:rPr lang="ru-RU" dirty="0" smtClean="0"/>
              <a:t> </a:t>
            </a:r>
          </a:p>
          <a:p>
            <a:r>
              <a:rPr lang="ru-RU" dirty="0" smtClean="0"/>
              <a:t>В результате работы над проектом школьник овладевает следующими навыками: самостоятельной работы с источниками информации; самостоятельного принятия решений; </a:t>
            </a:r>
            <a:r>
              <a:rPr lang="ru-RU" dirty="0" err="1" smtClean="0"/>
              <a:t>коммуникативности</a:t>
            </a:r>
            <a:r>
              <a:rPr lang="ru-RU" dirty="0" smtClean="0"/>
              <a:t>, мыслительной деятельности при проектировании, анализа и рефлексии.</a:t>
            </a:r>
          </a:p>
          <a:p>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1" name="Picture 3"/>
          <p:cNvPicPr>
            <a:picLocks noGrp="1" noChangeAspect="1" noChangeArrowheads="1"/>
          </p:cNvPicPr>
          <p:nvPr>
            <p:ph idx="1"/>
          </p:nvPr>
        </p:nvPicPr>
        <p:blipFill>
          <a:blip r:embed="rId2" cstate="print"/>
          <a:srcRect l="21032" t="10389" r="44153" b="6456"/>
          <a:stretch>
            <a:fillRect/>
          </a:stretch>
        </p:blipFill>
        <p:spPr bwMode="auto">
          <a:xfrm>
            <a:off x="-1" y="0"/>
            <a:ext cx="5107021" cy="6858000"/>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l="21221" t="9641" r="44466" b="5704"/>
          <a:stretch>
            <a:fillRect/>
          </a:stretch>
        </p:blipFill>
        <p:spPr bwMode="auto">
          <a:xfrm>
            <a:off x="4679504" y="0"/>
            <a:ext cx="446449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052736"/>
            <a:ext cx="7239000" cy="1143000"/>
          </a:xfrm>
        </p:spPr>
        <p:txBody>
          <a:bodyPr>
            <a:normAutofit fontScale="90000"/>
          </a:bodyPr>
          <a:lstStyle/>
          <a:p>
            <a:r>
              <a:rPr lang="ru-RU" dirty="0" smtClean="0"/>
              <a:t>В)Исследовательская деятельность.</a:t>
            </a:r>
            <a:br>
              <a:rPr lang="ru-RU" dirty="0" smtClean="0"/>
            </a:br>
            <a:endParaRPr lang="ru-RU" dirty="0"/>
          </a:p>
        </p:txBody>
      </p:sp>
      <p:sp>
        <p:nvSpPr>
          <p:cNvPr id="3" name="Содержимое 2"/>
          <p:cNvSpPr>
            <a:spLocks noGrp="1"/>
          </p:cNvSpPr>
          <p:nvPr>
            <p:ph idx="1"/>
          </p:nvPr>
        </p:nvSpPr>
        <p:spPr>
          <a:xfrm>
            <a:off x="2339752" y="2060848"/>
            <a:ext cx="6203032" cy="4133056"/>
          </a:xfrm>
        </p:spPr>
        <p:txBody>
          <a:bodyPr>
            <a:normAutofit fontScale="70000" lnSpcReduction="20000"/>
          </a:bodyPr>
          <a:lstStyle/>
          <a:p>
            <a:r>
              <a:rPr lang="ru-RU" dirty="0" smtClean="0"/>
              <a:t>Я использую исследовательскую деятельность как индивидуальную форму работы с одарёнными детьми, но могу уже сделать однозначный вывод: детям нравится заниматься исследовательской деятельностью. Эта деятельность, действительно, развивает учащихся всесторонне. Мы совместно выбираем актуальную тему для исследования, разрабатываем план работы, школьники много работают самостоятельно, подбирая нужный материал, выдвигаем гипотезу, ищем на неё ответы, спорим. В итоге создаётся исследовательская работа, за которую мы оба испытываем гордость, но ребёнок в большей степени, безусловно. </a:t>
            </a:r>
          </a:p>
          <a:p>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3" name="Содержимое 2"/>
          <p:cNvSpPr>
            <a:spLocks noGrp="1"/>
          </p:cNvSpPr>
          <p:nvPr>
            <p:ph sz="half" idx="1"/>
          </p:nvPr>
        </p:nvSpPr>
        <p:spPr>
          <a:xfrm>
            <a:off x="899592" y="620688"/>
            <a:ext cx="3754760" cy="2548880"/>
          </a:xfrm>
        </p:spPr>
        <p:txBody>
          <a:bodyPr>
            <a:normAutofit fontScale="85000" lnSpcReduction="20000"/>
          </a:bodyPr>
          <a:lstStyle/>
          <a:p>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Исследовательская  работа по немецкому языку</a:t>
            </a:r>
          </a:p>
          <a:p>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На тему: немецко-русская кулинария</a:t>
            </a:r>
          </a:p>
          <a:p>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Deutsch-</a:t>
            </a:r>
            <a:r>
              <a:rPr lang="en-US" sz="3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russische</a:t>
            </a: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Küche</a:t>
            </a:r>
            <a:endParaRPr lang="ru-RU"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ru-RU" dirty="0"/>
          </a:p>
        </p:txBody>
      </p:sp>
      <p:sp>
        <p:nvSpPr>
          <p:cNvPr id="6" name="Содержимое 5"/>
          <p:cNvSpPr>
            <a:spLocks noGrp="1"/>
          </p:cNvSpPr>
          <p:nvPr>
            <p:ph sz="half" idx="2"/>
          </p:nvPr>
        </p:nvSpPr>
        <p:spPr>
          <a:xfrm>
            <a:off x="5148064" y="5013176"/>
            <a:ext cx="3415280" cy="1257003"/>
          </a:xfrm>
        </p:spPr>
        <p:txBody>
          <a:bodyPr>
            <a:normAutofit fontScale="85000" lnSpcReduction="20000"/>
          </a:bodyPr>
          <a:lstStyle/>
          <a:p>
            <a:r>
              <a:rPr lang="ru-RU"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Ученица 6 «а» класса</a:t>
            </a:r>
          </a:p>
          <a:p>
            <a:r>
              <a:rPr lang="ru-RU"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Шиловских Арина</a:t>
            </a:r>
          </a:p>
          <a:p>
            <a:endParaRPr lang="ru-RU" dirty="0"/>
          </a:p>
        </p:txBody>
      </p:sp>
      <p:pic>
        <p:nvPicPr>
          <p:cNvPr id="7" name="Picture 8" descr="C:\Users\z\Desktop\исследовательская по немецкрму\d5fa4182172c.jpg"/>
          <p:cNvPicPr>
            <a:picLocks noChangeAspect="1" noChangeArrowheads="1"/>
          </p:cNvPicPr>
          <p:nvPr/>
        </p:nvPicPr>
        <p:blipFill>
          <a:blip r:embed="rId2" cstate="print"/>
          <a:srcRect/>
          <a:stretch>
            <a:fillRect/>
          </a:stretch>
        </p:blipFill>
        <p:spPr bwMode="auto">
          <a:xfrm>
            <a:off x="5004048" y="764704"/>
            <a:ext cx="3553089" cy="2570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3" descr="C:\Users\z\Desktop\исследовательская по немецкрму\d7f8f_supercoolpics_01_01122009185703.jpg"/>
          <p:cNvPicPr>
            <a:picLocks noChangeAspect="1" noChangeArrowheads="1"/>
          </p:cNvPicPr>
          <p:nvPr/>
        </p:nvPicPr>
        <p:blipFill>
          <a:blip r:embed="rId3" cstate="print"/>
          <a:srcRect/>
          <a:stretch>
            <a:fillRect/>
          </a:stretch>
        </p:blipFill>
        <p:spPr bwMode="auto">
          <a:xfrm>
            <a:off x="971600" y="3933056"/>
            <a:ext cx="3557596" cy="2489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7242048" cy="1143000"/>
          </a:xfrm>
        </p:spPr>
        <p:txBody>
          <a:bodyPr>
            <a:normAutofit fontScale="90000"/>
          </a:bodyPr>
          <a:lstStyle/>
          <a:p>
            <a:r>
              <a:rPr lang="ru-RU"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dobe Ming Std L" pitchFamily="18" charset="-128"/>
                <a:ea typeface="Adobe Ming Std L" pitchFamily="18" charset="-128"/>
                <a:cs typeface="Adobe Hebrew" pitchFamily="18" charset="-79"/>
              </a:rPr>
              <a:t>Немецкая кулинария</a:t>
            </a:r>
            <a:r>
              <a:rPr lang="ru-RU"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r>
            <a:br>
              <a:rPr lang="ru-RU"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br>
            <a:endParaRPr lang="ru-RU" dirty="0"/>
          </a:p>
        </p:txBody>
      </p:sp>
      <p:sp>
        <p:nvSpPr>
          <p:cNvPr id="3" name="Содержимое 2"/>
          <p:cNvSpPr>
            <a:spLocks noGrp="1"/>
          </p:cNvSpPr>
          <p:nvPr>
            <p:ph sz="half" idx="1"/>
          </p:nvPr>
        </p:nvSpPr>
        <p:spPr>
          <a:xfrm>
            <a:off x="1043608" y="1412776"/>
            <a:ext cx="3520440" cy="4525963"/>
          </a:xfrm>
        </p:spPr>
        <p:txBody>
          <a:bodyPr>
            <a:normAutofit fontScale="62500" lnSpcReduction="20000"/>
          </a:bodyPr>
          <a:lstStyle/>
          <a:p>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Традиционный немецкий завтрак невозможен без перченого фарша с луком и горячей, хрустящей булочки. Правильный </a:t>
            </a:r>
            <a:r>
              <a:rPr lang="ru-RU"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Mettwurst</a:t>
            </a: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подают исключительно свежим поскольку он приготовлен из охлажденного и слегка подкопченного свиного (реже говяжьего) мяса. По вкусу создается такое впечатление, что ты ешь сырой фарш. Меня такие блюда пугают, а вот коренные жители от них в восторге</a:t>
            </a:r>
          </a:p>
          <a:p>
            <a:endParaRPr lang="ru-RU"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4" name="Содержимое 3"/>
          <p:cNvSpPr>
            <a:spLocks noGrp="1"/>
          </p:cNvSpPr>
          <p:nvPr>
            <p:ph sz="half" idx="2"/>
          </p:nvPr>
        </p:nvSpPr>
        <p:spPr>
          <a:xfrm>
            <a:off x="4283968" y="1484784"/>
            <a:ext cx="3384376" cy="2376263"/>
          </a:xfrm>
        </p:spPr>
        <p:txBody>
          <a:bodyPr>
            <a:noAutofit/>
          </a:bodyPr>
          <a:lstStyle/>
          <a:p>
            <a:r>
              <a:rPr lang="ru-RU" sz="1800" dirty="0" smtClean="0">
                <a:latin typeface="Arial" pitchFamily="34" charset="0"/>
                <a:cs typeface="Arial" pitchFamily="34" charset="0"/>
              </a:rPr>
              <a:t>Немец-перец-колбаса</a:t>
            </a:r>
            <a:r>
              <a:rPr lang="ru-RU" sz="1800" dirty="0" smtClean="0">
                <a:solidFill>
                  <a:srgbClr val="000000"/>
                </a:solidFill>
                <a:latin typeface="Helvetica"/>
                <a:cs typeface="Arial" pitchFamily="34" charset="0"/>
              </a:rPr>
              <a:t>, кислая капуста», — эта незамысловатая дразнилка, сочиненная советскими детишками в послевоенное время, как нельзя лучше отражает кулинарные традиции Германии. Однако, вопреки нашим заблуждениям касаемо немецкой кухни, местные аутентичные рестораны предлагают массу интересных, возможно и не совсем полезных, но вкусных блюд</a:t>
            </a:r>
            <a:endParaRPr lang="ru-RU" sz="1800" dirty="0">
              <a:solidFill>
                <a:schemeClr val="tx1">
                  <a:lumMod val="65000"/>
                  <a:lumOff val="35000"/>
                </a:schemeClr>
              </a:solidFill>
            </a:endParaRPr>
          </a:p>
        </p:txBody>
      </p:sp>
      <p:pic>
        <p:nvPicPr>
          <p:cNvPr id="5" name="Picture 2" descr="C:\Users\z\Desktop\исследовательская по немецкрму\192749h7hh1hvdvk1zavl9.jpg"/>
          <p:cNvPicPr>
            <a:picLocks noChangeAspect="1" noChangeArrowheads="1"/>
          </p:cNvPicPr>
          <p:nvPr/>
        </p:nvPicPr>
        <p:blipFill>
          <a:blip r:embed="rId2" cstate="print"/>
          <a:srcRect/>
          <a:stretch>
            <a:fillRect/>
          </a:stretch>
        </p:blipFill>
        <p:spPr bwMode="auto">
          <a:xfrm>
            <a:off x="6654719" y="0"/>
            <a:ext cx="2489281" cy="15567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Прямоугольник 5"/>
          <p:cNvSpPr/>
          <p:nvPr/>
        </p:nvSpPr>
        <p:spPr>
          <a:xfrm>
            <a:off x="7668344" y="2996952"/>
            <a:ext cx="1800200" cy="369332"/>
          </a:xfrm>
          <a:prstGeom prst="rect">
            <a:avLst/>
          </a:prstGeom>
        </p:spPr>
        <p:txBody>
          <a:bodyPr wrap="square">
            <a:spAutoFit/>
          </a:bodyPr>
          <a:lstStyle/>
          <a:p>
            <a:r>
              <a:rPr lang="en-US" dirty="0" smtClean="0">
                <a:solidFill>
                  <a:schemeClr val="tx1">
                    <a:lumMod val="65000"/>
                    <a:lumOff val="35000"/>
                  </a:schemeClr>
                </a:solidFill>
              </a:rPr>
              <a:t> </a:t>
            </a:r>
            <a:r>
              <a:rPr lang="en-US" dirty="0" err="1" smtClean="0">
                <a:solidFill>
                  <a:schemeClr val="tx1">
                    <a:lumMod val="65000"/>
                    <a:lumOff val="35000"/>
                  </a:schemeClr>
                </a:solidFill>
              </a:rPr>
              <a:t>Mettwurst</a:t>
            </a:r>
            <a:endParaRPr lang="ru-RU" dirty="0">
              <a:solidFill>
                <a:schemeClr val="tx1">
                  <a:lumMod val="65000"/>
                  <a:lumOff val="35000"/>
                </a:schemeClr>
              </a:solidFill>
            </a:endParaRPr>
          </a:p>
        </p:txBody>
      </p:sp>
      <p:sp>
        <p:nvSpPr>
          <p:cNvPr id="8" name="Стрелка вниз 7"/>
          <p:cNvSpPr/>
          <p:nvPr/>
        </p:nvSpPr>
        <p:spPr>
          <a:xfrm>
            <a:off x="7956376" y="2204864"/>
            <a:ext cx="57606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style.rotation</p:attrName>
                                        </p:attrNameLst>
                                      </p:cBhvr>
                                      <p:tavLst>
                                        <p:tav tm="0">
                                          <p:val>
                                            <p:fltVal val="720"/>
                                          </p:val>
                                        </p:tav>
                                        <p:tav tm="100000">
                                          <p:val>
                                            <p:fltVal val="0"/>
                                          </p:val>
                                        </p:tav>
                                      </p:tavLst>
                                    </p:anim>
                                    <p:anim calcmode="lin" valueType="num">
                                      <p:cBhvr>
                                        <p:cTn id="9" dur="1000" fill="hold"/>
                                        <p:tgtEl>
                                          <p:spTgt spid="5"/>
                                        </p:tgtEl>
                                        <p:attrNameLst>
                                          <p:attrName>ppt_h</p:attrName>
                                        </p:attrNameLst>
                                      </p:cBhvr>
                                      <p:tavLst>
                                        <p:tav tm="0">
                                          <p:val>
                                            <p:fltVal val="0"/>
                                          </p:val>
                                        </p:tav>
                                        <p:tav tm="100000">
                                          <p:val>
                                            <p:strVal val="#ppt_h"/>
                                          </p:val>
                                        </p:tav>
                                      </p:tavLst>
                                    </p:anim>
                                    <p:anim calcmode="lin" valueType="num">
                                      <p:cBhvr>
                                        <p:cTn id="10" dur="1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92696"/>
            <a:ext cx="3898776" cy="1138138"/>
          </a:xfrm>
        </p:spPr>
        <p:txBody>
          <a:bodyPr>
            <a:normAutofit fontScale="90000"/>
          </a:bodyPr>
          <a:lstStyle/>
          <a:p>
            <a:r>
              <a:rPr lang="ru-RU" sz="4000" dirty="0" smtClean="0">
                <a:solidFill>
                  <a:schemeClr val="bg1"/>
                </a:solidFill>
                <a:cs typeface="Adobe Hebrew" pitchFamily="18" charset="-79"/>
              </a:rPr>
              <a:t>Русская </a:t>
            </a:r>
            <a:br>
              <a:rPr lang="ru-RU" sz="4000" dirty="0" smtClean="0">
                <a:solidFill>
                  <a:schemeClr val="bg1"/>
                </a:solidFill>
                <a:cs typeface="Adobe Hebrew" pitchFamily="18" charset="-79"/>
              </a:rPr>
            </a:br>
            <a:r>
              <a:rPr lang="ru-RU" sz="4000" dirty="0" smtClean="0">
                <a:solidFill>
                  <a:schemeClr val="bg1"/>
                </a:solidFill>
                <a:cs typeface="Adobe Hebrew" pitchFamily="18" charset="-79"/>
              </a:rPr>
              <a:t>кулинария</a:t>
            </a:r>
            <a:endParaRPr lang="ru-RU" dirty="0"/>
          </a:p>
        </p:txBody>
      </p:sp>
      <p:pic>
        <p:nvPicPr>
          <p:cNvPr id="5" name="Picture 2" descr="C:\Users\z\Desktop\исследовательская по немецкрму\e192b9d0666949677d4600330caf609e-688x488.jpg"/>
          <p:cNvPicPr>
            <a:picLocks noGrp="1" noChangeAspect="1" noChangeArrowheads="1"/>
          </p:cNvPicPr>
          <p:nvPr>
            <p:ph sz="half" idx="1"/>
          </p:nvPr>
        </p:nvPicPr>
        <p:blipFill>
          <a:blip r:embed="rId2" cstate="print"/>
          <a:srcRect/>
          <a:stretch>
            <a:fillRect/>
          </a:stretch>
        </p:blipFill>
        <p:spPr bwMode="auto">
          <a:xfrm>
            <a:off x="1403648" y="2204864"/>
            <a:ext cx="3045584" cy="21602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Содержимое 3"/>
          <p:cNvSpPr>
            <a:spLocks noGrp="1"/>
          </p:cNvSpPr>
          <p:nvPr>
            <p:ph sz="half" idx="2"/>
          </p:nvPr>
        </p:nvSpPr>
        <p:spPr>
          <a:xfrm>
            <a:off x="4355976" y="548680"/>
            <a:ext cx="3672408" cy="5832648"/>
          </a:xfrm>
        </p:spPr>
        <p:txBody>
          <a:bodyPr>
            <a:normAutofit fontScale="92500" lnSpcReduction="10000"/>
          </a:bodyPr>
          <a:lstStyle/>
          <a:p>
            <a:r>
              <a:rPr lang="ru-RU" dirty="0" smtClean="0">
                <a:solidFill>
                  <a:schemeClr val="tx1">
                    <a:lumMod val="65000"/>
                    <a:lumOff val="35000"/>
                  </a:schemeClr>
                </a:solidFill>
              </a:rPr>
              <a:t>Яйца — один из самых полезных продуктов питания в рационе человека. Он является источник белка, а также содержит полезные жирные кислоты, которые так необходимы нашему организму. Не зря русские любят яичницу, омлет или просто вареные вкрутую или всмятку яйца.</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ppt_x</p:attrName>
                                        </p:attrNameLst>
                                      </p:cBhvr>
                                      <p:tavLst>
                                        <p:tav tm="0">
                                          <p:val>
                                            <p:fltVal val="0.5"/>
                                          </p:val>
                                        </p:tav>
                                        <p:tav tm="100000">
                                          <p:val>
                                            <p:strVal val="#ppt_x"/>
                                          </p:val>
                                        </p:tav>
                                      </p:tavLst>
                                    </p:anim>
                                    <p:anim calcmode="lin" valueType="num">
                                      <p:cBhvr>
                                        <p:cTn id="10" dur="20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80671798_ba3a6b934a2a8b58f12f45e685c7e23d_800.gif"/>
          <p:cNvPicPr>
            <a:picLocks noChangeAspect="1"/>
          </p:cNvPicPr>
          <p:nvPr/>
        </p:nvPicPr>
        <p:blipFill>
          <a:blip r:embed="rId2" cstate="print"/>
          <a:stretch>
            <a:fillRect/>
          </a:stretch>
        </p:blipFill>
        <p:spPr>
          <a:xfrm>
            <a:off x="899592" y="1916832"/>
            <a:ext cx="7764016" cy="4367259"/>
          </a:xfrm>
          <a:prstGeom prst="rect">
            <a:avLst/>
          </a:prstGeom>
        </p:spPr>
      </p:pic>
      <p:sp>
        <p:nvSpPr>
          <p:cNvPr id="2" name="Заголовок 1"/>
          <p:cNvSpPr>
            <a:spLocks noGrp="1"/>
          </p:cNvSpPr>
          <p:nvPr>
            <p:ph type="title"/>
          </p:nvPr>
        </p:nvSpPr>
        <p:spPr>
          <a:xfrm>
            <a:off x="1259632" y="2852936"/>
            <a:ext cx="7416824" cy="792088"/>
          </a:xfrm>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«Ребенок- не кувшин, который надо наполнить, а лампада ,которую надо зажечь.»</a:t>
            </a:r>
            <a:b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76056" y="764704"/>
            <a:ext cx="3462136" cy="720080"/>
          </a:xfrm>
        </p:spPr>
        <p:txBody>
          <a:bodyPr>
            <a:normAutofit fontScale="90000"/>
          </a:bodyPr>
          <a:lstStyle/>
          <a:p>
            <a:r>
              <a:rPr lang="ru-RU" cap="none"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ea typeface="Adobe Ming Std L" pitchFamily="18" charset="-128"/>
              </a:rPr>
              <a:t>Обед у немцев</a:t>
            </a:r>
            <a:endParaRPr lang="ru-RU" cap="none"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5" name="Picture 2" descr="C:\Users\z\Desktop\исследовательская по немецкрму\64dcd8ad0f11601ed5b4e504d70da238.jpg"/>
          <p:cNvPicPr>
            <a:picLocks noGrp="1" noChangeAspect="1" noChangeArrowheads="1"/>
          </p:cNvPicPr>
          <p:nvPr>
            <p:ph sz="half" idx="1"/>
          </p:nvPr>
        </p:nvPicPr>
        <p:blipFill>
          <a:blip r:embed="rId2" cstate="print"/>
          <a:srcRect/>
          <a:stretch>
            <a:fillRect/>
          </a:stretch>
        </p:blipFill>
        <p:spPr bwMode="auto">
          <a:xfrm>
            <a:off x="899592" y="692696"/>
            <a:ext cx="3915843" cy="2592288"/>
          </a:xfrm>
          <a:prstGeom prst="rect">
            <a:avLst/>
          </a:prstGeom>
          <a:ln>
            <a:noFill/>
          </a:ln>
          <a:effectLst>
            <a:softEdge rad="112500"/>
          </a:effectLst>
        </p:spPr>
      </p:pic>
      <p:sp>
        <p:nvSpPr>
          <p:cNvPr id="4" name="Содержимое 3"/>
          <p:cNvSpPr>
            <a:spLocks noGrp="1"/>
          </p:cNvSpPr>
          <p:nvPr>
            <p:ph sz="half" idx="2"/>
          </p:nvPr>
        </p:nvSpPr>
        <p:spPr>
          <a:xfrm>
            <a:off x="3203848" y="3140968"/>
            <a:ext cx="5400600" cy="3024336"/>
          </a:xfrm>
        </p:spPr>
        <p:txBody>
          <a:bodyPr>
            <a:normAutofit fontScale="62500" lnSpcReduction="20000"/>
          </a:bodyPr>
          <a:lstStyle/>
          <a:p>
            <a:r>
              <a:rPr lang="ru-RU" dirty="0" smtClean="0"/>
              <a:t>В среднем обед в немецких городках начинается с 12:00 и длится приблизительно до 14:00. В этот прием пищи принято включать первое блюдо — супы (с мясом, рыбой, чечевицей или картофелем) и обязательно второе блюдо — мясные изделия (бифштекс, шницель, сардельки) с картофелем, зеленым салатом, овощами в любом виде, квашеной капустой. В качестве альтернативы — рыба с овощами и суп с морепродуктами. В отличие от русского обычая есть рыбу по четвергам, немцы предпочитают устраивать «рыбный день» по пятницам</a:t>
            </a:r>
          </a:p>
          <a:p>
            <a:endParaRPr lang="ru-RU" dirty="0"/>
          </a:p>
        </p:txBody>
      </p:sp>
      <p:sp>
        <p:nvSpPr>
          <p:cNvPr id="6" name="Прямоугольник 5"/>
          <p:cNvSpPr/>
          <p:nvPr/>
        </p:nvSpPr>
        <p:spPr>
          <a:xfrm>
            <a:off x="4932040" y="2348880"/>
            <a:ext cx="2483372" cy="369332"/>
          </a:xfrm>
          <a:prstGeom prst="rect">
            <a:avLst/>
          </a:prstGeom>
        </p:spPr>
        <p:txBody>
          <a:bodyPr wrap="none">
            <a:spAutoFit/>
          </a:bodyPr>
          <a:lstStyle/>
          <a:p>
            <a:r>
              <a:rPr lang="ru-RU"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Традиционный обед</a:t>
            </a:r>
            <a:endParaRPr lang="ru-RU"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1200" fill="hold">
                                          <p:stCondLst>
                                            <p:cond delay="0"/>
                                          </p:stCondLst>
                                        </p:cTn>
                                        <p:tgtEl>
                                          <p:spTgt spid="5"/>
                                        </p:tgtEl>
                                        <p:attrNameLst>
                                          <p:attrName>ppt_x</p:attrName>
                                        </p:attrNameLst>
                                      </p:cBhvr>
                                    </p:anim>
                                    <p:anim from="0" to="-1.0" calcmode="lin" valueType="num">
                                      <p:cBhvr>
                                        <p:cTn id="8" dur="400" decel="50000" autoRev="1" fill="hold">
                                          <p:stCondLst>
                                            <p:cond delay="1200"/>
                                          </p:stCondLst>
                                        </p:cTn>
                                        <p:tgtEl>
                                          <p:spTgt spid="5"/>
                                        </p:tgtEl>
                                        <p:attrNameLst>
                                          <p:attrName>xshear</p:attrName>
                                        </p:attrNameLst>
                                      </p:cBhvr>
                                    </p:anim>
                                    <p:animScale>
                                      <p:cBhvr>
                                        <p:cTn id="9" dur="400" decel="100000" autoRev="1" fill="hold">
                                          <p:stCondLst>
                                            <p:cond delay="1200"/>
                                          </p:stCondLst>
                                        </p:cTn>
                                        <p:tgtEl>
                                          <p:spTgt spid="5"/>
                                        </p:tgtEl>
                                      </p:cBhvr>
                                      <p:from x="100000" y="100000"/>
                                      <p:to x="80000" y="100000"/>
                                    </p:animScale>
                                    <p:anim by="(#ppt_h/3+#ppt_w*0.1)" calcmode="lin" valueType="num">
                                      <p:cBhvr additive="sum">
                                        <p:cTn id="10" dur="400" decel="100000" autoRev="1" fill="hold">
                                          <p:stCondLst>
                                            <p:cond delay="12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Что русские едят на обед ?</a:t>
            </a:r>
            <a:endParaRPr lang="ru-RU" dirty="0"/>
          </a:p>
        </p:txBody>
      </p:sp>
      <p:sp>
        <p:nvSpPr>
          <p:cNvPr id="3" name="Содержимое 2"/>
          <p:cNvSpPr>
            <a:spLocks noGrp="1"/>
          </p:cNvSpPr>
          <p:nvPr>
            <p:ph sz="half" idx="1"/>
          </p:nvPr>
        </p:nvSpPr>
        <p:spPr>
          <a:xfrm>
            <a:off x="827584" y="1196752"/>
            <a:ext cx="2890664" cy="3456384"/>
          </a:xfrm>
        </p:spPr>
        <p:txBody>
          <a:bodyPr>
            <a:normAutofit fontScale="55000" lnSpcReduction="20000"/>
          </a:bodyPr>
          <a:lstStyle/>
          <a:p>
            <a:r>
              <a:rPr lang="ru-RU" dirty="0" smtClean="0"/>
              <a:t>На обед готовят по традиции первое и второе. К первым блюдам относят жидкие - различные супы, горячие и холодные. Традиционное первое блюдо - одно из самых старых на русской кухне - конечно же, щи.</a:t>
            </a:r>
            <a:br>
              <a:rPr lang="ru-RU" dirty="0" smtClean="0"/>
            </a:br>
            <a:r>
              <a:rPr lang="ru-RU" dirty="0" smtClean="0"/>
              <a:t/>
            </a:r>
            <a:br>
              <a:rPr lang="ru-RU" dirty="0" smtClean="0"/>
            </a:br>
            <a:r>
              <a:rPr lang="ru-RU" dirty="0" smtClean="0"/>
              <a:t> Борщ более известен, нежели щи - он популярен во всем мире. Горячий ароматный сытный борщ мигом поднимет настроение и снимет усталость - уж об этом русский человек прекрасно знает.</a:t>
            </a:r>
          </a:p>
          <a:p>
            <a:endParaRPr lang="ru-RU" dirty="0"/>
          </a:p>
        </p:txBody>
      </p:sp>
      <p:pic>
        <p:nvPicPr>
          <p:cNvPr id="5" name="Picture 2" descr="C:\Users\z\Desktop\исследовательская по немецкрму\56375e3b8cb0a.jpg"/>
          <p:cNvPicPr>
            <a:picLocks noGrp="1" noChangeAspect="1" noChangeArrowheads="1"/>
          </p:cNvPicPr>
          <p:nvPr>
            <p:ph sz="half" idx="2"/>
          </p:nvPr>
        </p:nvPicPr>
        <p:blipFill>
          <a:blip r:embed="rId2" cstate="print"/>
          <a:stretch>
            <a:fillRect/>
          </a:stretch>
        </p:blipFill>
        <p:spPr bwMode="auto">
          <a:xfrm>
            <a:off x="3527884" y="2924944"/>
            <a:ext cx="5076564" cy="338437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2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9" dur="2000" fill="hold"/>
                                        <p:tgtEl>
                                          <p:spTgt spid="5"/>
                                        </p:tgtEl>
                                        <p:attrNameLst>
                                          <p:attrName>ppt_y</p:attrName>
                                        </p:attrNameLst>
                                      </p:cBhvr>
                                      <p:tavLst>
                                        <p:tav tm="0">
                                          <p:val>
                                            <p:strVal val="#ppt_y"/>
                                          </p:val>
                                        </p:tav>
                                        <p:tav tm="100000">
                                          <p:val>
                                            <p:strVal val="#ppt_y"/>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3822176" cy="764704"/>
          </a:xfrm>
        </p:spPr>
        <p:txBody>
          <a:bodyPr>
            <a:normAutofit fontScale="90000"/>
          </a:bodyPr>
          <a:lstStyle/>
          <a:p>
            <a:r>
              <a:rPr lang="ru-RU" sz="4800" dirty="0" smtClean="0">
                <a:solidFill>
                  <a:schemeClr val="bg1"/>
                </a:solidFill>
              </a:rPr>
              <a:t>Ужин</a:t>
            </a:r>
            <a:endParaRPr lang="ru-RU" sz="4800" dirty="0"/>
          </a:p>
        </p:txBody>
      </p:sp>
      <p:sp>
        <p:nvSpPr>
          <p:cNvPr id="3" name="Содержимое 2"/>
          <p:cNvSpPr>
            <a:spLocks noGrp="1"/>
          </p:cNvSpPr>
          <p:nvPr>
            <p:ph sz="half" idx="1"/>
          </p:nvPr>
        </p:nvSpPr>
        <p:spPr>
          <a:xfrm>
            <a:off x="827584" y="1196752"/>
            <a:ext cx="3754760" cy="2232248"/>
          </a:xfrm>
        </p:spPr>
        <p:txBody>
          <a:bodyPr>
            <a:normAutofit fontScale="47500" lnSpcReduction="20000"/>
          </a:bodyPr>
          <a:lstStyle/>
          <a:p>
            <a:r>
              <a:rPr lang="ru-RU" sz="2400" dirty="0" smtClean="0">
                <a:latin typeface="Times New Roman" pitchFamily="18" charset="0"/>
                <a:cs typeface="Times New Roman" pitchFamily="18" charset="0"/>
              </a:rPr>
              <a:t>Борщ более известен, нежели щи - он популярен во всем мире. Горячий ароматный сытный борщ мигом поднимет настроение и снимет усталость - уж об этом русский человек прекрасно знает.</a:t>
            </a:r>
            <a:endParaRPr lang="ru-RU" sz="2400" dirty="0">
              <a:latin typeface="Times New Roman" pitchFamily="18" charset="0"/>
              <a:cs typeface="Times New Roman" pitchFamily="18" charset="0"/>
            </a:endParaRPr>
          </a:p>
        </p:txBody>
      </p:sp>
      <p:sp>
        <p:nvSpPr>
          <p:cNvPr id="4" name="Содержимое 3"/>
          <p:cNvSpPr>
            <a:spLocks noGrp="1"/>
          </p:cNvSpPr>
          <p:nvPr>
            <p:ph sz="half" idx="2"/>
          </p:nvPr>
        </p:nvSpPr>
        <p:spPr>
          <a:xfrm>
            <a:off x="5364088" y="692696"/>
            <a:ext cx="2843808" cy="2636912"/>
          </a:xfrm>
        </p:spPr>
        <p:txBody>
          <a:bodyPr>
            <a:normAutofit fontScale="47500" lnSpcReduction="20000"/>
          </a:bodyPr>
          <a:lstStyle/>
          <a:p>
            <a:r>
              <a:rPr lang="ru-RU" dirty="0" smtClean="0"/>
              <a:t>Ужин проходит с шести до семи часов вечера и в основном состоит из холодных блюд. Но, тем не менее, он является достаточно сытным и обильным. Это рыбные блюда, запеченная свинина, говяжьи рулеты с квашеной капустой и маринованными огурцами, колбасы и сыры. Во время ужина немцы позволяют себе выпить традиционного пива.</a:t>
            </a:r>
          </a:p>
          <a:p>
            <a:endParaRPr lang="ru-RU" dirty="0"/>
          </a:p>
        </p:txBody>
      </p:sp>
      <p:sp>
        <p:nvSpPr>
          <p:cNvPr id="5" name="Прямоугольник 4"/>
          <p:cNvSpPr/>
          <p:nvPr/>
        </p:nvSpPr>
        <p:spPr>
          <a:xfrm>
            <a:off x="1115616" y="692696"/>
            <a:ext cx="2592288" cy="646331"/>
          </a:xfrm>
          <a:prstGeom prst="rect">
            <a:avLst/>
          </a:prstGeom>
        </p:spPr>
        <p:txBody>
          <a:bodyPr wrap="square">
            <a:spAutoFit/>
          </a:bodyPr>
          <a:lstStyle/>
          <a:p>
            <a:r>
              <a:rPr lang="ru-RU" sz="3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русские</a:t>
            </a:r>
            <a:endParaRPr lang="ru-RU"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Прямоугольник 5"/>
          <p:cNvSpPr/>
          <p:nvPr/>
        </p:nvSpPr>
        <p:spPr>
          <a:xfrm>
            <a:off x="2843808" y="5589240"/>
            <a:ext cx="2088232" cy="707886"/>
          </a:xfrm>
          <a:prstGeom prst="rect">
            <a:avLst/>
          </a:prstGeom>
        </p:spPr>
        <p:txBody>
          <a:bodyPr wrap="square">
            <a:spAutoFit/>
          </a:bodyPr>
          <a:lstStyle/>
          <a:p>
            <a:r>
              <a:rPr lang="ru-RU"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немцы</a:t>
            </a:r>
            <a:endParaRPr lang="ru-RU"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7" name="Picture 6" descr="C:\Users\z\Desktop\исследовательская по немецкрму\289495-dorren.jpg"/>
          <p:cNvPicPr>
            <a:picLocks noChangeAspect="1" noChangeArrowheads="1"/>
          </p:cNvPicPr>
          <p:nvPr/>
        </p:nvPicPr>
        <p:blipFill>
          <a:blip r:embed="rId2" cstate="print"/>
          <a:srcRect/>
          <a:stretch>
            <a:fillRect/>
          </a:stretch>
        </p:blipFill>
        <p:spPr bwMode="auto">
          <a:xfrm>
            <a:off x="899591" y="1988840"/>
            <a:ext cx="3470755" cy="29523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2" descr="C:\Users\z\Desktop\исследовательская по немецкрму\cac56ef36056.jpg"/>
          <p:cNvPicPr>
            <a:picLocks noChangeAspect="1" noChangeArrowheads="1"/>
          </p:cNvPicPr>
          <p:nvPr/>
        </p:nvPicPr>
        <p:blipFill>
          <a:blip r:embed="rId3" cstate="print"/>
          <a:srcRect/>
          <a:stretch>
            <a:fillRect/>
          </a:stretch>
        </p:blipFill>
        <p:spPr bwMode="auto">
          <a:xfrm>
            <a:off x="4716016" y="3068960"/>
            <a:ext cx="3702123" cy="3096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endParaRPr lang="ru-RU"/>
          </a:p>
        </p:txBody>
      </p:sp>
      <p:pic>
        <p:nvPicPr>
          <p:cNvPr id="9" name="Picture 2" descr="C:\Users\z\Desktop\исследовательская по немецкрму\slide_4.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C:\Users\z\Desktop\исследовательская по немецкрму\0022-022-Russkaja-natsionalnaja-kukhnja.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764704"/>
            <a:ext cx="8229600" cy="1143000"/>
          </a:xfrm>
        </p:spPr>
        <p:txBody>
          <a:bodyPr>
            <a:normAutofit fontScale="90000"/>
          </a:bodyPr>
          <a:lstStyle/>
          <a:p>
            <a:r>
              <a:rPr lang="ru-RU" dirty="0" smtClean="0"/>
              <a:t>Г) Применение ИКТ.</a:t>
            </a:r>
            <a:br>
              <a:rPr lang="ru-RU" dirty="0" smtClean="0"/>
            </a:br>
            <a:endParaRPr lang="ru-RU" dirty="0"/>
          </a:p>
        </p:txBody>
      </p:sp>
      <p:sp>
        <p:nvSpPr>
          <p:cNvPr id="3" name="Содержимое 2"/>
          <p:cNvSpPr>
            <a:spLocks noGrp="1"/>
          </p:cNvSpPr>
          <p:nvPr>
            <p:ph idx="1"/>
          </p:nvPr>
        </p:nvSpPr>
        <p:spPr>
          <a:xfrm>
            <a:off x="2627784" y="2060848"/>
            <a:ext cx="5961856" cy="4104456"/>
          </a:xfrm>
        </p:spPr>
        <p:txBody>
          <a:bodyPr>
            <a:normAutofit fontScale="62500" lnSpcReduction="20000"/>
          </a:bodyPr>
          <a:lstStyle/>
          <a:p>
            <a:r>
              <a:rPr lang="ru-RU" dirty="0" smtClean="0"/>
              <a:t>Формы работы:</a:t>
            </a:r>
          </a:p>
          <a:p>
            <a:r>
              <a:rPr lang="ru-RU" dirty="0" smtClean="0"/>
              <a:t>1. Создание презентаций на заданную тему.</a:t>
            </a:r>
          </a:p>
          <a:p>
            <a:r>
              <a:rPr lang="ru-RU" dirty="0" smtClean="0"/>
              <a:t>2. Работа с презентациями на уроке.</a:t>
            </a:r>
          </a:p>
          <a:p>
            <a:r>
              <a:rPr lang="ru-RU" dirty="0" smtClean="0"/>
              <a:t>3. Поиск и отбор материала в Интернете.</a:t>
            </a:r>
          </a:p>
          <a:p>
            <a:r>
              <a:rPr lang="ru-RU" dirty="0" smtClean="0"/>
              <a:t>4. Создание текстовых файлов.</a:t>
            </a:r>
          </a:p>
          <a:p>
            <a:r>
              <a:rPr lang="ru-RU" dirty="0" smtClean="0"/>
              <a:t>5. Просмотр фильмов и роликов.</a:t>
            </a:r>
          </a:p>
          <a:p>
            <a:r>
              <a:rPr lang="ru-RU" dirty="0" smtClean="0"/>
              <a:t> </a:t>
            </a:r>
          </a:p>
          <a:p>
            <a:r>
              <a:rPr lang="ru-RU" dirty="0" smtClean="0"/>
              <a:t>Использование данной технологии позволяет: </a:t>
            </a:r>
            <a:br>
              <a:rPr lang="ru-RU" dirty="0" smtClean="0"/>
            </a:br>
            <a:r>
              <a:rPr lang="ru-RU" dirty="0" smtClean="0"/>
              <a:t>1.Значительно сэкономить время на занятиях. </a:t>
            </a:r>
            <a:br>
              <a:rPr lang="ru-RU" dirty="0" smtClean="0"/>
            </a:br>
            <a:r>
              <a:rPr lang="ru-RU" dirty="0" smtClean="0"/>
              <a:t>2.Повысить уровень наглядности в ходе обучения. </a:t>
            </a:r>
            <a:br>
              <a:rPr lang="ru-RU" dirty="0" smtClean="0"/>
            </a:br>
            <a:r>
              <a:rPr lang="ru-RU" dirty="0" smtClean="0"/>
              <a:t>3. Внести элементы занимательности, оживить учебный процесс. </a:t>
            </a:r>
          </a:p>
          <a:p>
            <a:endParaRPr lang="ru-RU"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Школьные мероприятия по внеурочной деятельности</a:t>
            </a:r>
            <a:endParaRPr lang="ru-RU" dirty="0"/>
          </a:p>
        </p:txBody>
      </p:sp>
      <p:sp>
        <p:nvSpPr>
          <p:cNvPr id="3" name="Содержимое 2"/>
          <p:cNvSpPr>
            <a:spLocks noGrp="1"/>
          </p:cNvSpPr>
          <p:nvPr>
            <p:ph idx="1"/>
          </p:nvPr>
        </p:nvSpPr>
        <p:spPr/>
        <p:txBody>
          <a:bodyPr/>
          <a:lstStyle/>
          <a:p>
            <a:r>
              <a:rPr lang="ru-RU" dirty="0" smtClean="0"/>
              <a:t>Сказка «Теремок»</a:t>
            </a:r>
            <a:endParaRPr lang="ru-RU" dirty="0"/>
          </a:p>
        </p:txBody>
      </p:sp>
      <p:pic>
        <p:nvPicPr>
          <p:cNvPr id="1028" name="Picture 4" descr="C:\Users\Жанна\Desktop\Евсеева Ж.Н\Теремок внекласное мероприятие Семинар завучей\DSC02291.JPG"/>
          <p:cNvPicPr>
            <a:picLocks noChangeAspect="1" noChangeArrowheads="1"/>
          </p:cNvPicPr>
          <p:nvPr/>
        </p:nvPicPr>
        <p:blipFill>
          <a:blip r:embed="rId2" cstate="print"/>
          <a:srcRect/>
          <a:stretch>
            <a:fillRect/>
          </a:stretch>
        </p:blipFill>
        <p:spPr bwMode="auto">
          <a:xfrm>
            <a:off x="899592" y="3068960"/>
            <a:ext cx="4187957" cy="3140968"/>
          </a:xfrm>
          <a:prstGeom prst="rect">
            <a:avLst/>
          </a:prstGeom>
          <a:noFill/>
        </p:spPr>
      </p:pic>
      <p:pic>
        <p:nvPicPr>
          <p:cNvPr id="1029" name="Picture 5" descr="C:\Users\Жанна\Desktop\Евсеева Ж.Н\Теремок внекласное мероприятие Семинар завучей\DSC02294.JPG"/>
          <p:cNvPicPr>
            <a:picLocks noChangeAspect="1" noChangeArrowheads="1"/>
          </p:cNvPicPr>
          <p:nvPr/>
        </p:nvPicPr>
        <p:blipFill>
          <a:blip r:embed="rId3" cstate="print"/>
          <a:srcRect/>
          <a:stretch>
            <a:fillRect/>
          </a:stretch>
        </p:blipFill>
        <p:spPr bwMode="auto">
          <a:xfrm>
            <a:off x="4860032" y="1484784"/>
            <a:ext cx="3744416" cy="280831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C:\Users\Жанна\Desktop\Евсеева Ж.Н\Теремок внекласное мероприятие Семинар завучей\DSC02289.JPG"/>
          <p:cNvPicPr>
            <a:picLocks noGrp="1" noChangeAspect="1" noChangeArrowheads="1"/>
          </p:cNvPicPr>
          <p:nvPr>
            <p:ph idx="1"/>
          </p:nvPr>
        </p:nvPicPr>
        <p:blipFill>
          <a:blip r:embed="rId2" cstate="print"/>
          <a:srcRect/>
          <a:stretch>
            <a:fillRect/>
          </a:stretch>
        </p:blipFill>
        <p:spPr bwMode="auto">
          <a:xfrm>
            <a:off x="827584" y="620688"/>
            <a:ext cx="4032448" cy="3024336"/>
          </a:xfrm>
          <a:prstGeom prst="rect">
            <a:avLst/>
          </a:prstGeom>
          <a:noFill/>
        </p:spPr>
      </p:pic>
      <p:pic>
        <p:nvPicPr>
          <p:cNvPr id="5" name="Picture 3" descr="C:\Users\Жанна\Desktop\Евсеева Ж.Н\Теремок внекласное мероприятие Семинар завучей\DSC02290.JPG"/>
          <p:cNvPicPr>
            <a:picLocks noChangeAspect="1" noChangeArrowheads="1"/>
          </p:cNvPicPr>
          <p:nvPr/>
        </p:nvPicPr>
        <p:blipFill>
          <a:blip r:embed="rId3" cstate="print"/>
          <a:srcRect/>
          <a:stretch>
            <a:fillRect/>
          </a:stretch>
        </p:blipFill>
        <p:spPr bwMode="auto">
          <a:xfrm>
            <a:off x="4547997" y="3284984"/>
            <a:ext cx="3947931" cy="296094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Picture 7" descr="C:\Users\Жанна\Desktop\Евсеева Ж.Н\Теремок внекласное мероприятие Семинар завучей\DSC02304.JPG"/>
          <p:cNvPicPr>
            <a:picLocks noGrp="1" noChangeAspect="1" noChangeArrowheads="1"/>
          </p:cNvPicPr>
          <p:nvPr>
            <p:ph idx="1"/>
          </p:nvPr>
        </p:nvPicPr>
        <p:blipFill>
          <a:blip r:embed="rId2" cstate="print"/>
          <a:srcRect/>
          <a:stretch>
            <a:fillRect/>
          </a:stretch>
        </p:blipFill>
        <p:spPr bwMode="auto">
          <a:xfrm>
            <a:off x="827584" y="620688"/>
            <a:ext cx="4211960" cy="3158970"/>
          </a:xfrm>
          <a:prstGeom prst="rect">
            <a:avLst/>
          </a:prstGeom>
          <a:noFill/>
        </p:spPr>
      </p:pic>
      <p:pic>
        <p:nvPicPr>
          <p:cNvPr id="5" name="Picture 6" descr="C:\Users\Жанна\Desktop\Евсеева Ж.Н\Теремок внекласное мероприятие Семинар завучей\DSC02299.JPG"/>
          <p:cNvPicPr>
            <a:picLocks noChangeAspect="1" noChangeArrowheads="1"/>
          </p:cNvPicPr>
          <p:nvPr/>
        </p:nvPicPr>
        <p:blipFill>
          <a:blip r:embed="rId3" cstate="print"/>
          <a:srcRect/>
          <a:stretch>
            <a:fillRect/>
          </a:stretch>
        </p:blipFill>
        <p:spPr bwMode="auto">
          <a:xfrm>
            <a:off x="4211960" y="2924944"/>
            <a:ext cx="4355976" cy="326698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«Рождество в Германии»</a:t>
            </a:r>
            <a:endParaRPr lang="ru-RU" dirty="0"/>
          </a:p>
        </p:txBody>
      </p:sp>
      <p:pic>
        <p:nvPicPr>
          <p:cNvPr id="2050" name="Picture 2" descr="C:\Users\Жанна\Desktop\Евсеева Ж.Н\Фото Рождество в Германии\IMG_1370 - копия.jpg"/>
          <p:cNvPicPr>
            <a:picLocks noGrp="1" noChangeAspect="1" noChangeArrowheads="1"/>
          </p:cNvPicPr>
          <p:nvPr>
            <p:ph idx="1"/>
          </p:nvPr>
        </p:nvPicPr>
        <p:blipFill>
          <a:blip r:embed="rId2" cstate="print">
            <a:lum bright="10000"/>
          </a:blip>
          <a:stretch>
            <a:fillRect/>
          </a:stretch>
        </p:blipFill>
        <p:spPr bwMode="auto">
          <a:xfrm>
            <a:off x="827584" y="1772816"/>
            <a:ext cx="7776864" cy="437808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827584" y="1600201"/>
            <a:ext cx="7859216" cy="3556991"/>
          </a:xfrm>
        </p:spPr>
        <p:txBody>
          <a:bodyPr>
            <a:normAutofit fontScale="70000" lnSpcReduction="20000"/>
          </a:bodyPr>
          <a:lstStyle/>
          <a:p>
            <a:r>
              <a:rPr lang="ru-RU" b="1" dirty="0" smtClean="0">
                <a:solidFill>
                  <a:schemeClr val="accent1">
                    <a:lumMod val="75000"/>
                  </a:schemeClr>
                </a:solidFill>
              </a:rPr>
              <a:t>Жизнь в эпоху научно – технического прогресса становится все разнообразней и сложнее.  И она требует от человека не шаблонных, привычных действий, а подвижности, гибкости мышления, быстрой ориентации, способность творчески мыслить. Творческие способности человека следует признать самой существенной частью его интеллекта и задачу их развития – одно из важнейших задач воспитании современного человека. Ведь все культурные ценности, накопленные человечеством – результат творческой деятельности людей.</a:t>
            </a:r>
          </a:p>
          <a:p>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10" descr="C:\Users\Жанна\Desktop\Евсеева Ж.Н\Фото Рождество в Германии\IMG_1386.jpg"/>
          <p:cNvPicPr>
            <a:picLocks noGrp="1" noChangeAspect="1" noChangeArrowheads="1"/>
          </p:cNvPicPr>
          <p:nvPr>
            <p:ph idx="1"/>
          </p:nvPr>
        </p:nvPicPr>
        <p:blipFill>
          <a:blip r:embed="rId2" cstate="print">
            <a:lum bright="20000" contrast="20000"/>
          </a:blip>
          <a:srcRect/>
          <a:stretch>
            <a:fillRect/>
          </a:stretch>
        </p:blipFill>
        <p:spPr bwMode="auto">
          <a:xfrm>
            <a:off x="827584" y="692696"/>
            <a:ext cx="5040560" cy="2837648"/>
          </a:xfrm>
          <a:prstGeom prst="rect">
            <a:avLst/>
          </a:prstGeom>
          <a:noFill/>
        </p:spPr>
      </p:pic>
      <p:pic>
        <p:nvPicPr>
          <p:cNvPr id="5" name="Picture 9" descr="C:\Users\Жанна\Desktop\Евсеева Ж.Н\Фото Рождество в Германии\IMG_1384.jpg"/>
          <p:cNvPicPr>
            <a:picLocks noChangeAspect="1" noChangeArrowheads="1"/>
          </p:cNvPicPr>
          <p:nvPr/>
        </p:nvPicPr>
        <p:blipFill>
          <a:blip r:embed="rId3" cstate="print">
            <a:lum bright="20000" contrast="40000"/>
          </a:blip>
          <a:srcRect/>
          <a:stretch>
            <a:fillRect/>
          </a:stretch>
        </p:blipFill>
        <p:spPr bwMode="auto">
          <a:xfrm>
            <a:off x="3779912" y="3491940"/>
            <a:ext cx="4828003" cy="2717987"/>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8" descr="C:\Users\Жанна\Desktop\Евсеева Ж.Н\Фото Рождество в Германии\IMG_1383.jpg"/>
          <p:cNvPicPr>
            <a:picLocks noGrp="1" noChangeAspect="1" noChangeArrowheads="1"/>
          </p:cNvPicPr>
          <p:nvPr>
            <p:ph idx="1"/>
          </p:nvPr>
        </p:nvPicPr>
        <p:blipFill>
          <a:blip r:embed="rId2" cstate="print">
            <a:lum bright="20000" contrast="30000"/>
          </a:blip>
          <a:srcRect/>
          <a:stretch>
            <a:fillRect/>
          </a:stretch>
        </p:blipFill>
        <p:spPr bwMode="auto">
          <a:xfrm>
            <a:off x="827584" y="692696"/>
            <a:ext cx="3898776" cy="2194866"/>
          </a:xfrm>
          <a:prstGeom prst="rect">
            <a:avLst/>
          </a:prstGeom>
          <a:noFill/>
        </p:spPr>
      </p:pic>
      <p:pic>
        <p:nvPicPr>
          <p:cNvPr id="5" name="Picture 7" descr="C:\Users\Жанна\Desktop\Евсеева Ж.Н\Фото Рождество в Германии\IMG_1379.jpg"/>
          <p:cNvPicPr>
            <a:picLocks noChangeAspect="1" noChangeArrowheads="1"/>
          </p:cNvPicPr>
          <p:nvPr/>
        </p:nvPicPr>
        <p:blipFill>
          <a:blip r:embed="rId3" cstate="print">
            <a:lum bright="20000" contrast="30000"/>
          </a:blip>
          <a:srcRect/>
          <a:stretch>
            <a:fillRect/>
          </a:stretch>
        </p:blipFill>
        <p:spPr bwMode="auto">
          <a:xfrm>
            <a:off x="2987824" y="3068960"/>
            <a:ext cx="5580112" cy="3141396"/>
          </a:xfrm>
          <a:prstGeom prst="rect">
            <a:avLst/>
          </a:prstGeom>
          <a:noFill/>
        </p:spPr>
      </p:pic>
      <p:pic>
        <p:nvPicPr>
          <p:cNvPr id="6" name="Picture 6" descr="C:\Users\Жанна\Desktop\Евсеева Ж.Н\Фото Рождество в Германии\IMG_1376.jpg"/>
          <p:cNvPicPr>
            <a:picLocks noChangeAspect="1" noChangeArrowheads="1"/>
          </p:cNvPicPr>
          <p:nvPr/>
        </p:nvPicPr>
        <p:blipFill>
          <a:blip r:embed="rId4" cstate="print">
            <a:lum bright="30000" contrast="30000"/>
          </a:blip>
          <a:srcRect/>
          <a:stretch>
            <a:fillRect/>
          </a:stretch>
        </p:blipFill>
        <p:spPr bwMode="auto">
          <a:xfrm>
            <a:off x="5580112" y="692696"/>
            <a:ext cx="2992120" cy="1684453"/>
          </a:xfrm>
          <a:prstGeom prst="rect">
            <a:avLst/>
          </a:prstGeom>
          <a:noFill/>
        </p:spPr>
      </p:pic>
      <p:pic>
        <p:nvPicPr>
          <p:cNvPr id="7" name="Picture 5" descr="C:\Users\Жанна\Desktop\Евсеева Ж.Н\Фото Рождество в Германии\IMG_1375.jpg"/>
          <p:cNvPicPr>
            <a:picLocks noChangeAspect="1" noChangeArrowheads="1"/>
          </p:cNvPicPr>
          <p:nvPr/>
        </p:nvPicPr>
        <p:blipFill>
          <a:blip r:embed="rId5" cstate="print">
            <a:lum bright="10000" contrast="30000"/>
          </a:blip>
          <a:srcRect/>
          <a:stretch>
            <a:fillRect/>
          </a:stretch>
        </p:blipFill>
        <p:spPr bwMode="auto">
          <a:xfrm>
            <a:off x="827584" y="2708920"/>
            <a:ext cx="2035133" cy="361503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4" descr="C:\Users\Жанна\Desktop\Евсеева Ж.Н\Фото Рождество в Германии\IMG_1374.jpg"/>
          <p:cNvPicPr>
            <a:picLocks noGrp="1" noChangeAspect="1" noChangeArrowheads="1"/>
          </p:cNvPicPr>
          <p:nvPr>
            <p:ph idx="1"/>
          </p:nvPr>
        </p:nvPicPr>
        <p:blipFill>
          <a:blip r:embed="rId2" cstate="print">
            <a:lum bright="20000" contrast="30000"/>
          </a:blip>
          <a:srcRect/>
          <a:stretch>
            <a:fillRect/>
          </a:stretch>
        </p:blipFill>
        <p:spPr bwMode="auto">
          <a:xfrm>
            <a:off x="827584" y="3789040"/>
            <a:ext cx="4556080" cy="2564904"/>
          </a:xfrm>
          <a:prstGeom prst="rect">
            <a:avLst/>
          </a:prstGeom>
          <a:noFill/>
        </p:spPr>
      </p:pic>
      <p:pic>
        <p:nvPicPr>
          <p:cNvPr id="5" name="Picture 3" descr="C:\Users\Жанна\Desktop\Евсеева Ж.Н\Фото Рождество в Германии\IMG_1372.jpg"/>
          <p:cNvPicPr>
            <a:picLocks noChangeAspect="1" noChangeArrowheads="1"/>
          </p:cNvPicPr>
          <p:nvPr/>
        </p:nvPicPr>
        <p:blipFill>
          <a:blip r:embed="rId3" cstate="print">
            <a:lum bright="30000" contrast="30000"/>
          </a:blip>
          <a:srcRect/>
          <a:stretch>
            <a:fillRect/>
          </a:stretch>
        </p:blipFill>
        <p:spPr bwMode="auto">
          <a:xfrm>
            <a:off x="2843808" y="620687"/>
            <a:ext cx="5804850" cy="326791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C:\Users\Жанна\Desktop\Евсеева Ж.Н\ФОТО    Пасха БГУ\SdSSZFandq4.jpg"/>
          <p:cNvPicPr>
            <a:picLocks noGrp="1" noChangeAspect="1" noChangeArrowheads="1"/>
          </p:cNvPicPr>
          <p:nvPr>
            <p:ph idx="1"/>
          </p:nvPr>
        </p:nvPicPr>
        <p:blipFill>
          <a:blip r:embed="rId2" cstate="print"/>
          <a:srcRect/>
          <a:stretch>
            <a:fillRect/>
          </a:stretch>
        </p:blipFill>
        <p:spPr bwMode="auto">
          <a:xfrm>
            <a:off x="899592" y="764704"/>
            <a:ext cx="3923928" cy="29429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75" name="Picture 3" descr="C:\Users\Жанна\Desktop\Евсеева Ж.Н\ФОТО    Пасха БГУ\RLXkBuq99JA.jpg"/>
          <p:cNvPicPr>
            <a:picLocks noChangeAspect="1" noChangeArrowheads="1"/>
          </p:cNvPicPr>
          <p:nvPr/>
        </p:nvPicPr>
        <p:blipFill>
          <a:blip r:embed="rId3" cstate="print"/>
          <a:srcRect/>
          <a:stretch>
            <a:fillRect/>
          </a:stretch>
        </p:blipFill>
        <p:spPr bwMode="auto">
          <a:xfrm>
            <a:off x="4211960" y="2924944"/>
            <a:ext cx="4392488" cy="32943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Прямоугольник 5"/>
          <p:cNvSpPr/>
          <p:nvPr/>
        </p:nvSpPr>
        <p:spPr>
          <a:xfrm>
            <a:off x="1355417" y="2967335"/>
            <a:ext cx="6433171"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Пасха в Германии </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100" name="Picture 4" descr="C:\Users\Жанна\Desktop\Евсеева Ж.Н\встреча с немцами\встреча\IMG_1755.jpg"/>
          <p:cNvPicPr>
            <a:picLocks noChangeAspect="1" noChangeArrowheads="1"/>
          </p:cNvPicPr>
          <p:nvPr/>
        </p:nvPicPr>
        <p:blipFill>
          <a:blip r:embed="rId2" cstate="print"/>
          <a:srcRect/>
          <a:stretch>
            <a:fillRect/>
          </a:stretch>
        </p:blipFill>
        <p:spPr bwMode="auto">
          <a:xfrm>
            <a:off x="4427984" y="692696"/>
            <a:ext cx="4220996" cy="2376264"/>
          </a:xfrm>
          <a:prstGeom prst="rect">
            <a:avLst/>
          </a:prstGeom>
          <a:noFill/>
        </p:spPr>
      </p:pic>
      <p:pic>
        <p:nvPicPr>
          <p:cNvPr id="4102" name="Picture 6" descr="C:\Users\Жанна\Desktop\Евсеева Ж.Н\встреча с немцами\встреча\IMG_1763.jpg"/>
          <p:cNvPicPr>
            <a:picLocks noChangeAspect="1" noChangeArrowheads="1"/>
          </p:cNvPicPr>
          <p:nvPr/>
        </p:nvPicPr>
        <p:blipFill>
          <a:blip r:embed="rId3" cstate="print"/>
          <a:srcRect/>
          <a:stretch>
            <a:fillRect/>
          </a:stretch>
        </p:blipFill>
        <p:spPr bwMode="auto">
          <a:xfrm>
            <a:off x="3165003" y="3492046"/>
            <a:ext cx="5978997" cy="3365954"/>
          </a:xfrm>
          <a:prstGeom prst="rect">
            <a:avLst/>
          </a:prstGeom>
          <a:noFill/>
        </p:spPr>
      </p:pic>
      <p:pic>
        <p:nvPicPr>
          <p:cNvPr id="4101" name="Picture 5" descr="C:\Users\Жанна\Desktop\Евсеева Ж.Н\встреча с немцами\встреча\IMG_1759.jpg"/>
          <p:cNvPicPr>
            <a:picLocks noChangeAspect="1" noChangeArrowheads="1"/>
          </p:cNvPicPr>
          <p:nvPr/>
        </p:nvPicPr>
        <p:blipFill>
          <a:blip r:embed="rId4" cstate="print"/>
          <a:srcRect/>
          <a:stretch>
            <a:fillRect/>
          </a:stretch>
        </p:blipFill>
        <p:spPr bwMode="auto">
          <a:xfrm>
            <a:off x="827584" y="4663842"/>
            <a:ext cx="3744416" cy="2194158"/>
          </a:xfrm>
          <a:prstGeom prst="rect">
            <a:avLst/>
          </a:prstGeom>
          <a:noFill/>
        </p:spPr>
      </p:pic>
      <p:sp>
        <p:nvSpPr>
          <p:cNvPr id="17" name="Прямоугольник 16"/>
          <p:cNvSpPr/>
          <p:nvPr/>
        </p:nvSpPr>
        <p:spPr>
          <a:xfrm>
            <a:off x="755576" y="2780928"/>
            <a:ext cx="7548862" cy="923330"/>
          </a:xfrm>
          <a:prstGeom prst="rect">
            <a:avLst/>
          </a:prstGeom>
          <a:noFill/>
        </p:spPr>
        <p:txBody>
          <a:bodyPr wrap="none" lIns="91440" tIns="45720" rIns="91440" bIns="45720">
            <a:spAutoFit/>
          </a:bodyPr>
          <a:lstStyle/>
          <a:p>
            <a:pPr algn="ctr"/>
            <a:r>
              <a:rPr lang="ru-RU"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Встреча с немцами </a:t>
            </a:r>
            <a:endParaRPr lang="ru-RU"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Picture 3" descr="C:\Users\Жанна\Desktop\Евсеева Ж.Н\встреча с немцами\встреча\IMG_1754.jpg"/>
          <p:cNvPicPr>
            <a:picLocks noGrp="1" noChangeAspect="1" noChangeArrowheads="1"/>
          </p:cNvPicPr>
          <p:nvPr>
            <p:ph idx="1"/>
          </p:nvPr>
        </p:nvPicPr>
        <p:blipFill>
          <a:blip r:embed="rId2" cstate="print"/>
          <a:srcRect/>
          <a:stretch>
            <a:fillRect/>
          </a:stretch>
        </p:blipFill>
        <p:spPr bwMode="auto">
          <a:xfrm>
            <a:off x="3131840" y="3429000"/>
            <a:ext cx="4968552" cy="2797111"/>
          </a:xfrm>
          <a:prstGeom prst="rect">
            <a:avLst/>
          </a:prstGeom>
          <a:noFill/>
        </p:spPr>
      </p:pic>
      <p:pic>
        <p:nvPicPr>
          <p:cNvPr id="5" name="Picture 2" descr="C:\Users\Жанна\Desktop\Евсеева Ж.Н\встреча с немцами\встреча\IMG_1750.jpg"/>
          <p:cNvPicPr>
            <a:picLocks noGrp="1" noChangeAspect="1" noChangeArrowheads="1"/>
          </p:cNvPicPr>
          <p:nvPr>
            <p:ph idx="1"/>
          </p:nvPr>
        </p:nvPicPr>
        <p:blipFill>
          <a:blip r:embed="rId3" cstate="print"/>
          <a:srcRect/>
          <a:stretch>
            <a:fillRect/>
          </a:stretch>
        </p:blipFill>
        <p:spPr bwMode="auto">
          <a:xfrm>
            <a:off x="899592" y="692696"/>
            <a:ext cx="4860032" cy="273601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10" descr="C:\Users\Жанна\Desktop\Евсеева Ж.Н\встреча с немцами\встреча\IMG_1773.jpg"/>
          <p:cNvPicPr>
            <a:picLocks noGrp="1" noChangeAspect="1" noChangeArrowheads="1"/>
          </p:cNvPicPr>
          <p:nvPr>
            <p:ph idx="1"/>
          </p:nvPr>
        </p:nvPicPr>
        <p:blipFill>
          <a:blip r:embed="rId2" cstate="print"/>
          <a:srcRect/>
          <a:stretch>
            <a:fillRect/>
          </a:stretch>
        </p:blipFill>
        <p:spPr bwMode="auto">
          <a:xfrm>
            <a:off x="899592" y="620688"/>
            <a:ext cx="5122912" cy="2884010"/>
          </a:xfrm>
          <a:prstGeom prst="rect">
            <a:avLst/>
          </a:prstGeom>
          <a:noFill/>
        </p:spPr>
      </p:pic>
      <p:pic>
        <p:nvPicPr>
          <p:cNvPr id="5" name="Picture 7" descr="C:\Users\Жанна\Desktop\Евсеева Ж.Н\встреча с немцами\встреча\IMG_1767.jpg"/>
          <p:cNvPicPr>
            <a:picLocks noChangeAspect="1" noChangeArrowheads="1"/>
          </p:cNvPicPr>
          <p:nvPr/>
        </p:nvPicPr>
        <p:blipFill>
          <a:blip r:embed="rId3" cstate="print"/>
          <a:srcRect/>
          <a:stretch>
            <a:fillRect/>
          </a:stretch>
        </p:blipFill>
        <p:spPr bwMode="auto">
          <a:xfrm>
            <a:off x="1619672" y="2622082"/>
            <a:ext cx="7524328" cy="4235918"/>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12" descr="C:\Users\Жанна\Desktop\Евсеева Ж.Н\встреча с немцами\встреча\IMG_1778.jpg"/>
          <p:cNvPicPr>
            <a:picLocks noGrp="1" noChangeAspect="1" noChangeArrowheads="1"/>
          </p:cNvPicPr>
          <p:nvPr>
            <p:ph idx="1"/>
          </p:nvPr>
        </p:nvPicPr>
        <p:blipFill>
          <a:blip r:embed="rId2" cstate="print"/>
          <a:srcRect/>
          <a:stretch>
            <a:fillRect/>
          </a:stretch>
        </p:blipFill>
        <p:spPr bwMode="auto">
          <a:xfrm>
            <a:off x="899592" y="692696"/>
            <a:ext cx="5915000" cy="3329926"/>
          </a:xfrm>
          <a:prstGeom prst="rect">
            <a:avLst/>
          </a:prstGeom>
          <a:noFill/>
        </p:spPr>
      </p:pic>
      <p:pic>
        <p:nvPicPr>
          <p:cNvPr id="5" name="Picture 11" descr="C:\Users\Жанна\Desktop\Евсеева Ж.Н\встреча с немцами\встреча\IMG_1776.jpg"/>
          <p:cNvPicPr>
            <a:picLocks noChangeAspect="1" noChangeArrowheads="1"/>
          </p:cNvPicPr>
          <p:nvPr/>
        </p:nvPicPr>
        <p:blipFill>
          <a:blip r:embed="rId3" cstate="print"/>
          <a:srcRect/>
          <a:stretch>
            <a:fillRect/>
          </a:stretch>
        </p:blipFill>
        <p:spPr bwMode="auto">
          <a:xfrm>
            <a:off x="3203848" y="3513914"/>
            <a:ext cx="5940152" cy="3344086"/>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9" descr="C:\Users\Жанна\Desktop\Евсеева Ж.Н\встреча с немцами\встреча\IMG_1770.jpg"/>
          <p:cNvPicPr>
            <a:picLocks noGrp="1" noChangeAspect="1" noChangeArrowheads="1"/>
          </p:cNvPicPr>
          <p:nvPr>
            <p:ph idx="1"/>
          </p:nvPr>
        </p:nvPicPr>
        <p:blipFill>
          <a:blip r:embed="rId2" cstate="print"/>
          <a:srcRect/>
          <a:stretch>
            <a:fillRect/>
          </a:stretch>
        </p:blipFill>
        <p:spPr bwMode="auto">
          <a:xfrm>
            <a:off x="827584" y="1052736"/>
            <a:ext cx="8569900" cy="482453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1043608" y="1772816"/>
            <a:ext cx="7239000" cy="4846320"/>
          </a:xfrm>
        </p:spPr>
        <p:txBody>
          <a:bodyPr/>
          <a:lstStyle/>
          <a:p>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Зажечь звезду - нелегкая задача, увидеть свет ее- моя удача!</a:t>
            </a:r>
          </a:p>
          <a:p>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Дорога к ней терниста и трудна:</a:t>
            </a:r>
          </a:p>
          <a:p>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Чем ярче - тем ярче она!</a:t>
            </a:r>
          </a:p>
          <a:p>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Моя звезда с твою прикоснется:</a:t>
            </a:r>
            <a:b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увидишь – творчество в тебе проснется</a:t>
            </a:r>
          </a:p>
          <a:p>
            <a:endParaRPr lang="ru-RU" dirty="0"/>
          </a:p>
        </p:txBody>
      </p:sp>
      <p:pic>
        <p:nvPicPr>
          <p:cNvPr id="4" name="Рисунок 3" descr="340768_64cf9.gif"/>
          <p:cNvPicPr>
            <a:picLocks noChangeAspect="1"/>
          </p:cNvPicPr>
          <p:nvPr/>
        </p:nvPicPr>
        <p:blipFill>
          <a:blip r:embed="rId2" cstate="print"/>
          <a:stretch>
            <a:fillRect/>
          </a:stretch>
        </p:blipFill>
        <p:spPr>
          <a:xfrm>
            <a:off x="7062192" y="4776192"/>
            <a:ext cx="2081808" cy="2081808"/>
          </a:xfrm>
          <a:prstGeom prst="rect">
            <a:avLst/>
          </a:prstGeom>
        </p:spPr>
      </p:pic>
      <p:pic>
        <p:nvPicPr>
          <p:cNvPr id="5" name="Рисунок 4" descr="340768_64cf9.gif"/>
          <p:cNvPicPr>
            <a:picLocks noChangeAspect="1"/>
          </p:cNvPicPr>
          <p:nvPr/>
        </p:nvPicPr>
        <p:blipFill>
          <a:blip r:embed="rId2" cstate="print"/>
          <a:stretch>
            <a:fillRect/>
          </a:stretch>
        </p:blipFill>
        <p:spPr>
          <a:xfrm>
            <a:off x="6156176" y="188640"/>
            <a:ext cx="2481064" cy="2481064"/>
          </a:xfrm>
          <a:prstGeom prst="rect">
            <a:avLst/>
          </a:prstGeom>
        </p:spPr>
      </p:pic>
      <p:pic>
        <p:nvPicPr>
          <p:cNvPr id="6" name="Рисунок 5" descr="340768_64cf9.gif"/>
          <p:cNvPicPr>
            <a:picLocks noChangeAspect="1"/>
          </p:cNvPicPr>
          <p:nvPr/>
        </p:nvPicPr>
        <p:blipFill>
          <a:blip r:embed="rId2" cstate="print"/>
          <a:stretch>
            <a:fillRect/>
          </a:stretch>
        </p:blipFill>
        <p:spPr>
          <a:xfrm>
            <a:off x="0" y="4193704"/>
            <a:ext cx="2664296" cy="266429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971600" y="620689"/>
            <a:ext cx="7560840" cy="4536504"/>
          </a:xfrm>
        </p:spPr>
        <p:txBody>
          <a:bodyPr>
            <a:normAutofit fontScale="85000" lnSpcReduction="20000"/>
          </a:bodyPr>
          <a:lstStyle/>
          <a:p>
            <a:r>
              <a:rPr lang="ru-RU" b="1" dirty="0" smtClean="0">
                <a:solidFill>
                  <a:schemeClr val="accent1">
                    <a:lumMod val="60000"/>
                    <a:lumOff val="40000"/>
                  </a:schemeClr>
                </a:solidFill>
                <a:effectLst>
                  <a:outerShdw blurRad="38100" dist="38100" dir="2700000" algn="tl">
                    <a:srgbClr val="000000"/>
                  </a:outerShdw>
                </a:effectLst>
              </a:rPr>
              <a:t>Творчество</a:t>
            </a:r>
            <a:r>
              <a:rPr lang="ru-RU" b="1" dirty="0" smtClean="0">
                <a:effectLst>
                  <a:outerShdw blurRad="38100" dist="38100" dir="2700000" algn="tl">
                    <a:srgbClr val="000000"/>
                  </a:outerShdw>
                </a:effectLst>
              </a:rPr>
              <a:t> </a:t>
            </a:r>
            <a:r>
              <a:rPr lang="ru-RU" dirty="0" smtClean="0"/>
              <a:t>предполагается как </a:t>
            </a:r>
            <a:r>
              <a:rPr lang="ru-RU" b="1" dirty="0" smtClean="0">
                <a:solidFill>
                  <a:schemeClr val="accent1">
                    <a:lumMod val="60000"/>
                    <a:lumOff val="40000"/>
                  </a:schemeClr>
                </a:solidFill>
                <a:effectLst>
                  <a:outerShdw blurRad="38100" dist="38100" dir="2700000" algn="tl">
                    <a:srgbClr val="000000"/>
                  </a:outerShdw>
                </a:effectLst>
              </a:rPr>
              <a:t>процесс создания чего-либо нового</a:t>
            </a:r>
            <a:r>
              <a:rPr lang="ru-RU" dirty="0" smtClean="0"/>
              <a:t>, причем процесс незапрограммированный, непредсказуемый, внезапный. При этом не принимается во внимание ценность результата творческого акта и его новизна для большой группы людей, для общества или человечества. Главное, чтобы </a:t>
            </a:r>
            <a:r>
              <a:rPr lang="ru-RU" b="1" dirty="0" smtClean="0">
                <a:solidFill>
                  <a:schemeClr val="accent1">
                    <a:lumMod val="60000"/>
                    <a:lumOff val="40000"/>
                  </a:schemeClr>
                </a:solidFill>
                <a:effectLst>
                  <a:outerShdw blurRad="38100" dist="38100" dir="2700000" algn="tl">
                    <a:srgbClr val="000000"/>
                  </a:outerShdw>
                </a:effectLst>
              </a:rPr>
              <a:t>результат был новым и значимым для самого "творца".</a:t>
            </a:r>
            <a:r>
              <a:rPr lang="ru-RU" dirty="0" smtClean="0">
                <a:solidFill>
                  <a:schemeClr val="accent1">
                    <a:lumMod val="60000"/>
                    <a:lumOff val="40000"/>
                  </a:schemeClr>
                </a:solidFill>
              </a:rPr>
              <a:t> </a:t>
            </a:r>
            <a:r>
              <a:rPr lang="ru-RU" dirty="0" smtClean="0"/>
              <a:t>Самостоятельное, оригинальное решение школьником задачи, имеющей ответ, будет творческим актом, а самого его следует оценивать как творческую личность. </a:t>
            </a:r>
            <a:r>
              <a:rPr lang="ru-RU" sz="6000" dirty="0" smtClean="0"/>
              <a:t/>
            </a:r>
            <a:br>
              <a:rPr lang="ru-RU" sz="6000" dirty="0" smtClean="0"/>
            </a:br>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с двумя скругленными соседними углами 18"/>
          <p:cNvSpPr/>
          <p:nvPr/>
        </p:nvSpPr>
        <p:spPr>
          <a:xfrm>
            <a:off x="5796136" y="2924944"/>
            <a:ext cx="2664296" cy="1584176"/>
          </a:xfrm>
          <a:prstGeom prst="round2Same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18" name="Прямоугольник с двумя скругленными соседними углами 17"/>
          <p:cNvSpPr/>
          <p:nvPr/>
        </p:nvSpPr>
        <p:spPr>
          <a:xfrm>
            <a:off x="2987824" y="2924944"/>
            <a:ext cx="2808312" cy="1584176"/>
          </a:xfrm>
          <a:prstGeom prst="round2Same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Заголовок 1"/>
          <p:cNvSpPr>
            <a:spLocks noGrp="1"/>
          </p:cNvSpPr>
          <p:nvPr>
            <p:ph type="title"/>
          </p:nvPr>
        </p:nvSpPr>
        <p:spPr/>
        <p:txBody>
          <a:bodyPr/>
          <a:lstStyle/>
          <a:p>
            <a:endParaRPr lang="ru-RU"/>
          </a:p>
        </p:txBody>
      </p:sp>
      <p:sp>
        <p:nvSpPr>
          <p:cNvPr id="5" name="Прямоугольник с двумя скругленными соседними углами 4"/>
          <p:cNvSpPr/>
          <p:nvPr/>
        </p:nvSpPr>
        <p:spPr>
          <a:xfrm>
            <a:off x="2483768" y="188640"/>
            <a:ext cx="4176464" cy="1800200"/>
          </a:xfrm>
          <a:prstGeom prst="round2Same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6" name="TextBox 5"/>
          <p:cNvSpPr txBox="1"/>
          <p:nvPr/>
        </p:nvSpPr>
        <p:spPr>
          <a:xfrm>
            <a:off x="2987824" y="332656"/>
            <a:ext cx="3168352" cy="1323439"/>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rPr>
              <a:t>Ч</a:t>
            </a: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то такое творчество ?</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8" name="Прямая со стрелкой 7"/>
          <p:cNvCxnSpPr/>
          <p:nvPr/>
        </p:nvCxnSpPr>
        <p:spPr>
          <a:xfrm flipH="1">
            <a:off x="1403648" y="1988840"/>
            <a:ext cx="1296144"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4067944" y="1988840"/>
            <a:ext cx="0"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5148064" y="1988840"/>
            <a:ext cx="108012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31840" y="3212976"/>
            <a:ext cx="2232248"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Думать о деле иначе и делать лучше </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TextBox 15"/>
          <p:cNvSpPr txBox="1"/>
          <p:nvPr/>
        </p:nvSpPr>
        <p:spPr>
          <a:xfrm>
            <a:off x="5868144" y="3212976"/>
            <a:ext cx="1872208" cy="92333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Стремление научиться большему </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Прямоугольник с двумя скругленными соседними углами 16"/>
          <p:cNvSpPr/>
          <p:nvPr/>
        </p:nvSpPr>
        <p:spPr>
          <a:xfrm>
            <a:off x="827584" y="2924944"/>
            <a:ext cx="2160240" cy="1584176"/>
          </a:xfrm>
          <a:prstGeom prst="round2SameRect">
            <a:avLst>
              <a:gd name="adj1" fmla="val 16667"/>
              <a:gd name="adj2" fmla="val 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13" name="TextBox 12"/>
          <p:cNvSpPr txBox="1"/>
          <p:nvPr/>
        </p:nvSpPr>
        <p:spPr>
          <a:xfrm>
            <a:off x="971600" y="3284984"/>
            <a:ext cx="1800200"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Порождение</a:t>
            </a:r>
            <a:r>
              <a:rPr lang="ru-RU" dirty="0" smtClean="0"/>
              <a:t> </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новых</a:t>
            </a:r>
            <a:r>
              <a:rPr lang="ru-RU" dirty="0" smtClean="0"/>
              <a:t> </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идей</a:t>
            </a:r>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92696"/>
            <a:ext cx="8229600" cy="1143000"/>
          </a:xfrm>
        </p:spPr>
        <p:txBody>
          <a:bodyPr>
            <a:normAutofit fontScale="90000"/>
          </a:bodyPr>
          <a:lstStyle/>
          <a:p>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Методы и приемы на занятиях по внеурочной </a:t>
            </a:r>
            <a:r>
              <a:rPr lang="ru-RU"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днятельности</a:t>
            </a: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Содержимое 2"/>
          <p:cNvSpPr>
            <a:spLocks noGrp="1"/>
          </p:cNvSpPr>
          <p:nvPr>
            <p:ph idx="1"/>
          </p:nvPr>
        </p:nvSpPr>
        <p:spPr>
          <a:xfrm>
            <a:off x="467544" y="1772816"/>
            <a:ext cx="8229600" cy="4525963"/>
          </a:xfrm>
        </p:spPr>
        <p:txBody>
          <a:bodyPr/>
          <a:lstStyle/>
          <a:p>
            <a:endPar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Игра.</a:t>
            </a:r>
          </a:p>
          <a:p>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  Использование ИКТ. </a:t>
            </a:r>
          </a:p>
          <a:p>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Метод проектов.</a:t>
            </a:r>
          </a:p>
          <a:p>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 Исследовательская деятельность. </a:t>
            </a:r>
          </a:p>
          <a:p>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8229600" cy="1143000"/>
          </a:xfrm>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А) Игра.</a:t>
            </a:r>
            <a:b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Содержимое 2"/>
          <p:cNvSpPr>
            <a:spLocks noGrp="1"/>
          </p:cNvSpPr>
          <p:nvPr>
            <p:ph idx="1"/>
          </p:nvPr>
        </p:nvSpPr>
        <p:spPr>
          <a:xfrm>
            <a:off x="971600" y="1412777"/>
            <a:ext cx="7715200" cy="3600400"/>
          </a:xfrm>
        </p:spPr>
        <p:txBody>
          <a:bodyPr>
            <a:normAutofit fontScale="70000" lnSpcReduction="20000"/>
          </a:bodyPr>
          <a:lstStyle/>
          <a:p>
            <a:r>
              <a:rPr lang="ru-RU" b="1" dirty="0" smtClean="0"/>
              <a:t>Игра</a:t>
            </a:r>
            <a:r>
              <a:rPr lang="ru-RU" dirty="0" smtClean="0"/>
              <a:t> считается одним из эффективных приёмов обучения иностранным языкам. Они способствуют созданию на уроке обстановки естественного речевого общения, снимают напряжение, непроизвольно побуждают обучаемых к активному участию в учебном процессе, стимулируют творческие способности ребенка, вызывают интерес к изучению языка, а значит способствуют более быстрому и лёгкому запоминанию речевых образцов, слов и грамматических конструкций. И тогда даже самое скучное занятие приобретает увлекательную форму.</a:t>
            </a:r>
          </a:p>
          <a:p>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7239000" cy="1143000"/>
          </a:xfrm>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Музыкально-дидактические игры</a:t>
            </a:r>
            <a:b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Содержимое 2"/>
          <p:cNvSpPr>
            <a:spLocks noGrp="1"/>
          </p:cNvSpPr>
          <p:nvPr>
            <p:ph idx="1"/>
          </p:nvPr>
        </p:nvSpPr>
        <p:spPr/>
        <p:txBody>
          <a:bodyPr/>
          <a:lstStyle/>
          <a:p>
            <a:r>
              <a:rPr lang="ru-RU" dirty="0" smtClean="0"/>
              <a:t>Использование музыкально-дидактических игр помогает в работе над фонетикой иностранного языка, расширяет диапазон языковой практики, развивают певческие голоса, динамику голоса, </a:t>
            </a:r>
            <a:r>
              <a:rPr lang="ru-RU" dirty="0" err="1" smtClean="0"/>
              <a:t>учят</a:t>
            </a:r>
            <a:r>
              <a:rPr lang="ru-RU" dirty="0" smtClean="0"/>
              <a:t> детей петь на немецком языке.</a:t>
            </a:r>
          </a:p>
          <a:p>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8229600" cy="1143000"/>
          </a:xfrm>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Подвижные игры</a:t>
            </a:r>
            <a:b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Содержимое 2"/>
          <p:cNvSpPr>
            <a:spLocks noGrp="1"/>
          </p:cNvSpPr>
          <p:nvPr>
            <p:ph idx="1"/>
          </p:nvPr>
        </p:nvSpPr>
        <p:spPr/>
        <p:txBody>
          <a:bodyPr/>
          <a:lstStyle/>
          <a:p>
            <a:r>
              <a:rPr lang="ru-RU" dirty="0" smtClean="0"/>
              <a:t>Подвижная игра создаёт благоприятную почву для развития двигательной активности детей, укрепления их здоровья, способствует решению определённых учебно-воспитательных задач, в том числе и по обучению иностранному языку. </a:t>
            </a:r>
          </a:p>
          <a:p>
            <a:endParaRPr lang="ru-RU"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147</TotalTime>
  <Words>913</Words>
  <Application>Microsoft Office PowerPoint</Application>
  <PresentationFormat>Экран (4:3)</PresentationFormat>
  <Paragraphs>84</Paragraphs>
  <Slides>39</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39</vt:i4>
      </vt:variant>
    </vt:vector>
  </HeadingPairs>
  <TitlesOfParts>
    <vt:vector size="41" baseType="lpstr">
      <vt:lpstr>Изящная</vt:lpstr>
      <vt:lpstr>Тема Office</vt:lpstr>
      <vt:lpstr>Развитие творческих способностей  учащихся средствами иностранного языка в системе внеурочной деятельности </vt:lpstr>
      <vt:lpstr>«Ребенок- не кувшин, который надо наполнить, а лампада ,которую надо зажечь.» </vt:lpstr>
      <vt:lpstr>Слайд 3</vt:lpstr>
      <vt:lpstr>Слайд 4</vt:lpstr>
      <vt:lpstr>Слайд 5</vt:lpstr>
      <vt:lpstr>Методы и приемы на занятиях по внеурочной днятельности;</vt:lpstr>
      <vt:lpstr>А) Игра. </vt:lpstr>
      <vt:lpstr>Музыкально-дидактические игры </vt:lpstr>
      <vt:lpstr>Подвижные игры </vt:lpstr>
      <vt:lpstr>Ролевые игры </vt:lpstr>
      <vt:lpstr>«Метод кооперативного обучении» </vt:lpstr>
      <vt:lpstr>Слайд 12</vt:lpstr>
      <vt:lpstr>Кооперированное обучение  «Три шага» «Подумай! Поделись! Представь»  </vt:lpstr>
      <vt:lpstr>Б) Проектная  деятельность. </vt:lpstr>
      <vt:lpstr>Слайд 15</vt:lpstr>
      <vt:lpstr>В)Исследовательская деятельность. </vt:lpstr>
      <vt:lpstr>Слайд 17</vt:lpstr>
      <vt:lpstr>Немецкая кулинария </vt:lpstr>
      <vt:lpstr>Русская  кулинария</vt:lpstr>
      <vt:lpstr>Обед у немцев</vt:lpstr>
      <vt:lpstr>Что русские едят на обед ?</vt:lpstr>
      <vt:lpstr>Ужин</vt:lpstr>
      <vt:lpstr>Слайд 23</vt:lpstr>
      <vt:lpstr>Слайд 24</vt:lpstr>
      <vt:lpstr>Г) Применение ИКТ. </vt:lpstr>
      <vt:lpstr>Школьные мероприятия по внеурочной деятельности</vt:lpstr>
      <vt:lpstr>Слайд 27</vt:lpstr>
      <vt:lpstr>Слайд 28</vt:lpstr>
      <vt:lpstr>«Рождество в Германии»</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Развитие творческих способностей средством немецкого языка в системе внеурочной деятельности</dc:title>
  <dc:creator>Жанна</dc:creator>
  <cp:lastModifiedBy>Жанна</cp:lastModifiedBy>
  <cp:revision>17</cp:revision>
  <dcterms:created xsi:type="dcterms:W3CDTF">2018-08-22T09:12:39Z</dcterms:created>
  <dcterms:modified xsi:type="dcterms:W3CDTF">2018-08-23T16:02:31Z</dcterms:modified>
</cp:coreProperties>
</file>