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8" r:id="rId3"/>
    <p:sldId id="260" r:id="rId4"/>
    <p:sldId id="259" r:id="rId5"/>
    <p:sldId id="261" r:id="rId6"/>
    <p:sldId id="262" r:id="rId7"/>
    <p:sldId id="265" r:id="rId8"/>
    <p:sldId id="263" r:id="rId9"/>
    <p:sldId id="264" r:id="rId10"/>
    <p:sldId id="266" r:id="rId11"/>
    <p:sldId id="268" r:id="rId12"/>
    <p:sldId id="267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900257"/>
    <a:srgbClr val="BC003F"/>
    <a:srgbClr val="000099"/>
    <a:srgbClr val="B2026B"/>
    <a:srgbClr val="990099"/>
    <a:srgbClr val="800080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386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5276850"/>
            <a:ext cx="8534400" cy="70485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  <a:endParaRPr lang="en-US" altLang="ru-RU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962650"/>
            <a:ext cx="8534400" cy="51435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  <a:endParaRPr lang="en-US" altLang="ru-RU" noProof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695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94513" y="228600"/>
            <a:ext cx="1954212" cy="54387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28700" y="228600"/>
            <a:ext cx="5713413" cy="54387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153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96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800099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28700" y="1552575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62500" y="1552575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475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6724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404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235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220398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598930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52650" y="228600"/>
            <a:ext cx="66960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8700" y="1552575"/>
            <a:ext cx="7315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700808"/>
            <a:ext cx="2743200" cy="27432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330591" y="3933056"/>
            <a:ext cx="6550832" cy="2123658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6600" dirty="0">
                <a:ln w="50800"/>
                <a:solidFill>
                  <a:srgbClr val="0000CC"/>
                </a:solidFill>
                <a:latin typeface="Cooper Black" panose="0208090404030B020404" pitchFamily="18" charset="0"/>
                <a:ea typeface="Calibri"/>
              </a:rPr>
              <a:t>Breakthrough </a:t>
            </a:r>
            <a:endParaRPr lang="en-US" sz="6600" dirty="0" smtClean="0">
              <a:ln w="50800"/>
              <a:solidFill>
                <a:srgbClr val="0000CC"/>
              </a:solidFill>
              <a:latin typeface="Cooper Black" panose="0208090404030B020404" pitchFamily="18" charset="0"/>
              <a:ea typeface="Calibri"/>
            </a:endParaRPr>
          </a:p>
          <a:p>
            <a:pPr algn="ctr"/>
            <a:r>
              <a:rPr lang="en-US" sz="6600" dirty="0" smtClean="0">
                <a:ln w="50800"/>
                <a:solidFill>
                  <a:srgbClr val="0000CC"/>
                </a:solidFill>
                <a:latin typeface="Cooper Black" panose="0208090404030B020404" pitchFamily="18" charset="0"/>
                <a:ea typeface="Calibri"/>
              </a:rPr>
              <a:t>Technologies</a:t>
            </a:r>
            <a:endParaRPr lang="ru-RU" sz="6600" dirty="0">
              <a:ln w="50800"/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854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36174"/>
            <a:ext cx="6912768" cy="107721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base"/>
            <a:r>
              <a:rPr lang="ru-RU" sz="3200" b="1" i="1" dirty="0">
                <a:ln w="50800"/>
                <a:solidFill>
                  <a:srgbClr val="BC003F"/>
                </a:solidFill>
                <a:latin typeface="Bookman Old Style" panose="02050604050505020204" pitchFamily="18" charset="0"/>
              </a:rPr>
              <a:t>Когда употребляется </a:t>
            </a:r>
            <a:endParaRPr lang="en-US" sz="3200" b="1" i="1" dirty="0" smtClean="0">
              <a:ln w="50800"/>
              <a:solidFill>
                <a:srgbClr val="BC003F"/>
              </a:solidFill>
              <a:latin typeface="Bookman Old Style" panose="02050604050505020204" pitchFamily="18" charset="0"/>
            </a:endParaRPr>
          </a:p>
          <a:p>
            <a:pPr algn="ctr" fontAlgn="base"/>
            <a:r>
              <a:rPr lang="en-US" sz="3200" b="1" i="1" dirty="0" smtClean="0">
                <a:ln w="50800"/>
                <a:solidFill>
                  <a:srgbClr val="BC003F"/>
                </a:solidFill>
                <a:latin typeface="Bookman Old Style" panose="02050604050505020204" pitchFamily="18" charset="0"/>
              </a:rPr>
              <a:t>Future </a:t>
            </a:r>
            <a:r>
              <a:rPr lang="en-US" sz="3200" b="1" i="1" dirty="0">
                <a:ln w="50800"/>
                <a:solidFill>
                  <a:srgbClr val="BC003F"/>
                </a:solidFill>
                <a:latin typeface="Bookman Old Style" panose="02050604050505020204" pitchFamily="18" charset="0"/>
              </a:rPr>
              <a:t>Continuous?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10666" y="1268760"/>
            <a:ext cx="8653821" cy="224676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800" b="1" i="1" dirty="0">
                <a:ln w="50800"/>
                <a:solidFill>
                  <a:srgbClr val="990099"/>
                </a:solidFill>
                <a:latin typeface="Bookman Old Style" panose="02050604050505020204" pitchFamily="18" charset="0"/>
              </a:rPr>
              <a:t>Future Continuous </a:t>
            </a:r>
            <a:r>
              <a:rPr lang="ru-RU" sz="2800" b="1" i="1" dirty="0">
                <a:ln w="50800"/>
                <a:solidFill>
                  <a:srgbClr val="000099"/>
                </a:solidFill>
                <a:latin typeface="Bookman Old Style" panose="02050604050505020204" pitchFamily="18" charset="0"/>
              </a:rPr>
              <a:t>употребляется для выражения какого-то действия в определенный заранее известный момент в будущем. Это может быть конкретное время или день или даже год.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02520" y="3610099"/>
            <a:ext cx="8964488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en-US" sz="2800" b="1" i="1" dirty="0">
                <a:ln w="50800"/>
                <a:solidFill>
                  <a:srgbClr val="990099"/>
                </a:solidFill>
                <a:latin typeface="Bookman Old Style" panose="02050604050505020204" pitchFamily="18" charset="0"/>
              </a:rPr>
              <a:t>This time next week Mary </a:t>
            </a:r>
            <a:r>
              <a:rPr lang="en-US" sz="2800" b="1" i="1" dirty="0">
                <a:ln w="50800"/>
                <a:solidFill>
                  <a:srgbClr val="0000CC"/>
                </a:solidFill>
                <a:latin typeface="Bookman Old Style" panose="02050604050505020204" pitchFamily="18" charset="0"/>
              </a:rPr>
              <a:t>will be playing </a:t>
            </a:r>
            <a:r>
              <a:rPr lang="en-US" sz="2800" b="1" i="1" dirty="0">
                <a:ln w="50800"/>
                <a:solidFill>
                  <a:srgbClr val="990099"/>
                </a:solidFill>
                <a:latin typeface="Bookman Old Style" panose="02050604050505020204" pitchFamily="18" charset="0"/>
              </a:rPr>
              <a:t>piano </a:t>
            </a:r>
            <a:endParaRPr lang="ru-RU" sz="2800" b="1" i="1" dirty="0">
              <a:ln w="50800"/>
              <a:solidFill>
                <a:srgbClr val="990099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2520" y="4725144"/>
            <a:ext cx="8073044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en-US" b="1" dirty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en-US" sz="2800" b="1" i="1" dirty="0" smtClean="0">
                <a:ln w="50800"/>
                <a:solidFill>
                  <a:srgbClr val="990099"/>
                </a:solidFill>
                <a:latin typeface="Bookman Old Style" panose="02050604050505020204" pitchFamily="18" charset="0"/>
              </a:rPr>
              <a:t>I </a:t>
            </a:r>
            <a:r>
              <a:rPr lang="en-US" sz="2800" b="1" i="1" dirty="0" smtClean="0">
                <a:ln w="50800"/>
                <a:solidFill>
                  <a:srgbClr val="0000CC"/>
                </a:solidFill>
                <a:latin typeface="Bookman Old Style" panose="02050604050505020204" pitchFamily="18" charset="0"/>
              </a:rPr>
              <a:t>will </a:t>
            </a:r>
            <a:r>
              <a:rPr lang="en-US" sz="2800" b="1" i="1" dirty="0">
                <a:ln w="50800"/>
                <a:solidFill>
                  <a:srgbClr val="0000CC"/>
                </a:solidFill>
                <a:latin typeface="Bookman Old Style" panose="02050604050505020204" pitchFamily="18" charset="0"/>
              </a:rPr>
              <a:t>be washing </a:t>
            </a:r>
            <a:r>
              <a:rPr lang="en-US" sz="2800" b="1" i="1" dirty="0">
                <a:ln w="50800"/>
                <a:solidFill>
                  <a:srgbClr val="990099"/>
                </a:solidFill>
                <a:latin typeface="Bookman Old Style" panose="02050604050505020204" pitchFamily="18" charset="0"/>
              </a:rPr>
              <a:t>the car when he leaves </a:t>
            </a:r>
            <a:endParaRPr lang="ru-RU" sz="2800" b="1" i="1" dirty="0">
              <a:ln w="50800"/>
              <a:solidFill>
                <a:srgbClr val="990099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6836" y="5482098"/>
            <a:ext cx="8941480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en-US" sz="2800" b="1" i="1" dirty="0">
                <a:ln w="50800"/>
                <a:solidFill>
                  <a:srgbClr val="990099"/>
                </a:solidFill>
                <a:latin typeface="Bookman Old Style" panose="02050604050505020204" pitchFamily="18" charset="0"/>
              </a:rPr>
              <a:t>They </a:t>
            </a:r>
            <a:r>
              <a:rPr lang="en-US" sz="2800" b="1" i="1" dirty="0">
                <a:ln w="50800"/>
                <a:solidFill>
                  <a:srgbClr val="0000CC"/>
                </a:solidFill>
                <a:latin typeface="Bookman Old Style" panose="02050604050505020204" pitchFamily="18" charset="0"/>
              </a:rPr>
              <a:t>will be driving </a:t>
            </a:r>
            <a:r>
              <a:rPr lang="en-US" sz="2800" b="1" i="1" dirty="0">
                <a:ln w="50800"/>
                <a:solidFill>
                  <a:srgbClr val="990099"/>
                </a:solidFill>
                <a:latin typeface="Bookman Old Style" panose="02050604050505020204" pitchFamily="18" charset="0"/>
              </a:rPr>
              <a:t>home the whole next day </a:t>
            </a:r>
            <a:endParaRPr lang="ru-RU" sz="2800" b="1" i="1" dirty="0">
              <a:ln w="50800"/>
              <a:solidFill>
                <a:srgbClr val="990099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2640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28" y="0"/>
            <a:ext cx="9144000" cy="230832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</a:gradFill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2400" dirty="0">
                <a:ln w="50800"/>
                <a:solidFill>
                  <a:srgbClr val="B2026B"/>
                </a:solidFill>
                <a:latin typeface="Cooper Black" panose="0208090404030B020404" pitchFamily="18" charset="0"/>
              </a:rPr>
              <a:t>Topic 1</a:t>
            </a:r>
            <a:r>
              <a:rPr lang="en-US" sz="2400" dirty="0">
                <a:ln w="50800"/>
                <a:solidFill>
                  <a:srgbClr val="0000CC"/>
                </a:solidFill>
                <a:latin typeface="Cooper Black" panose="0208090404030B020404" pitchFamily="18" charset="0"/>
              </a:rPr>
              <a:t>. Robots in the Future </a:t>
            </a:r>
            <a:endParaRPr lang="en-US" sz="2400" dirty="0" smtClean="0">
              <a:ln w="50800"/>
              <a:solidFill>
                <a:srgbClr val="0000CC"/>
              </a:solidFill>
              <a:latin typeface="Cooper Black" panose="0208090404030B020404" pitchFamily="18" charset="0"/>
            </a:endParaRPr>
          </a:p>
          <a:p>
            <a:pPr algn="ctr"/>
            <a:r>
              <a:rPr lang="en-US" sz="2400" dirty="0" smtClean="0">
                <a:ln w="50800"/>
                <a:solidFill>
                  <a:srgbClr val="0000CC"/>
                </a:solidFill>
                <a:latin typeface="Cooper Black" panose="0208090404030B020404" pitchFamily="18" charset="0"/>
              </a:rPr>
              <a:t>Three </a:t>
            </a:r>
            <a:r>
              <a:rPr lang="en-US" sz="2400" dirty="0">
                <a:ln w="50800"/>
                <a:solidFill>
                  <a:srgbClr val="0000CC"/>
                </a:solidFill>
                <a:latin typeface="Cooper Black" panose="0208090404030B020404" pitchFamily="18" charset="0"/>
              </a:rPr>
              <a:t>teenagers answered the question ‘Would you be happy to have robots in your life in the future?’ </a:t>
            </a:r>
            <a:endParaRPr lang="en-US" sz="2400" dirty="0" smtClean="0">
              <a:ln w="50800"/>
              <a:solidFill>
                <a:srgbClr val="0000CC"/>
              </a:solidFill>
              <a:latin typeface="Cooper Black" panose="0208090404030B020404" pitchFamily="18" charset="0"/>
            </a:endParaRPr>
          </a:p>
          <a:p>
            <a:pPr algn="ctr"/>
            <a:r>
              <a:rPr lang="en-US" sz="2400" dirty="0" smtClean="0">
                <a:ln w="50800"/>
                <a:solidFill>
                  <a:srgbClr val="0000CC"/>
                </a:solidFill>
                <a:latin typeface="Cooper Black" panose="0208090404030B020404" pitchFamily="18" charset="0"/>
              </a:rPr>
              <a:t>Write </a:t>
            </a:r>
            <a:r>
              <a:rPr lang="en-US" sz="2400" dirty="0">
                <a:ln w="50800"/>
                <a:solidFill>
                  <a:srgbClr val="0000CC"/>
                </a:solidFill>
                <a:latin typeface="Cooper Black" panose="0208090404030B020404" pitchFamily="18" charset="0"/>
              </a:rPr>
              <a:t>the response that will present your own ideas. </a:t>
            </a:r>
            <a:endParaRPr lang="en-US" sz="2400" dirty="0" smtClean="0">
              <a:ln w="50800"/>
              <a:solidFill>
                <a:srgbClr val="0000CC"/>
              </a:solidFill>
              <a:latin typeface="Cooper Black" panose="0208090404030B020404" pitchFamily="18" charset="0"/>
            </a:endParaRPr>
          </a:p>
          <a:p>
            <a:pPr algn="ctr"/>
            <a:r>
              <a:rPr lang="en-US" sz="2400" dirty="0" smtClean="0">
                <a:ln w="50800"/>
                <a:solidFill>
                  <a:srgbClr val="0000CC"/>
                </a:solidFill>
                <a:latin typeface="Cooper Black" panose="0208090404030B020404" pitchFamily="18" charset="0"/>
              </a:rPr>
              <a:t>You </a:t>
            </a:r>
            <a:r>
              <a:rPr lang="en-US" sz="2400" dirty="0">
                <a:ln w="50800"/>
                <a:solidFill>
                  <a:srgbClr val="0000CC"/>
                </a:solidFill>
                <a:latin typeface="Cooper Black" panose="0208090404030B020404" pitchFamily="18" charset="0"/>
              </a:rPr>
              <a:t>can use some ideas from the table. </a:t>
            </a:r>
            <a:endParaRPr lang="en-US" sz="2400" dirty="0" smtClean="0">
              <a:ln w="50800"/>
              <a:solidFill>
                <a:srgbClr val="0000CC"/>
              </a:solidFill>
              <a:latin typeface="Cooper Black" panose="0208090404030B020404" pitchFamily="18" charset="0"/>
            </a:endParaRPr>
          </a:p>
          <a:p>
            <a:pPr algn="ctr"/>
            <a:r>
              <a:rPr lang="en-US" sz="2400" dirty="0" smtClean="0">
                <a:ln w="50800"/>
                <a:solidFill>
                  <a:srgbClr val="0000CC"/>
                </a:solidFill>
                <a:latin typeface="Cooper Black" panose="0208090404030B020404" pitchFamily="18" charset="0"/>
              </a:rPr>
              <a:t>Pay </a:t>
            </a:r>
            <a:r>
              <a:rPr lang="en-US" sz="2400" dirty="0">
                <a:ln w="50800"/>
                <a:solidFill>
                  <a:srgbClr val="0000CC"/>
                </a:solidFill>
                <a:latin typeface="Cooper Black" panose="0208090404030B020404" pitchFamily="18" charset="0"/>
              </a:rPr>
              <a:t>attention at the usage of linking devices. </a:t>
            </a:r>
            <a:endParaRPr lang="ru-RU" sz="2400" dirty="0">
              <a:ln w="50800"/>
              <a:solidFill>
                <a:srgbClr val="0000CC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043207"/>
              </p:ext>
            </p:extLst>
          </p:nvPr>
        </p:nvGraphicFramePr>
        <p:xfrm>
          <a:off x="18328" y="2308324"/>
          <a:ext cx="9126832" cy="429768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548738"/>
                <a:gridCol w="7578094"/>
              </a:tblGrid>
              <a:tr h="477672">
                <a:tc>
                  <a:txBody>
                    <a:bodyPr/>
                    <a:lstStyle/>
                    <a:p>
                      <a:pPr algn="ctr"/>
                      <a:r>
                        <a:rPr lang="en-US" sz="2200" b="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B2026B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Cooper Black" panose="0208090404030B020404" pitchFamily="18" charset="0"/>
                        </a:rPr>
                        <a:t>Jessica</a:t>
                      </a:r>
                      <a:endParaRPr lang="ru-RU" sz="2200" b="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B2026B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00099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Cooper Black" panose="0208090404030B020404" pitchFamily="18" charset="0"/>
                        </a:rPr>
                        <a:t>I think it would be really cool to have a robot to do all the housework in my home. Robots could do all those jobs I hate like doing the washing up and tidying my room. Remember about the 3 d’s – Robots tend to do work that is dirty, dangerous or dull. </a:t>
                      </a:r>
                      <a:endParaRPr lang="ru-RU" sz="2200" b="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00099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9132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B2026B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Cooper Black" panose="0208090404030B020404" pitchFamily="18" charset="0"/>
                        </a:rPr>
                        <a:t>Steve </a:t>
                      </a:r>
                      <a:endParaRPr lang="ru-RU" sz="2200" b="0" cap="none" spc="50" dirty="0" smtClean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B2026B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  <a:p>
                      <a:pPr algn="ctr"/>
                      <a:endParaRPr lang="ru-RU" sz="2200" b="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B2026B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00099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Cooper Black" panose="0208090404030B020404" pitchFamily="18" charset="0"/>
                        </a:rPr>
                        <a:t>I find the idea of robots looking like, and even acting like humans, pretty scary. It is like one of those disturbing futuristic science fiction films. </a:t>
                      </a:r>
                      <a:endParaRPr lang="ru-RU" sz="2200" b="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000099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887105">
                <a:tc>
                  <a:txBody>
                    <a:bodyPr/>
                    <a:lstStyle/>
                    <a:p>
                      <a:pPr algn="ctr"/>
                      <a:r>
                        <a:rPr lang="en-US" sz="2200" b="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B2026B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Cooper Black" panose="0208090404030B020404" pitchFamily="18" charset="0"/>
                        </a:rPr>
                        <a:t>Kim</a:t>
                      </a:r>
                      <a:endParaRPr lang="ru-RU" sz="2200" b="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rgbClr val="B2026B">
                            <a:alpha val="95000"/>
                          </a:srgb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rgbClr val="000099">
                              <a:alpha val="95000"/>
                            </a:srgb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Cooper Black" panose="0208090404030B020404" pitchFamily="18" charset="0"/>
                        </a:rPr>
                        <a:t>It’s like any new technology. You have to learn to use it wisely. We will soon get used to more robots in our lives.  </a:t>
                      </a:r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7353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230832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2400" dirty="0">
                <a:ln w="50800"/>
                <a:solidFill>
                  <a:srgbClr val="B2026B"/>
                </a:solidFill>
                <a:latin typeface="Cooper Black" panose="0208090404030B020404" pitchFamily="18" charset="0"/>
              </a:rPr>
              <a:t>Topic 2. Capability of Human Brain. </a:t>
            </a:r>
            <a:endParaRPr lang="en-US" sz="2400" dirty="0" smtClean="0">
              <a:ln w="50800"/>
              <a:solidFill>
                <a:srgbClr val="B2026B"/>
              </a:solidFill>
              <a:latin typeface="Cooper Black" panose="0208090404030B020404" pitchFamily="18" charset="0"/>
            </a:endParaRPr>
          </a:p>
          <a:p>
            <a:pPr algn="ctr"/>
            <a:r>
              <a:rPr lang="en-US" sz="24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Look </a:t>
            </a:r>
            <a:r>
              <a:rPr lang="en-US" sz="24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at the text below. Write the response that will present your own ideas if it is a good or bad idea to change something in human brains. </a:t>
            </a:r>
            <a:endParaRPr lang="en-US" sz="2400" dirty="0" smtClean="0">
              <a:ln w="50800"/>
              <a:solidFill>
                <a:srgbClr val="000099"/>
              </a:solidFill>
              <a:latin typeface="Cooper Black" panose="0208090404030B020404" pitchFamily="18" charset="0"/>
            </a:endParaRPr>
          </a:p>
          <a:p>
            <a:pPr algn="ctr"/>
            <a:r>
              <a:rPr lang="en-US" sz="24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Pay </a:t>
            </a:r>
            <a:r>
              <a:rPr lang="en-US" sz="24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attention at the usage of linking devices. </a:t>
            </a:r>
            <a:endParaRPr lang="en-US" sz="2400" dirty="0" smtClean="0">
              <a:ln w="50800"/>
              <a:solidFill>
                <a:srgbClr val="000099"/>
              </a:solidFill>
              <a:latin typeface="Cooper Black" panose="0208090404030B020404" pitchFamily="18" charset="0"/>
            </a:endParaRPr>
          </a:p>
          <a:p>
            <a:pPr algn="ctr"/>
            <a:r>
              <a:rPr lang="en-US" sz="24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You </a:t>
            </a:r>
            <a:r>
              <a:rPr lang="en-US" sz="24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can use some ideas from the text.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2492896"/>
            <a:ext cx="9144000" cy="267765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</a:gradFill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/>
            <a:r>
              <a:rPr lang="en-US" sz="24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“Researchers found a special gene. It is in mice. </a:t>
            </a:r>
            <a:endParaRPr lang="en-US" sz="2400" dirty="0" smtClean="0">
              <a:ln w="50800"/>
              <a:solidFill>
                <a:srgbClr val="000099"/>
              </a:solidFill>
              <a:latin typeface="Cooper Black" panose="0208090404030B020404" pitchFamily="18" charset="0"/>
            </a:endParaRPr>
          </a:p>
          <a:p>
            <a:pPr lvl="0"/>
            <a:r>
              <a:rPr lang="en-US" sz="24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It </a:t>
            </a:r>
            <a:r>
              <a:rPr lang="en-US" sz="24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could help us forget painful memories. Many people have painful memories that make them ill. The illness is called post-traumatic </a:t>
            </a:r>
            <a:r>
              <a:rPr lang="en-US" sz="24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stress disorder </a:t>
            </a:r>
            <a:r>
              <a:rPr lang="en-US" sz="24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(PTSD). Researchers want to change painful memories into nice thoughts and feelings. This would help millions of people with PTSD.”  </a:t>
            </a:r>
            <a:endParaRPr lang="ru-RU" sz="2400" dirty="0">
              <a:ln w="50800"/>
              <a:solidFill>
                <a:srgbClr val="000099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5301208"/>
            <a:ext cx="9144000" cy="163121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2400" dirty="0">
                <a:ln w="50800"/>
                <a:solidFill>
                  <a:srgbClr val="0000CC"/>
                </a:solidFill>
                <a:latin typeface="Cooper Black" panose="0208090404030B020404" pitchFamily="18" charset="0"/>
              </a:rPr>
              <a:t>You can use the following linking words:</a:t>
            </a:r>
            <a:r>
              <a:rPr lang="en-US" sz="2400" dirty="0">
                <a:ln w="50800"/>
                <a:solidFill>
                  <a:srgbClr val="B2026B"/>
                </a:solidFill>
                <a:latin typeface="Cooper Black" panose="0208090404030B020404" pitchFamily="18" charset="0"/>
              </a:rPr>
              <a:t> </a:t>
            </a:r>
          </a:p>
          <a:p>
            <a:pPr algn="ctr"/>
            <a:r>
              <a:rPr lang="en-US" sz="2400" dirty="0" smtClean="0">
                <a:ln w="50800"/>
                <a:solidFill>
                  <a:srgbClr val="BC003F"/>
                </a:solidFill>
                <a:latin typeface="Cooper Black" panose="0208090404030B020404" pitchFamily="18" charset="0"/>
              </a:rPr>
              <a:t>Further, furthermore, moreover, in addition, additionally,  then, also,  too </a:t>
            </a:r>
          </a:p>
          <a:p>
            <a:pPr algn="ctr"/>
            <a:r>
              <a:rPr lang="en-US" sz="28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Cooper Black" panose="0208090404030B020404" pitchFamily="18" charset="0"/>
              </a:rPr>
              <a:t> </a:t>
            </a:r>
            <a:endParaRPr lang="ru-RU" sz="28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865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60648"/>
            <a:ext cx="6390456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2800" dirty="0">
                <a:ln w="50800"/>
                <a:solidFill>
                  <a:srgbClr val="BC003F"/>
                </a:solidFill>
                <a:latin typeface="Cooper Black" panose="0208090404030B020404" pitchFamily="18" charset="0"/>
              </a:rPr>
              <a:t>Choose ONE of the cards </a:t>
            </a:r>
            <a:endParaRPr lang="en-US" sz="2800" dirty="0" smtClean="0">
              <a:ln w="50800"/>
              <a:solidFill>
                <a:srgbClr val="BC003F"/>
              </a:solidFill>
              <a:latin typeface="Cooper Black" panose="0208090404030B020404" pitchFamily="18" charset="0"/>
            </a:endParaRPr>
          </a:p>
          <a:p>
            <a:pPr algn="ctr"/>
            <a:r>
              <a:rPr lang="en-US" sz="2800" dirty="0" smtClean="0">
                <a:ln w="50800"/>
                <a:solidFill>
                  <a:srgbClr val="BC003F"/>
                </a:solidFill>
                <a:latin typeface="Cooper Black" panose="0208090404030B020404" pitchFamily="18" charset="0"/>
              </a:rPr>
              <a:t>and </a:t>
            </a:r>
            <a:r>
              <a:rPr lang="en-US" sz="2800" dirty="0">
                <a:ln w="50800"/>
                <a:solidFill>
                  <a:srgbClr val="BC003F"/>
                </a:solidFill>
                <a:latin typeface="Cooper Black" panose="0208090404030B020404" pitchFamily="18" charset="0"/>
              </a:rPr>
              <a:t>answer the questions</a:t>
            </a:r>
            <a:endParaRPr lang="ru-RU" sz="2800" dirty="0">
              <a:ln w="50800"/>
              <a:solidFill>
                <a:srgbClr val="BC003F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214755"/>
            <a:ext cx="8856984" cy="2092881"/>
          </a:xfrm>
          <a:prstGeom prst="rect">
            <a:avLst/>
          </a:prstGeom>
          <a:gradFill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11000">
                <a:schemeClr val="accent6">
                  <a:lumMod val="40000"/>
                  <a:lumOff val="60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8900000" scaled="1"/>
          </a:gradFill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en-US" sz="2800" dirty="0">
                <a:ln w="50800"/>
                <a:solidFill>
                  <a:srgbClr val="0000CC"/>
                </a:solidFill>
                <a:latin typeface="Cooper Black" panose="0208090404030B020404" pitchFamily="18" charset="0"/>
              </a:rPr>
              <a:t>In your speaking you should:  </a:t>
            </a:r>
          </a:p>
          <a:p>
            <a:pPr marL="342900" indent="-342900">
              <a:buClr>
                <a:srgbClr val="BC003F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ln w="50800"/>
                <a:solidFill>
                  <a:srgbClr val="0000CC"/>
                </a:solidFill>
                <a:latin typeface="Cooper Black" panose="0208090404030B020404" pitchFamily="18" charset="0"/>
              </a:rPr>
              <a:t>try </a:t>
            </a:r>
            <a:r>
              <a:rPr lang="en-US" sz="2800" dirty="0">
                <a:ln w="50800"/>
                <a:solidFill>
                  <a:srgbClr val="0000CC"/>
                </a:solidFill>
                <a:latin typeface="Cooper Black" panose="0208090404030B020404" pitchFamily="18" charset="0"/>
              </a:rPr>
              <a:t>to keep the conversation going; </a:t>
            </a:r>
          </a:p>
          <a:p>
            <a:pPr marL="342900" indent="-342900">
              <a:buClr>
                <a:srgbClr val="BC003F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ln w="50800"/>
                <a:solidFill>
                  <a:srgbClr val="0000CC"/>
                </a:solidFill>
                <a:latin typeface="Cooper Black" panose="0208090404030B020404" pitchFamily="18" charset="0"/>
              </a:rPr>
              <a:t>use </a:t>
            </a:r>
            <a:r>
              <a:rPr lang="en-US" sz="2800" dirty="0">
                <a:ln w="50800"/>
                <a:solidFill>
                  <a:srgbClr val="0000CC"/>
                </a:solidFill>
                <a:latin typeface="Cooper Black" panose="0208090404030B020404" pitchFamily="18" charset="0"/>
              </a:rPr>
              <a:t>topic-related vocabulary; </a:t>
            </a:r>
          </a:p>
          <a:p>
            <a:pPr marL="342900" indent="-342900">
              <a:buClr>
                <a:srgbClr val="BC003F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ln w="50800"/>
                <a:solidFill>
                  <a:srgbClr val="0000CC"/>
                </a:solidFill>
                <a:latin typeface="Cooper Black" panose="0208090404030B020404" pitchFamily="18" charset="0"/>
              </a:rPr>
              <a:t>use </a:t>
            </a:r>
            <a:r>
              <a:rPr lang="en-US" sz="2800" dirty="0">
                <a:ln w="50800"/>
                <a:solidFill>
                  <a:srgbClr val="0000CC"/>
                </a:solidFill>
                <a:latin typeface="Cooper Black" panose="0208090404030B020404" pitchFamily="18" charset="0"/>
              </a:rPr>
              <a:t>infinitives and gerunds. </a:t>
            </a:r>
          </a:p>
          <a:p>
            <a:r>
              <a:rPr lang="en-US" dirty="0">
                <a:ln w="50800"/>
                <a:solidFill>
                  <a:srgbClr val="0000CC"/>
                </a:solidFill>
              </a:rPr>
              <a:t> </a:t>
            </a:r>
            <a:endParaRPr lang="ru-RU" dirty="0">
              <a:ln w="50800"/>
              <a:solidFill>
                <a:srgbClr val="0000CC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3140968"/>
            <a:ext cx="8856984" cy="353943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2800" dirty="0">
                <a:ln w="50800"/>
                <a:solidFill>
                  <a:srgbClr val="BC003F"/>
                </a:solidFill>
                <a:latin typeface="Cooper Black" panose="0208090404030B020404" pitchFamily="18" charset="0"/>
              </a:rPr>
              <a:t>Card </a:t>
            </a:r>
            <a:r>
              <a:rPr lang="en-US" sz="2800" dirty="0" smtClean="0">
                <a:ln w="50800"/>
                <a:solidFill>
                  <a:srgbClr val="BC003F"/>
                </a:solidFill>
                <a:latin typeface="Cooper Black" panose="0208090404030B020404" pitchFamily="18" charset="0"/>
              </a:rPr>
              <a:t>1</a:t>
            </a:r>
          </a:p>
          <a:p>
            <a:pPr marL="457200" indent="-457200">
              <a:buClr>
                <a:srgbClr val="BC003F"/>
              </a:buClr>
              <a:buFont typeface="+mj-lt"/>
              <a:buAutoNum type="arabicParenR"/>
            </a:pPr>
            <a:r>
              <a:rPr lang="en-US" sz="28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What </a:t>
            </a:r>
            <a:r>
              <a:rPr lang="en-US" sz="28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is </a:t>
            </a:r>
            <a:r>
              <a:rPr lang="en-US" sz="28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nanotechnology?</a:t>
            </a:r>
          </a:p>
          <a:p>
            <a:pPr marL="457200" indent="-457200">
              <a:buClr>
                <a:srgbClr val="BC003F"/>
              </a:buClr>
              <a:buFont typeface="+mj-lt"/>
              <a:buAutoNum type="arabicParenR"/>
            </a:pPr>
            <a:r>
              <a:rPr lang="en-US" sz="28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Do </a:t>
            </a:r>
            <a:r>
              <a:rPr lang="en-US" sz="28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you know of any examples of nanotechnology</a:t>
            </a:r>
            <a:r>
              <a:rPr lang="en-US" sz="28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?</a:t>
            </a:r>
          </a:p>
          <a:p>
            <a:pPr marL="457200" indent="-457200">
              <a:buClr>
                <a:srgbClr val="BC003F"/>
              </a:buClr>
              <a:buFont typeface="+mj-lt"/>
              <a:buAutoNum type="arabicParenR"/>
            </a:pPr>
            <a:r>
              <a:rPr lang="en-US" sz="28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When </a:t>
            </a:r>
            <a:r>
              <a:rPr lang="en-US" sz="28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do you think nanotechnology will be a widely used part of our life? </a:t>
            </a:r>
          </a:p>
          <a:p>
            <a:pPr marL="457200" indent="-457200">
              <a:buClr>
                <a:srgbClr val="BC003F"/>
              </a:buClr>
              <a:buFont typeface="+mj-lt"/>
              <a:buAutoNum type="arabicParenR"/>
            </a:pPr>
            <a:r>
              <a:rPr lang="en-US" sz="28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Why </a:t>
            </a:r>
            <a:r>
              <a:rPr lang="en-US" sz="28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do you think people are interested in </a:t>
            </a:r>
            <a:r>
              <a:rPr lang="en-US" sz="28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nanotechnology?</a:t>
            </a:r>
            <a:endParaRPr lang="ru-RU" sz="2800" dirty="0">
              <a:ln w="50800"/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597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 animBg="1"/>
      <p:bldP spid="4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712968" cy="224676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11000">
                <a:schemeClr val="accent6">
                  <a:lumMod val="40000"/>
                  <a:lumOff val="60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8900000" scaled="1"/>
            <a:tileRect/>
          </a:gradFill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2800" dirty="0">
                <a:ln w="50800"/>
                <a:solidFill>
                  <a:srgbClr val="BC003F"/>
                </a:solidFill>
                <a:latin typeface="Cooper Black" panose="0208090404030B020404" pitchFamily="18" charset="0"/>
              </a:rPr>
              <a:t>Card 2</a:t>
            </a:r>
            <a:endParaRPr lang="en-US" sz="2800" dirty="0" smtClean="0">
              <a:ln w="50800"/>
              <a:solidFill>
                <a:srgbClr val="BC003F"/>
              </a:solidFill>
              <a:latin typeface="Cooper Black" panose="0208090404030B020404" pitchFamily="18" charset="0"/>
            </a:endParaRPr>
          </a:p>
          <a:p>
            <a:pPr marL="514350" indent="-514350">
              <a:buClr>
                <a:srgbClr val="BC003F"/>
              </a:buClr>
              <a:buFont typeface="+mj-lt"/>
              <a:buAutoNum type="arabicParenR"/>
            </a:pPr>
            <a:r>
              <a:rPr lang="en-US" sz="28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What </a:t>
            </a:r>
            <a:r>
              <a:rPr lang="en-US" sz="28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is </a:t>
            </a:r>
            <a:r>
              <a:rPr lang="en-US" sz="28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stress?</a:t>
            </a:r>
          </a:p>
          <a:p>
            <a:pPr marL="514350" indent="-514350">
              <a:buClr>
                <a:srgbClr val="BC003F"/>
              </a:buClr>
              <a:buFont typeface="+mj-lt"/>
              <a:buAutoNum type="arabicParenR"/>
            </a:pPr>
            <a:r>
              <a:rPr lang="en-US" sz="28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What </a:t>
            </a:r>
            <a:r>
              <a:rPr lang="en-US" sz="28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causes </a:t>
            </a:r>
            <a:r>
              <a:rPr lang="en-US" sz="28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stress?</a:t>
            </a:r>
          </a:p>
          <a:p>
            <a:pPr marL="514350" indent="-514350">
              <a:buClr>
                <a:srgbClr val="BC003F"/>
              </a:buClr>
              <a:buFont typeface="+mj-lt"/>
              <a:buAutoNum type="arabicParenR"/>
            </a:pPr>
            <a:r>
              <a:rPr lang="en-US" sz="28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Have </a:t>
            </a:r>
            <a:r>
              <a:rPr lang="en-US" sz="28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you been under stress </a:t>
            </a:r>
            <a:r>
              <a:rPr lang="en-US" sz="28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recently?</a:t>
            </a:r>
          </a:p>
          <a:p>
            <a:pPr marL="514350" indent="-514350">
              <a:buClr>
                <a:srgbClr val="BC003F"/>
              </a:buClr>
              <a:buFont typeface="+mj-lt"/>
              <a:buAutoNum type="arabicParenR"/>
            </a:pPr>
            <a:r>
              <a:rPr lang="en-US" sz="28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How </a:t>
            </a:r>
            <a:r>
              <a:rPr lang="en-US" sz="28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does stress affect you? </a:t>
            </a:r>
            <a:endParaRPr lang="ru-RU" sz="2800" dirty="0">
              <a:ln w="50800"/>
              <a:solidFill>
                <a:srgbClr val="000099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2708920"/>
            <a:ext cx="8640960" cy="3970318"/>
          </a:xfrm>
          <a:prstGeom prst="rect">
            <a:avLst/>
          </a:prstGeom>
          <a:gradFill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11000">
                <a:schemeClr val="accent6">
                  <a:lumMod val="40000"/>
                  <a:lumOff val="60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8900000" scaled="1"/>
          </a:gradFill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2800" dirty="0">
                <a:ln w="50800"/>
                <a:solidFill>
                  <a:srgbClr val="BC003F"/>
                </a:solidFill>
                <a:latin typeface="Cooper Black" panose="0208090404030B020404" pitchFamily="18" charset="0"/>
              </a:rPr>
              <a:t>Card </a:t>
            </a:r>
            <a:r>
              <a:rPr lang="en-US" sz="2800" dirty="0" smtClean="0">
                <a:ln w="50800"/>
                <a:solidFill>
                  <a:srgbClr val="BC003F"/>
                </a:solidFill>
                <a:latin typeface="Cooper Black" panose="0208090404030B020404" pitchFamily="18" charset="0"/>
              </a:rPr>
              <a:t>3</a:t>
            </a:r>
          </a:p>
          <a:p>
            <a:pPr marL="514350" indent="-514350">
              <a:buClr>
                <a:srgbClr val="BC003F"/>
              </a:buClr>
              <a:buFont typeface="+mj-lt"/>
              <a:buAutoNum type="arabicParenR"/>
            </a:pPr>
            <a:r>
              <a:rPr lang="en-US" sz="28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What </a:t>
            </a:r>
            <a:r>
              <a:rPr lang="en-US" sz="28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images spring to mind when you hear the word 'robot</a:t>
            </a:r>
            <a:r>
              <a:rPr lang="en-US" sz="28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'?</a:t>
            </a:r>
          </a:p>
          <a:p>
            <a:pPr marL="514350" indent="-514350">
              <a:buClr>
                <a:srgbClr val="BC003F"/>
              </a:buClr>
              <a:buFont typeface="+mj-lt"/>
              <a:buAutoNum type="arabicParenR"/>
            </a:pPr>
            <a:r>
              <a:rPr lang="en-US" sz="28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If </a:t>
            </a:r>
            <a:r>
              <a:rPr lang="en-US" sz="28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you had a robot, what would you like it to do? </a:t>
            </a:r>
          </a:p>
          <a:p>
            <a:pPr marL="514350" indent="-514350">
              <a:buClr>
                <a:srgbClr val="BC003F"/>
              </a:buClr>
              <a:buFont typeface="+mj-lt"/>
              <a:buAutoNum type="arabicParenR"/>
            </a:pPr>
            <a:r>
              <a:rPr lang="en-US" sz="28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Will </a:t>
            </a:r>
            <a:r>
              <a:rPr lang="en-US" sz="28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robots ever like identical to humans? Why yes/ Why </a:t>
            </a:r>
            <a:r>
              <a:rPr lang="en-US" sz="28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not?</a:t>
            </a:r>
          </a:p>
          <a:p>
            <a:pPr marL="514350" indent="-514350">
              <a:buClr>
                <a:srgbClr val="BC003F"/>
              </a:buClr>
              <a:buFont typeface="+mj-lt"/>
              <a:buAutoNum type="arabicParenR"/>
            </a:pPr>
            <a:r>
              <a:rPr lang="en-US" sz="28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What </a:t>
            </a:r>
            <a:r>
              <a:rPr lang="en-US" sz="28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will happen if robots take over the world one day? </a:t>
            </a:r>
            <a:endParaRPr lang="ru-RU" sz="2800" dirty="0">
              <a:ln w="50800"/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335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83768" y="188640"/>
            <a:ext cx="5930598" cy="1077218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3200" dirty="0" smtClean="0">
                <a:ln w="50800"/>
                <a:solidFill>
                  <a:srgbClr val="900257"/>
                </a:solidFill>
                <a:latin typeface="Cooper Black" panose="0208090404030B020404" pitchFamily="18" charset="0"/>
                <a:ea typeface="Segoe UI"/>
                <a:cs typeface="Segoe UI"/>
              </a:rPr>
              <a:t>Quantifiers and countable/ </a:t>
            </a:r>
          </a:p>
          <a:p>
            <a:pPr algn="ctr"/>
            <a:r>
              <a:rPr lang="en-US" sz="3200" dirty="0" smtClean="0">
                <a:ln w="50800"/>
                <a:solidFill>
                  <a:srgbClr val="900257"/>
                </a:solidFill>
                <a:latin typeface="Cooper Black" panose="0208090404030B020404" pitchFamily="18" charset="0"/>
                <a:ea typeface="Segoe UI"/>
                <a:cs typeface="Segoe UI"/>
              </a:rPr>
              <a:t>uncountable nouns</a:t>
            </a:r>
            <a:endParaRPr lang="ru-RU" sz="3200" dirty="0">
              <a:ln w="50800"/>
              <a:solidFill>
                <a:srgbClr val="900257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3218" y="1484784"/>
            <a:ext cx="8568952" cy="4524315"/>
          </a:xfrm>
          <a:prstGeom prst="rect">
            <a:avLst/>
          </a:prstGeom>
          <a:gradFill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11000">
                <a:schemeClr val="accent6">
                  <a:lumMod val="40000"/>
                  <a:lumOff val="60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8900000" scaled="1"/>
          </a:gradFill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457200" indent="-457200">
              <a:buClr>
                <a:srgbClr val="990033"/>
              </a:buClr>
              <a:buFont typeface="Wingdings" panose="05000000000000000000" pitchFamily="2" charset="2"/>
              <a:buChar char="§"/>
            </a:pPr>
            <a:r>
              <a:rPr lang="en-US" sz="32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A quantifier is a word or phrase which is used before a noun to indicate the amount or quantity: </a:t>
            </a:r>
            <a:r>
              <a:rPr lang="en-US" sz="3200" dirty="0">
                <a:ln w="50800"/>
                <a:solidFill>
                  <a:srgbClr val="900257"/>
                </a:solidFill>
                <a:latin typeface="Cooper Black" panose="0208090404030B020404" pitchFamily="18" charset="0"/>
              </a:rPr>
              <a:t>'Some', 'many', 'a lot of' and 'a few' </a:t>
            </a:r>
            <a:r>
              <a:rPr lang="en-US" sz="32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are examples of quantifiers. </a:t>
            </a:r>
            <a:endParaRPr lang="en-US" sz="3200" dirty="0" smtClean="0">
              <a:ln w="50800"/>
              <a:solidFill>
                <a:srgbClr val="000099"/>
              </a:solidFill>
              <a:latin typeface="Cooper Black" panose="0208090404030B020404" pitchFamily="18" charset="0"/>
            </a:endParaRPr>
          </a:p>
          <a:p>
            <a:pPr marL="457200" indent="-457200">
              <a:buClr>
                <a:srgbClr val="990033"/>
              </a:buClr>
              <a:buFont typeface="Wingdings" panose="05000000000000000000" pitchFamily="2" charset="2"/>
              <a:buChar char="§"/>
            </a:pPr>
            <a:r>
              <a:rPr lang="en-US" sz="32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Quantifiers</a:t>
            </a:r>
            <a:r>
              <a:rPr lang="en-US" sz="32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 can be used with both countable and uncountable </a:t>
            </a:r>
            <a:r>
              <a:rPr lang="en-US" sz="32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nouns.</a:t>
            </a:r>
          </a:p>
          <a:p>
            <a:pPr marL="457200" indent="-457200">
              <a:buClr>
                <a:srgbClr val="990033"/>
              </a:buClr>
              <a:buFont typeface="Wingdings" panose="05000000000000000000" pitchFamily="2" charset="2"/>
              <a:buChar char="§"/>
            </a:pPr>
            <a:r>
              <a:rPr lang="en-US" sz="3200" dirty="0" smtClean="0">
                <a:ln w="50800"/>
                <a:solidFill>
                  <a:srgbClr val="900257"/>
                </a:solidFill>
                <a:latin typeface="Cooper Black" panose="0208090404030B020404" pitchFamily="18" charset="0"/>
              </a:rPr>
              <a:t>Example: </a:t>
            </a:r>
            <a:r>
              <a:rPr lang="en-US" sz="32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He's </a:t>
            </a:r>
            <a:r>
              <a:rPr lang="en-US" sz="32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got only a few dollars.</a:t>
            </a:r>
            <a:endParaRPr lang="ru-RU" sz="3200" dirty="0">
              <a:ln w="50800"/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544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&quot;Quantifiers and countable/ uncountable nouns&quot;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0" r="1940" b="8259"/>
          <a:stretch/>
        </p:blipFill>
        <p:spPr bwMode="auto">
          <a:xfrm>
            <a:off x="0" y="260648"/>
            <a:ext cx="8966579" cy="6291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0876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52164" y="2892137"/>
            <a:ext cx="8280920" cy="267765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en-US" sz="2800" dirty="0" smtClean="0">
                <a:ln w="50800"/>
                <a:solidFill>
                  <a:srgbClr val="900257"/>
                </a:solidFill>
                <a:latin typeface="Cooper Black" panose="0208090404030B020404" pitchFamily="18" charset="0"/>
              </a:rPr>
              <a:t>Examples:</a:t>
            </a:r>
            <a:endParaRPr lang="en-US" sz="2800" dirty="0">
              <a:ln w="50800"/>
              <a:solidFill>
                <a:srgbClr val="900257"/>
              </a:solidFill>
              <a:latin typeface="Cooper Black" panose="0208090404030B020404" pitchFamily="18" charset="0"/>
            </a:endParaRPr>
          </a:p>
          <a:p>
            <a:r>
              <a:rPr lang="en-US" sz="28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There are </a:t>
            </a:r>
            <a:r>
              <a:rPr lang="en-US" sz="2800" dirty="0">
                <a:ln w="50800"/>
                <a:solidFill>
                  <a:srgbClr val="900257"/>
                </a:solidFill>
                <a:latin typeface="Cooper Black" panose="0208090404030B020404" pitchFamily="18" charset="0"/>
              </a:rPr>
              <a:t>some</a:t>
            </a:r>
            <a:r>
              <a:rPr lang="en-US" sz="28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 books on the desk</a:t>
            </a:r>
          </a:p>
          <a:p>
            <a:r>
              <a:rPr lang="en-US" sz="28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He's got only </a:t>
            </a:r>
            <a:r>
              <a:rPr lang="en-US" sz="2800" dirty="0">
                <a:ln w="50800"/>
                <a:solidFill>
                  <a:srgbClr val="900257"/>
                </a:solidFill>
                <a:latin typeface="Cooper Black" panose="0208090404030B020404" pitchFamily="18" charset="0"/>
              </a:rPr>
              <a:t>a few </a:t>
            </a:r>
            <a:r>
              <a:rPr lang="en-US" sz="28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dollars.</a:t>
            </a:r>
          </a:p>
          <a:p>
            <a:r>
              <a:rPr lang="en-US" sz="28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How </a:t>
            </a:r>
            <a:r>
              <a:rPr lang="en-US" sz="2800" dirty="0">
                <a:ln w="50800"/>
                <a:solidFill>
                  <a:srgbClr val="900257"/>
                </a:solidFill>
                <a:latin typeface="Cooper Black" panose="0208090404030B020404" pitchFamily="18" charset="0"/>
              </a:rPr>
              <a:t>much</a:t>
            </a:r>
            <a:r>
              <a:rPr lang="en-US" sz="28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 money have you got?</a:t>
            </a:r>
          </a:p>
          <a:p>
            <a:r>
              <a:rPr lang="en-US" sz="28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There is a large </a:t>
            </a:r>
            <a:r>
              <a:rPr lang="en-US" sz="2800" dirty="0">
                <a:ln w="50800"/>
                <a:solidFill>
                  <a:srgbClr val="900257"/>
                </a:solidFill>
                <a:latin typeface="Cooper Black" panose="0208090404030B020404" pitchFamily="18" charset="0"/>
              </a:rPr>
              <a:t>quantity</a:t>
            </a:r>
            <a:r>
              <a:rPr lang="en-US" sz="28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 of fish in this river.</a:t>
            </a:r>
          </a:p>
          <a:p>
            <a:r>
              <a:rPr lang="en-US" sz="28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He's got </a:t>
            </a:r>
            <a:r>
              <a:rPr lang="en-US" sz="2800" dirty="0">
                <a:ln w="50800"/>
                <a:solidFill>
                  <a:srgbClr val="900257"/>
                </a:solidFill>
                <a:latin typeface="Cooper Black" panose="0208090404030B020404" pitchFamily="18" charset="0"/>
              </a:rPr>
              <a:t>more</a:t>
            </a:r>
            <a:r>
              <a:rPr lang="en-US" sz="28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 friends than his sister.</a:t>
            </a:r>
            <a:endParaRPr lang="ru-RU" sz="2800" dirty="0">
              <a:ln w="50800"/>
              <a:solidFill>
                <a:srgbClr val="000099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64901" y="1835512"/>
            <a:ext cx="8280920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/>
            <a:r>
              <a:rPr lang="en-US" sz="28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Quantifiers can be used with both countable and uncountable nouns.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116632"/>
            <a:ext cx="6925380" cy="156966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3200" dirty="0">
                <a:ln w="50800"/>
                <a:solidFill>
                  <a:srgbClr val="900257"/>
                </a:solidFill>
                <a:latin typeface="Cooper Black" panose="0208090404030B020404" pitchFamily="18" charset="0"/>
              </a:rPr>
              <a:t>How do you use quantifiers with countable and uncountable nouns?</a:t>
            </a:r>
            <a:endParaRPr lang="ru-RU" sz="3200" dirty="0">
              <a:ln w="50800"/>
              <a:solidFill>
                <a:srgbClr val="9002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882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260648"/>
            <a:ext cx="7056784" cy="107721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base"/>
            <a:r>
              <a:rPr lang="ru-RU" sz="3200" b="1" i="1" dirty="0">
                <a:ln w="50800"/>
                <a:solidFill>
                  <a:srgbClr val="0000CC"/>
                </a:solidFill>
                <a:latin typeface="Bookman Old Style" panose="02050604050505020204" pitchFamily="18" charset="0"/>
              </a:rPr>
              <a:t>Указатели количества </a:t>
            </a:r>
            <a:endParaRPr lang="ru-RU" sz="3200" b="1" i="1" dirty="0" smtClean="0">
              <a:ln w="50800"/>
              <a:solidFill>
                <a:srgbClr val="0000CC"/>
              </a:solidFill>
              <a:latin typeface="Bookman Old Style" panose="02050604050505020204" pitchFamily="18" charset="0"/>
            </a:endParaRPr>
          </a:p>
          <a:p>
            <a:pPr algn="ctr" fontAlgn="base"/>
            <a:r>
              <a:rPr lang="en-US" sz="3200" b="1" i="1" dirty="0" smtClean="0">
                <a:ln w="50800"/>
                <a:solidFill>
                  <a:srgbClr val="B2026B"/>
                </a:solidFill>
                <a:latin typeface="Bookman Old Style" panose="02050604050505020204" pitchFamily="18" charset="0"/>
              </a:rPr>
              <a:t>many</a:t>
            </a:r>
            <a:r>
              <a:rPr lang="en-US" sz="3200" b="1" i="1" dirty="0">
                <a:ln w="50800"/>
                <a:solidFill>
                  <a:srgbClr val="B2026B"/>
                </a:solidFill>
                <a:latin typeface="Bookman Old Style" panose="02050604050505020204" pitchFamily="18" charset="0"/>
              </a:rPr>
              <a:t>, much, (a) few, (a) little.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772816"/>
            <a:ext cx="9036496" cy="397031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sz="2800" b="1" i="1" dirty="0">
                <a:ln w="50800"/>
                <a:solidFill>
                  <a:srgbClr val="990033"/>
                </a:solidFill>
                <a:latin typeface="Bookman Old Style" panose="02050604050505020204" pitchFamily="18" charset="0"/>
              </a:rPr>
              <a:t>much</a:t>
            </a:r>
            <a:r>
              <a:rPr lang="ru-RU" sz="2800" b="1" i="1" dirty="0">
                <a:ln w="50800"/>
                <a:solidFill>
                  <a:srgbClr val="000099"/>
                </a:solidFill>
                <a:latin typeface="Bookman Old Style" panose="02050604050505020204" pitchFamily="18" charset="0"/>
              </a:rPr>
              <a:t> с неисчисляемыми, а </a:t>
            </a:r>
            <a:endParaRPr lang="ru-RU" sz="2800" b="1" i="1" dirty="0" smtClean="0">
              <a:ln w="50800"/>
              <a:solidFill>
                <a:srgbClr val="000099"/>
              </a:solidFill>
              <a:latin typeface="Bookman Old Style" panose="02050604050505020204" pitchFamily="18" charset="0"/>
            </a:endParaRPr>
          </a:p>
          <a:p>
            <a:r>
              <a:rPr lang="ru-RU" sz="2800" b="1" i="1" dirty="0" smtClean="0">
                <a:ln w="50800"/>
                <a:solidFill>
                  <a:srgbClr val="990033"/>
                </a:solidFill>
                <a:latin typeface="Bookman Old Style" panose="02050604050505020204" pitchFamily="18" charset="0"/>
              </a:rPr>
              <a:t>many</a:t>
            </a:r>
            <a:r>
              <a:rPr lang="ru-RU" sz="2800" b="1" i="1" dirty="0" smtClean="0">
                <a:ln w="50800"/>
                <a:solidFill>
                  <a:srgbClr val="000099"/>
                </a:solidFill>
                <a:latin typeface="Bookman Old Style" panose="02050604050505020204" pitchFamily="18" charset="0"/>
              </a:rPr>
              <a:t> </a:t>
            </a:r>
            <a:r>
              <a:rPr lang="ru-RU" sz="2800" b="1" i="1" dirty="0">
                <a:ln w="50800"/>
                <a:solidFill>
                  <a:srgbClr val="000099"/>
                </a:solidFill>
                <a:latin typeface="Bookman Old Style" panose="02050604050505020204" pitchFamily="18" charset="0"/>
              </a:rPr>
              <a:t>с исчисляемыми существительными в значении «много»;</a:t>
            </a:r>
          </a:p>
          <a:p>
            <a:r>
              <a:rPr lang="ru-RU" sz="2800" b="1" i="1" dirty="0" smtClean="0">
                <a:ln w="50800"/>
                <a:solidFill>
                  <a:srgbClr val="000099"/>
                </a:solidFill>
                <a:latin typeface="Bookman Old Style" panose="02050604050505020204" pitchFamily="18" charset="0"/>
              </a:rPr>
              <a:t>аналогично </a:t>
            </a:r>
            <a:r>
              <a:rPr lang="ru-RU" sz="2800" b="1" i="1" dirty="0">
                <a:ln w="50800"/>
                <a:solidFill>
                  <a:srgbClr val="990033"/>
                </a:solidFill>
                <a:latin typeface="Bookman Old Style" panose="02050604050505020204" pitchFamily="18" charset="0"/>
              </a:rPr>
              <a:t>little / few </a:t>
            </a:r>
            <a:r>
              <a:rPr lang="ru-RU" sz="2800" b="1" i="1" dirty="0">
                <a:ln w="50800"/>
                <a:solidFill>
                  <a:srgbClr val="000099"/>
                </a:solidFill>
                <a:latin typeface="Bookman Old Style" panose="02050604050505020204" pitchFamily="18" charset="0"/>
              </a:rPr>
              <a:t>в значении «мало, недостаточно»,</a:t>
            </a:r>
          </a:p>
          <a:p>
            <a:r>
              <a:rPr lang="ru-RU" sz="2800" b="1" i="1" dirty="0" smtClean="0">
                <a:ln w="50800"/>
                <a:solidFill>
                  <a:srgbClr val="000099"/>
                </a:solidFill>
                <a:latin typeface="Bookman Old Style" panose="02050604050505020204" pitchFamily="18" charset="0"/>
              </a:rPr>
              <a:t>аналогично </a:t>
            </a:r>
            <a:r>
              <a:rPr lang="ru-RU" sz="2800" b="1" i="1" dirty="0">
                <a:ln w="50800"/>
                <a:solidFill>
                  <a:srgbClr val="990033"/>
                </a:solidFill>
                <a:latin typeface="Bookman Old Style" panose="02050604050505020204" pitchFamily="18" charset="0"/>
              </a:rPr>
              <a:t>a little / a few </a:t>
            </a:r>
            <a:r>
              <a:rPr lang="ru-RU" sz="2800" b="1" i="1" dirty="0">
                <a:ln w="50800"/>
                <a:solidFill>
                  <a:srgbClr val="000099"/>
                </a:solidFill>
                <a:latin typeface="Bookman Old Style" panose="02050604050505020204" pitchFamily="18" charset="0"/>
              </a:rPr>
              <a:t>в положительном смысле в значении «немного»,</a:t>
            </a:r>
          </a:p>
          <a:p>
            <a:r>
              <a:rPr lang="ru-RU" sz="2800" b="1" i="1" dirty="0" smtClean="0">
                <a:ln w="50800"/>
                <a:solidFill>
                  <a:srgbClr val="990033"/>
                </a:solidFill>
                <a:latin typeface="Bookman Old Style" panose="02050604050505020204" pitchFamily="18" charset="0"/>
              </a:rPr>
              <a:t>much</a:t>
            </a:r>
            <a:r>
              <a:rPr lang="ru-RU" sz="2800" b="1" i="1" dirty="0">
                <a:ln w="50800"/>
                <a:solidFill>
                  <a:srgbClr val="990033"/>
                </a:solidFill>
                <a:latin typeface="Bookman Old Style" panose="02050604050505020204" pitchFamily="18" charset="0"/>
              </a:rPr>
              <a:t>/ a lot / little </a:t>
            </a:r>
            <a:r>
              <a:rPr lang="ru-RU" sz="2800" b="1" i="1" dirty="0">
                <a:ln w="50800"/>
                <a:solidFill>
                  <a:srgbClr val="000099"/>
                </a:solidFill>
                <a:latin typeface="Bookman Old Style" panose="02050604050505020204" pitchFamily="18" charset="0"/>
              </a:rPr>
              <a:t>после глагола в качестве наречий.</a:t>
            </a:r>
          </a:p>
        </p:txBody>
      </p:sp>
    </p:spTree>
    <p:extLst>
      <p:ext uri="{BB962C8B-B14F-4D97-AF65-F5344CB8AC3E}">
        <p14:creationId xmlns:p14="http://schemas.microsoft.com/office/powerpoint/2010/main" val="1268733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3728" y="188640"/>
            <a:ext cx="6696744" cy="107721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3200" dirty="0" smtClean="0">
                <a:ln w="50800"/>
                <a:solidFill>
                  <a:srgbClr val="0000CC"/>
                </a:solidFill>
                <a:latin typeface="Cooper Black" panose="0208090404030B020404" pitchFamily="18" charset="0"/>
              </a:rPr>
              <a:t>Fill the </a:t>
            </a:r>
            <a:r>
              <a:rPr lang="en-US" sz="3200" dirty="0">
                <a:ln w="50800"/>
                <a:solidFill>
                  <a:srgbClr val="0000CC"/>
                </a:solidFill>
                <a:latin typeface="Cooper Black" panose="0208090404030B020404" pitchFamily="18" charset="0"/>
              </a:rPr>
              <a:t>gaps </a:t>
            </a:r>
            <a:r>
              <a:rPr lang="en-US" sz="3200" dirty="0" smtClean="0">
                <a:ln w="50800"/>
                <a:solidFill>
                  <a:srgbClr val="0000CC"/>
                </a:solidFill>
                <a:latin typeface="Cooper Black" panose="0208090404030B020404" pitchFamily="18" charset="0"/>
              </a:rPr>
              <a:t>with </a:t>
            </a:r>
          </a:p>
          <a:p>
            <a:pPr algn="ctr"/>
            <a:r>
              <a:rPr lang="en-US" sz="3200" dirty="0" smtClean="0">
                <a:ln w="50800"/>
                <a:solidFill>
                  <a:srgbClr val="B2026B"/>
                </a:solidFill>
                <a:latin typeface="Cooper Black" panose="0208090404030B020404" pitchFamily="18" charset="0"/>
              </a:rPr>
              <a:t>many</a:t>
            </a:r>
            <a:r>
              <a:rPr lang="en-US" sz="3200" dirty="0">
                <a:ln w="50800"/>
                <a:solidFill>
                  <a:srgbClr val="B2026B"/>
                </a:solidFill>
                <a:latin typeface="Cooper Black" panose="0208090404030B020404" pitchFamily="18" charset="0"/>
              </a:rPr>
              <a:t>, much, few, </a:t>
            </a:r>
            <a:r>
              <a:rPr lang="en-US" sz="3200" dirty="0" smtClean="0">
                <a:ln w="50800"/>
                <a:solidFill>
                  <a:srgbClr val="B2026B"/>
                </a:solidFill>
                <a:latin typeface="Cooper Black" panose="0208090404030B020404" pitchFamily="18" charset="0"/>
              </a:rPr>
              <a:t>little</a:t>
            </a:r>
            <a:endParaRPr lang="ru-RU" sz="3200" dirty="0">
              <a:ln w="50800"/>
              <a:solidFill>
                <a:srgbClr val="B2026B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443841"/>
            <a:ext cx="9036496" cy="483209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514350" indent="-514350" fontAlgn="base">
              <a:buClr>
                <a:srgbClr val="990033"/>
              </a:buClr>
              <a:buFont typeface="+mj-lt"/>
              <a:buAutoNum type="arabicPeriod"/>
            </a:pPr>
            <a:r>
              <a:rPr lang="en-US" sz="28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It was not a secret, very </a:t>
            </a:r>
            <a:r>
              <a:rPr lang="en-US" sz="28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______ people </a:t>
            </a:r>
            <a:r>
              <a:rPr lang="en-US" sz="28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knew </a:t>
            </a:r>
            <a:r>
              <a:rPr lang="en-US" sz="28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about it.</a:t>
            </a:r>
          </a:p>
          <a:p>
            <a:pPr marL="514350" indent="-514350" fontAlgn="base">
              <a:buClr>
                <a:srgbClr val="990033"/>
              </a:buClr>
              <a:buFont typeface="+mj-lt"/>
              <a:buAutoNum type="arabicPeriod"/>
            </a:pPr>
            <a:r>
              <a:rPr lang="en-US" sz="28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I </a:t>
            </a:r>
            <a:r>
              <a:rPr lang="en-US" sz="28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was a secret, very </a:t>
            </a:r>
            <a:r>
              <a:rPr lang="en-US" sz="28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____ </a:t>
            </a:r>
            <a:r>
              <a:rPr lang="en-US" sz="28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people knew about it.</a:t>
            </a:r>
          </a:p>
          <a:p>
            <a:pPr marL="514350" indent="-514350" fontAlgn="base">
              <a:buClr>
                <a:srgbClr val="990033"/>
              </a:buClr>
              <a:buFont typeface="+mj-lt"/>
              <a:buAutoNum type="arabicPeriod"/>
            </a:pPr>
            <a:r>
              <a:rPr lang="en-US" sz="28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She ate so ______ apple pie yesterday that she is </a:t>
            </a:r>
            <a:r>
              <a:rPr lang="en-US" sz="28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never </a:t>
            </a:r>
            <a:r>
              <a:rPr lang="en-US" sz="28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going to eat it again.</a:t>
            </a:r>
          </a:p>
          <a:p>
            <a:pPr marL="514350" indent="-514350" fontAlgn="base">
              <a:buClr>
                <a:srgbClr val="990033"/>
              </a:buClr>
              <a:buFont typeface="+mj-lt"/>
              <a:buAutoNum type="arabicPeriod"/>
            </a:pPr>
            <a:r>
              <a:rPr lang="en-US" sz="28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They ate so _____ </a:t>
            </a:r>
            <a:r>
              <a:rPr lang="en-US" sz="28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 oranges </a:t>
            </a:r>
            <a:r>
              <a:rPr lang="en-US" sz="28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that they had a </a:t>
            </a:r>
            <a:r>
              <a:rPr lang="en-US" sz="28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stomachache</a:t>
            </a:r>
            <a:r>
              <a:rPr lang="en-US" sz="28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.</a:t>
            </a:r>
          </a:p>
          <a:p>
            <a:pPr marL="514350" indent="-514350" fontAlgn="base">
              <a:buClr>
                <a:srgbClr val="990033"/>
              </a:buClr>
              <a:buFont typeface="+mj-lt"/>
              <a:buAutoNum type="arabicPeriod"/>
            </a:pPr>
            <a:r>
              <a:rPr lang="en-US" sz="28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We can’t get into the taxi, we are too </a:t>
            </a:r>
            <a:r>
              <a:rPr lang="en-US" sz="28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______</a:t>
            </a:r>
            <a:endParaRPr lang="en-US" sz="2800" dirty="0">
              <a:ln w="50800"/>
              <a:solidFill>
                <a:srgbClr val="000099"/>
              </a:solidFill>
              <a:latin typeface="Cooper Black" panose="0208090404030B020404" pitchFamily="18" charset="0"/>
            </a:endParaRPr>
          </a:p>
          <a:p>
            <a:pPr marL="514350" indent="-514350" fontAlgn="base">
              <a:buClr>
                <a:srgbClr val="990033"/>
              </a:buClr>
              <a:buFont typeface="+mj-lt"/>
              <a:buAutoNum type="arabicPeriod"/>
            </a:pPr>
            <a:r>
              <a:rPr lang="en-US" sz="28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They were _____ and decided not to attack.</a:t>
            </a:r>
          </a:p>
          <a:p>
            <a:pPr marL="514350" indent="-514350" fontAlgn="base">
              <a:buClr>
                <a:srgbClr val="990033"/>
              </a:buClr>
              <a:buFont typeface="+mj-lt"/>
              <a:buAutoNum type="arabicPeriod"/>
            </a:pPr>
            <a:r>
              <a:rPr lang="en-US" sz="28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My sister did a lot of shopping and spent </a:t>
            </a:r>
            <a:r>
              <a:rPr lang="en-US" sz="28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  </a:t>
            </a:r>
          </a:p>
          <a:p>
            <a:pPr fontAlgn="base">
              <a:buClr>
                <a:srgbClr val="990033"/>
              </a:buClr>
            </a:pPr>
            <a:r>
              <a:rPr lang="en-US" sz="28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      ________ </a:t>
            </a:r>
            <a:r>
              <a:rPr lang="en-US" sz="28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money.</a:t>
            </a:r>
            <a:endParaRPr lang="en-US" sz="2800" i="0" dirty="0">
              <a:ln w="50800"/>
              <a:solidFill>
                <a:srgbClr val="000099"/>
              </a:solidFill>
              <a:latin typeface="Cooper Black" panose="0208090404030B0204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4048" y="1443841"/>
            <a:ext cx="1191801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en-US" sz="2800" b="1" dirty="0">
                <a:ln w="50800"/>
                <a:solidFill>
                  <a:srgbClr val="990033"/>
                </a:solidFill>
                <a:latin typeface="Cooper Black" panose="0208090404030B020404" pitchFamily="18" charset="0"/>
              </a:rPr>
              <a:t>many</a:t>
            </a:r>
            <a:endParaRPr lang="ru-RU" sz="2800" b="1" dirty="0">
              <a:ln w="50800"/>
              <a:solidFill>
                <a:srgbClr val="990033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99792" y="3579897"/>
            <a:ext cx="1191801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/>
            <a:r>
              <a:rPr lang="en-US" sz="2800" dirty="0" smtClean="0">
                <a:ln w="50800"/>
                <a:solidFill>
                  <a:srgbClr val="990033"/>
                </a:solidFill>
                <a:latin typeface="Cooper Black" panose="0208090404030B020404" pitchFamily="18" charset="0"/>
              </a:rPr>
              <a:t>many</a:t>
            </a:r>
            <a:endParaRPr lang="ru-RU" sz="2800" dirty="0">
              <a:ln w="50800"/>
              <a:solidFill>
                <a:srgbClr val="990033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380312" y="4437112"/>
            <a:ext cx="1099981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2800" dirty="0">
                <a:ln w="50800"/>
                <a:solidFill>
                  <a:srgbClr val="990033"/>
                </a:solidFill>
                <a:latin typeface="Cooper Black" panose="0208090404030B020404" pitchFamily="18" charset="0"/>
              </a:rPr>
              <a:t>little</a:t>
            </a:r>
            <a:endParaRPr lang="ru-RU" sz="2800" dirty="0">
              <a:ln w="50800"/>
              <a:solidFill>
                <a:srgbClr val="990033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188438" y="2276872"/>
            <a:ext cx="874407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2800" dirty="0">
                <a:ln w="50800"/>
                <a:solidFill>
                  <a:srgbClr val="990033"/>
                </a:solidFill>
                <a:latin typeface="Cooper Black" panose="0208090404030B020404" pitchFamily="18" charset="0"/>
              </a:rPr>
              <a:t>few</a:t>
            </a:r>
            <a:endParaRPr lang="ru-RU" sz="2800" dirty="0">
              <a:ln w="50800"/>
              <a:solidFill>
                <a:srgbClr val="990033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99792" y="4869160"/>
            <a:ext cx="874407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2800" dirty="0">
                <a:ln w="50800"/>
                <a:solidFill>
                  <a:srgbClr val="990033"/>
                </a:solidFill>
                <a:latin typeface="Cooper Black" panose="0208090404030B020404" pitchFamily="18" charset="0"/>
              </a:rPr>
              <a:t>few</a:t>
            </a:r>
            <a:endParaRPr lang="ru-RU" sz="2800" dirty="0">
              <a:ln w="50800"/>
              <a:solidFill>
                <a:srgbClr val="990033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33657" y="2708920"/>
            <a:ext cx="1206676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2800" dirty="0">
                <a:ln w="50800"/>
                <a:solidFill>
                  <a:srgbClr val="990033"/>
                </a:solidFill>
                <a:latin typeface="Cooper Black" panose="0208090404030B020404" pitchFamily="18" charset="0"/>
              </a:rPr>
              <a:t>much</a:t>
            </a:r>
            <a:endParaRPr lang="ru-RU" sz="2800" dirty="0">
              <a:ln w="50800"/>
              <a:solidFill>
                <a:srgbClr val="990033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01062" y="5707347"/>
            <a:ext cx="1206677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ctr"/>
            <a:r>
              <a:rPr lang="en-US" sz="2800" dirty="0">
                <a:ln w="50800"/>
                <a:solidFill>
                  <a:srgbClr val="990033"/>
                </a:solidFill>
                <a:latin typeface="Cooper Black" panose="0208090404030B020404" pitchFamily="18" charset="0"/>
              </a:rPr>
              <a:t>much</a:t>
            </a:r>
            <a:endParaRPr lang="ru-RU" sz="2800" dirty="0">
              <a:ln w="50800"/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037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80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7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116632"/>
            <a:ext cx="7596336" cy="184665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3200" dirty="0">
                <a:ln w="50800"/>
                <a:solidFill>
                  <a:srgbClr val="BC003F"/>
                </a:solidFill>
                <a:latin typeface="Cooper Black" panose="0208090404030B020404" pitchFamily="18" charset="0"/>
              </a:rPr>
              <a:t>Write your opinion to the topic: </a:t>
            </a:r>
            <a:endParaRPr lang="en-US" sz="3200" dirty="0" smtClean="0">
              <a:ln w="50800"/>
              <a:solidFill>
                <a:srgbClr val="BC003F"/>
              </a:solidFill>
              <a:latin typeface="Cooper Black" panose="0208090404030B020404" pitchFamily="18" charset="0"/>
            </a:endParaRPr>
          </a:p>
          <a:p>
            <a:pPr algn="ctr"/>
            <a:r>
              <a:rPr lang="en-US" sz="3200" dirty="0" smtClean="0">
                <a:ln w="50800"/>
                <a:solidFill>
                  <a:srgbClr val="BC003F"/>
                </a:solidFill>
                <a:latin typeface="Cooper Black" panose="0208090404030B020404" pitchFamily="18" charset="0"/>
              </a:rPr>
              <a:t>‘</a:t>
            </a:r>
            <a:r>
              <a:rPr lang="en-US" sz="3200" dirty="0">
                <a:ln w="50800"/>
                <a:solidFill>
                  <a:srgbClr val="BC003F"/>
                </a:solidFill>
                <a:latin typeface="Cooper Black" panose="0208090404030B020404" pitchFamily="18" charset="0"/>
              </a:rPr>
              <a:t>Will robots have an ability to think?’ Write 1 detailed paragraph. </a:t>
            </a:r>
          </a:p>
          <a:p>
            <a:r>
              <a:rPr lang="en-US" dirty="0">
                <a:ln w="50800"/>
                <a:solidFill>
                  <a:srgbClr val="BC003F"/>
                </a:solidFill>
              </a:rPr>
              <a:t> </a:t>
            </a:r>
            <a:endParaRPr lang="ru-RU" dirty="0">
              <a:ln w="50800"/>
              <a:solidFill>
                <a:srgbClr val="BC003F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778625"/>
            <a:ext cx="8136904" cy="403187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en-US" sz="3200" dirty="0">
                <a:ln w="50800"/>
                <a:solidFill>
                  <a:srgbClr val="800080"/>
                </a:solidFill>
                <a:latin typeface="Cooper Black" panose="0208090404030B020404" pitchFamily="18" charset="0"/>
              </a:rPr>
              <a:t>Tips for writing: </a:t>
            </a:r>
          </a:p>
          <a:p>
            <a:pPr marL="457200" indent="-457200">
              <a:buClr>
                <a:srgbClr val="800080"/>
              </a:buClr>
              <a:buFont typeface="Wingdings" panose="05000000000000000000" pitchFamily="2" charset="2"/>
              <a:buChar char="§"/>
            </a:pPr>
            <a:r>
              <a:rPr lang="en-US" sz="32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Write </a:t>
            </a:r>
            <a:r>
              <a:rPr lang="en-US" sz="32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your </a:t>
            </a:r>
            <a:r>
              <a:rPr lang="en-US" sz="32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opinion</a:t>
            </a:r>
          </a:p>
          <a:p>
            <a:pPr marL="457200" indent="-457200">
              <a:buClr>
                <a:srgbClr val="800080"/>
              </a:buClr>
              <a:buFont typeface="Wingdings" panose="05000000000000000000" pitchFamily="2" charset="2"/>
              <a:buChar char="§"/>
            </a:pPr>
            <a:r>
              <a:rPr lang="en-US" sz="32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Include </a:t>
            </a:r>
            <a:r>
              <a:rPr lang="en-US" sz="32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reasons and </a:t>
            </a:r>
            <a:r>
              <a:rPr lang="en-US" sz="32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examples</a:t>
            </a:r>
          </a:p>
          <a:p>
            <a:pPr marL="457200" indent="-457200">
              <a:buClr>
                <a:srgbClr val="800080"/>
              </a:buClr>
              <a:buFont typeface="Wingdings" panose="05000000000000000000" pitchFamily="2" charset="2"/>
              <a:buChar char="§"/>
            </a:pPr>
            <a:r>
              <a:rPr lang="en-US" sz="32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Use </a:t>
            </a:r>
            <a:r>
              <a:rPr lang="en-US" sz="32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linking </a:t>
            </a:r>
            <a:r>
              <a:rPr lang="en-US" sz="32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words</a:t>
            </a:r>
          </a:p>
          <a:p>
            <a:pPr marL="457200" indent="-457200">
              <a:buClr>
                <a:srgbClr val="800080"/>
              </a:buClr>
              <a:buFont typeface="Wingdings" panose="05000000000000000000" pitchFamily="2" charset="2"/>
              <a:buChar char="§"/>
            </a:pPr>
            <a:r>
              <a:rPr lang="en-US" sz="32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Use </a:t>
            </a:r>
            <a:r>
              <a:rPr lang="en-US" sz="32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topic-related vocabulary </a:t>
            </a:r>
            <a:r>
              <a:rPr lang="en-US" sz="32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accurately</a:t>
            </a:r>
          </a:p>
          <a:p>
            <a:pPr marL="457200" indent="-457200">
              <a:buClr>
                <a:srgbClr val="800080"/>
              </a:buClr>
              <a:buFont typeface="Wingdings" panose="05000000000000000000" pitchFamily="2" charset="2"/>
              <a:buChar char="§"/>
            </a:pPr>
            <a:r>
              <a:rPr lang="en-US" sz="32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Use </a:t>
            </a:r>
            <a:r>
              <a:rPr lang="en-US" sz="3200" dirty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future active and/or passive and/or </a:t>
            </a:r>
            <a:r>
              <a:rPr lang="en-US" sz="3200" dirty="0" smtClean="0">
                <a:ln w="50800"/>
                <a:solidFill>
                  <a:srgbClr val="000099"/>
                </a:solidFill>
                <a:latin typeface="Cooper Black" panose="0208090404030B020404" pitchFamily="18" charset="0"/>
              </a:rPr>
              <a:t>Future Continuous forms </a:t>
            </a:r>
            <a:endParaRPr lang="ru-RU" sz="3200" dirty="0">
              <a:ln w="50800"/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232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07501" y="260648"/>
            <a:ext cx="6628738" cy="1077218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3200" b="1" i="1" dirty="0">
                <a:ln w="50800"/>
                <a:solidFill>
                  <a:srgbClr val="990033"/>
                </a:solidFill>
                <a:latin typeface="Bookman Old Style" panose="02050604050505020204" pitchFamily="18" charset="0"/>
              </a:rPr>
              <a:t>Future Continuous </a:t>
            </a:r>
            <a:endParaRPr lang="en-US" sz="3200" b="1" i="1" dirty="0" smtClean="0">
              <a:ln w="50800"/>
              <a:solidFill>
                <a:srgbClr val="990033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sz="3200" b="1" i="1" dirty="0" smtClean="0">
                <a:ln w="50800"/>
                <a:solidFill>
                  <a:srgbClr val="0000CC"/>
                </a:solidFill>
                <a:latin typeface="Bookman Old Style" panose="02050604050505020204" pitchFamily="18" charset="0"/>
              </a:rPr>
              <a:t>- </a:t>
            </a:r>
            <a:r>
              <a:rPr lang="ru-RU" sz="3200" b="1" i="1" dirty="0">
                <a:ln w="50800"/>
                <a:solidFill>
                  <a:srgbClr val="0000CC"/>
                </a:solidFill>
                <a:latin typeface="Bookman Old Style" panose="02050604050505020204" pitchFamily="18" charset="0"/>
              </a:rPr>
              <a:t>будущее длительное время</a:t>
            </a:r>
            <a:endParaRPr lang="ru-RU" b="1" i="1" dirty="0">
              <a:ln w="50800"/>
              <a:solidFill>
                <a:srgbClr val="0000CC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484784"/>
            <a:ext cx="8568952" cy="353943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sz="2800" b="1" i="1" dirty="0">
                <a:ln w="50800"/>
                <a:solidFill>
                  <a:srgbClr val="000099"/>
                </a:solidFill>
                <a:latin typeface="Bookman Old Style" panose="02050604050505020204" pitchFamily="18" charset="0"/>
              </a:rPr>
              <a:t>Время </a:t>
            </a:r>
            <a:r>
              <a:rPr lang="ru-RU" sz="2800" b="1" i="1" dirty="0">
                <a:ln w="50800"/>
                <a:solidFill>
                  <a:srgbClr val="900257"/>
                </a:solidFill>
                <a:latin typeface="Bookman Old Style" panose="02050604050505020204" pitchFamily="18" charset="0"/>
              </a:rPr>
              <a:t>Future Continuous</a:t>
            </a:r>
            <a:r>
              <a:rPr lang="ru-RU" sz="2800" b="1" i="1" dirty="0">
                <a:ln w="50800"/>
                <a:solidFill>
                  <a:srgbClr val="000099"/>
                </a:solidFill>
                <a:latin typeface="Bookman Old Style" panose="02050604050505020204" pitchFamily="18" charset="0"/>
              </a:rPr>
              <a:t> указывает на процесс, который будет длиться в определенный момент в будущем. </a:t>
            </a:r>
            <a:endParaRPr lang="en-US" sz="2800" b="1" i="1" dirty="0" smtClean="0">
              <a:ln w="50800"/>
              <a:solidFill>
                <a:srgbClr val="000099"/>
              </a:solidFill>
              <a:latin typeface="Bookman Old Style" panose="02050604050505020204" pitchFamily="18" charset="0"/>
            </a:endParaRPr>
          </a:p>
          <a:p>
            <a:r>
              <a:rPr lang="ru-RU" sz="2800" b="1" i="1" dirty="0" smtClean="0">
                <a:ln w="50800"/>
                <a:solidFill>
                  <a:srgbClr val="000099"/>
                </a:solidFill>
                <a:latin typeface="Bookman Old Style" panose="02050604050505020204" pitchFamily="18" charset="0"/>
              </a:rPr>
              <a:t>В </a:t>
            </a:r>
            <a:r>
              <a:rPr lang="ru-RU" sz="2800" b="1" i="1" dirty="0">
                <a:ln w="50800"/>
                <a:solidFill>
                  <a:srgbClr val="000099"/>
                </a:solidFill>
                <a:latin typeface="Bookman Old Style" panose="02050604050505020204" pitchFamily="18" charset="0"/>
              </a:rPr>
              <a:t>отличие от </a:t>
            </a:r>
            <a:r>
              <a:rPr lang="ru-RU" sz="2800" b="1" i="1" dirty="0" smtClean="0">
                <a:ln w="50800"/>
                <a:solidFill>
                  <a:srgbClr val="000099"/>
                </a:solidFill>
                <a:latin typeface="Bookman Old Style" panose="02050604050505020204" pitchFamily="18" charset="0"/>
              </a:rPr>
              <a:t>времени</a:t>
            </a:r>
            <a:r>
              <a:rPr lang="en-US" sz="2800" b="1" i="1" dirty="0" smtClean="0">
                <a:ln w="50800"/>
                <a:solidFill>
                  <a:srgbClr val="000099"/>
                </a:solidFill>
                <a:latin typeface="Bookman Old Style" panose="02050604050505020204" pitchFamily="18" charset="0"/>
              </a:rPr>
              <a:t> </a:t>
            </a:r>
            <a:r>
              <a:rPr lang="en-US" sz="2800" b="1" i="1" dirty="0" smtClean="0">
                <a:ln w="50800"/>
                <a:solidFill>
                  <a:srgbClr val="900257"/>
                </a:solidFill>
                <a:latin typeface="Bookman Old Style" panose="02050604050505020204" pitchFamily="18" charset="0"/>
              </a:rPr>
              <a:t>Future </a:t>
            </a:r>
            <a:r>
              <a:rPr lang="en-US" sz="2800" b="1" i="1" dirty="0">
                <a:ln w="50800"/>
                <a:solidFill>
                  <a:srgbClr val="900257"/>
                </a:solidFill>
                <a:latin typeface="Bookman Old Style" panose="02050604050505020204" pitchFamily="18" charset="0"/>
              </a:rPr>
              <a:t>Simple</a:t>
            </a:r>
            <a:r>
              <a:rPr lang="ru-RU" sz="2800" b="1" i="1" dirty="0">
                <a:ln w="50800"/>
                <a:solidFill>
                  <a:srgbClr val="000099"/>
                </a:solidFill>
                <a:latin typeface="Bookman Old Style" panose="02050604050505020204" pitchFamily="18" charset="0"/>
              </a:rPr>
              <a:t> </a:t>
            </a:r>
            <a:r>
              <a:rPr lang="ru-RU" sz="2800" b="1" i="1" dirty="0" smtClean="0">
                <a:ln w="50800"/>
                <a:solidFill>
                  <a:srgbClr val="000099"/>
                </a:solidFill>
                <a:latin typeface="Bookman Old Style" panose="02050604050505020204" pitchFamily="18" charset="0"/>
              </a:rPr>
              <a:t>, </a:t>
            </a:r>
            <a:r>
              <a:rPr lang="ru-RU" sz="2800" b="1" i="1" dirty="0">
                <a:ln w="50800"/>
                <a:solidFill>
                  <a:srgbClr val="000099"/>
                </a:solidFill>
                <a:latin typeface="Bookman Old Style" panose="02050604050505020204" pitchFamily="18" charset="0"/>
              </a:rPr>
              <a:t>этот момент в будущем должен быть назван прямо (tomorrow at 4 o’clock, when we meet) или быть очевидным из контекста.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5057386"/>
            <a:ext cx="8424935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en-US" sz="2800" b="1" i="1" dirty="0">
                <a:ln w="50800"/>
                <a:solidFill>
                  <a:srgbClr val="900257"/>
                </a:solidFill>
                <a:latin typeface="Bookman Old Style" panose="02050604050505020204" pitchFamily="18" charset="0"/>
              </a:rPr>
              <a:t>We </a:t>
            </a:r>
            <a:r>
              <a:rPr lang="en-US" sz="2800" b="1" i="1" u="sng" dirty="0">
                <a:ln w="50800"/>
                <a:solidFill>
                  <a:srgbClr val="0000CC"/>
                </a:solidFill>
                <a:latin typeface="Bookman Old Style" panose="02050604050505020204" pitchFamily="18" charset="0"/>
              </a:rPr>
              <a:t>will </a:t>
            </a:r>
            <a:r>
              <a:rPr lang="en-US" sz="2800" b="1" i="1" u="sng" dirty="0" smtClean="0">
                <a:ln w="50800"/>
                <a:solidFill>
                  <a:srgbClr val="0000CC"/>
                </a:solidFill>
                <a:latin typeface="Bookman Old Style" panose="02050604050505020204" pitchFamily="18" charset="0"/>
              </a:rPr>
              <a:t>be </a:t>
            </a:r>
            <a:r>
              <a:rPr lang="en-US" sz="2800" b="1" i="1" u="sng" dirty="0">
                <a:ln w="50800"/>
                <a:solidFill>
                  <a:srgbClr val="0000CC"/>
                </a:solidFill>
                <a:latin typeface="Bookman Old Style" panose="02050604050505020204" pitchFamily="18" charset="0"/>
              </a:rPr>
              <a:t>cooking </a:t>
            </a:r>
            <a:r>
              <a:rPr lang="en-US" sz="2800" b="1" i="1" dirty="0">
                <a:ln w="50800"/>
                <a:solidFill>
                  <a:srgbClr val="900257"/>
                </a:solidFill>
                <a:latin typeface="Bookman Old Style" panose="02050604050505020204" pitchFamily="18" charset="0"/>
              </a:rPr>
              <a:t>breakfast the whole morning</a:t>
            </a:r>
            <a:endParaRPr lang="ru-RU" sz="2800" b="1" i="1" dirty="0">
              <a:ln w="50800"/>
              <a:solidFill>
                <a:srgbClr val="900257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029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464520"/>
            <a:ext cx="9231649" cy="2554545"/>
          </a:xfrm>
          <a:prstGeom prst="rect">
            <a:avLst/>
          </a:prstGeom>
          <a:gradFill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11000">
                <a:schemeClr val="accent6">
                  <a:lumMod val="40000"/>
                  <a:lumOff val="60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8900000" scaled="1"/>
          </a:gradFill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 algn="ctr"/>
            <a:r>
              <a:rPr lang="ru-RU" sz="3200" b="1" i="1" dirty="0">
                <a:ln w="50800"/>
                <a:solidFill>
                  <a:srgbClr val="000099"/>
                </a:solidFill>
                <a:latin typeface="Bookman Old Style" panose="02050604050505020204" pitchFamily="18" charset="0"/>
              </a:rPr>
              <a:t>Время </a:t>
            </a:r>
            <a:r>
              <a:rPr lang="ru-RU" sz="3200" b="1" i="1" dirty="0">
                <a:ln w="50800"/>
                <a:solidFill>
                  <a:srgbClr val="990099"/>
                </a:solidFill>
                <a:latin typeface="Bookman Old Style" panose="02050604050505020204" pitchFamily="18" charset="0"/>
              </a:rPr>
              <a:t>Future Continuous </a:t>
            </a:r>
            <a:r>
              <a:rPr lang="ru-RU" sz="3200" b="1" i="1" dirty="0">
                <a:ln w="50800"/>
                <a:solidFill>
                  <a:srgbClr val="000099"/>
                </a:solidFill>
                <a:latin typeface="Bookman Old Style" panose="02050604050505020204" pitchFamily="18" charset="0"/>
              </a:rPr>
              <a:t>образуется при помощи вспомогательного глагола </a:t>
            </a:r>
            <a:endParaRPr lang="en-US" sz="3200" b="1" i="1" dirty="0" smtClean="0">
              <a:ln w="50800"/>
              <a:solidFill>
                <a:srgbClr val="000099"/>
              </a:solidFill>
              <a:latin typeface="Bookman Old Style" panose="02050604050505020204" pitchFamily="18" charset="0"/>
            </a:endParaRPr>
          </a:p>
          <a:p>
            <a:pPr lvl="0" algn="ctr"/>
            <a:r>
              <a:rPr lang="ru-RU" sz="3200" b="1" i="1" dirty="0" err="1" smtClean="0">
                <a:ln w="50800"/>
                <a:solidFill>
                  <a:srgbClr val="990099"/>
                </a:solidFill>
                <a:latin typeface="Bookman Old Style" panose="02050604050505020204" pitchFamily="18" charset="0"/>
              </a:rPr>
              <a:t>will</a:t>
            </a:r>
            <a:r>
              <a:rPr lang="ru-RU" sz="3200" b="1" i="1" dirty="0" smtClean="0">
                <a:ln w="50800"/>
                <a:solidFill>
                  <a:srgbClr val="990099"/>
                </a:solidFill>
                <a:latin typeface="Bookman Old Style" panose="02050604050505020204" pitchFamily="18" charset="0"/>
              </a:rPr>
              <a:t> </a:t>
            </a:r>
            <a:r>
              <a:rPr lang="ru-RU" sz="3200" b="1" i="1" dirty="0">
                <a:ln w="50800"/>
                <a:solidFill>
                  <a:srgbClr val="990099"/>
                </a:solidFill>
                <a:latin typeface="Bookman Old Style" panose="02050604050505020204" pitchFamily="18" charset="0"/>
              </a:rPr>
              <a:t>(</a:t>
            </a:r>
            <a:r>
              <a:rPr lang="ru-RU" sz="3200" b="1" i="1" dirty="0" err="1">
                <a:ln w="50800"/>
                <a:solidFill>
                  <a:srgbClr val="990099"/>
                </a:solidFill>
                <a:latin typeface="Bookman Old Style" panose="02050604050505020204" pitchFamily="18" charset="0"/>
              </a:rPr>
              <a:t>shall</a:t>
            </a:r>
            <a:r>
              <a:rPr lang="ru-RU" sz="3200" b="1" i="1" dirty="0">
                <a:ln w="50800"/>
                <a:solidFill>
                  <a:srgbClr val="990099"/>
                </a:solidFill>
                <a:latin typeface="Bookman Old Style" panose="02050604050505020204" pitchFamily="18" charset="0"/>
              </a:rPr>
              <a:t>) </a:t>
            </a:r>
            <a:r>
              <a:rPr lang="en-US" sz="3200" b="1" i="1" dirty="0" smtClean="0">
                <a:ln w="50800"/>
                <a:solidFill>
                  <a:srgbClr val="990099"/>
                </a:solidFill>
                <a:latin typeface="Bookman Old Style" panose="02050604050505020204" pitchFamily="18" charset="0"/>
              </a:rPr>
              <a:t>+</a:t>
            </a:r>
            <a:r>
              <a:rPr lang="ru-RU" sz="3200" b="1" i="1" dirty="0" smtClean="0">
                <a:ln w="50800"/>
                <a:solidFill>
                  <a:srgbClr val="990099"/>
                </a:solidFill>
                <a:latin typeface="Bookman Old Style" panose="02050604050505020204" pitchFamily="18" charset="0"/>
              </a:rPr>
              <a:t> </a:t>
            </a:r>
            <a:r>
              <a:rPr lang="ru-RU" sz="3200" b="1" i="1" dirty="0" err="1">
                <a:ln w="50800"/>
                <a:solidFill>
                  <a:srgbClr val="990099"/>
                </a:solidFill>
                <a:latin typeface="Bookman Old Style" panose="02050604050505020204" pitchFamily="18" charset="0"/>
              </a:rPr>
              <a:t>be</a:t>
            </a:r>
            <a:r>
              <a:rPr lang="ru-RU" sz="3200" b="1" i="1" dirty="0">
                <a:ln w="50800"/>
                <a:solidFill>
                  <a:srgbClr val="990099"/>
                </a:solidFill>
                <a:latin typeface="Bookman Old Style" panose="02050604050505020204" pitchFamily="18" charset="0"/>
              </a:rPr>
              <a:t> </a:t>
            </a:r>
            <a:r>
              <a:rPr lang="ru-RU" sz="3200" b="1" i="1" dirty="0">
                <a:ln w="50800"/>
                <a:solidFill>
                  <a:srgbClr val="000099"/>
                </a:solidFill>
                <a:latin typeface="Bookman Old Style" panose="02050604050505020204" pitchFamily="18" charset="0"/>
              </a:rPr>
              <a:t>c причастием настоящего времени (</a:t>
            </a:r>
            <a:r>
              <a:rPr lang="ru-RU" sz="3200" b="1" i="1" dirty="0" err="1">
                <a:ln w="50800"/>
                <a:solidFill>
                  <a:srgbClr val="000099"/>
                </a:solidFill>
                <a:latin typeface="Bookman Old Style" panose="02050604050505020204" pitchFamily="18" charset="0"/>
              </a:rPr>
              <a:t>to</a:t>
            </a:r>
            <a:r>
              <a:rPr lang="ru-RU" sz="3200" b="1" i="1" dirty="0">
                <a:ln w="50800"/>
                <a:solidFill>
                  <a:srgbClr val="000099"/>
                </a:solidFill>
                <a:latin typeface="Bookman Old Style" panose="02050604050505020204" pitchFamily="18" charset="0"/>
              </a:rPr>
              <a:t> </a:t>
            </a:r>
            <a:r>
              <a:rPr lang="ru-RU" sz="3200" b="1" i="1" dirty="0" err="1">
                <a:ln w="50800"/>
                <a:solidFill>
                  <a:srgbClr val="000099"/>
                </a:solidFill>
                <a:latin typeface="Bookman Old Style" panose="02050604050505020204" pitchFamily="18" charset="0"/>
              </a:rPr>
              <a:t>be</a:t>
            </a:r>
            <a:r>
              <a:rPr lang="ru-RU" sz="3200" b="1" i="1" dirty="0">
                <a:ln w="50800"/>
                <a:solidFill>
                  <a:srgbClr val="000099"/>
                </a:solidFill>
                <a:latin typeface="Bookman Old Style" panose="02050604050505020204" pitchFamily="18" charset="0"/>
              </a:rPr>
              <a:t> + глагол с окончанием -</a:t>
            </a:r>
            <a:r>
              <a:rPr lang="ru-RU" sz="3200" b="1" i="1" dirty="0" err="1">
                <a:ln w="50800"/>
                <a:solidFill>
                  <a:srgbClr val="990099"/>
                </a:solidFill>
                <a:latin typeface="Bookman Old Style" panose="02050604050505020204" pitchFamily="18" charset="0"/>
              </a:rPr>
              <a:t>ing</a:t>
            </a:r>
            <a:r>
              <a:rPr lang="ru-RU" sz="3200" b="1" i="1" dirty="0">
                <a:ln w="50800"/>
                <a:solidFill>
                  <a:srgbClr val="000099"/>
                </a:solidFill>
                <a:latin typeface="Bookman Old Style" panose="02050604050505020204" pitchFamily="18" charset="0"/>
              </a:rPr>
              <a:t>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219119" y="188640"/>
            <a:ext cx="5290231" cy="1077218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3200" b="1" i="1" dirty="0">
                <a:ln w="50800"/>
                <a:solidFill>
                  <a:srgbClr val="B2026B"/>
                </a:solidFill>
                <a:latin typeface="Bookman Old Style" panose="02050604050505020204" pitchFamily="18" charset="0"/>
              </a:rPr>
              <a:t>Правила образования </a:t>
            </a:r>
            <a:endParaRPr lang="en-US" sz="3200" b="1" i="1" dirty="0" smtClean="0">
              <a:ln w="50800"/>
              <a:solidFill>
                <a:srgbClr val="B2026B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en-US" sz="3200" b="1" i="1" dirty="0" smtClean="0">
                <a:ln w="50800"/>
                <a:solidFill>
                  <a:srgbClr val="B2026B"/>
                </a:solidFill>
                <a:latin typeface="Bookman Old Style" panose="02050604050505020204" pitchFamily="18" charset="0"/>
              </a:rPr>
              <a:t>Future </a:t>
            </a:r>
            <a:r>
              <a:rPr lang="en-US" sz="3200" b="1" i="1" dirty="0">
                <a:ln w="50800"/>
                <a:solidFill>
                  <a:srgbClr val="B2026B"/>
                </a:solidFill>
                <a:latin typeface="Bookman Old Style" panose="02050604050505020204" pitchFamily="18" charset="0"/>
              </a:rPr>
              <a:t>Continuous</a:t>
            </a:r>
            <a:endParaRPr lang="ru-RU" sz="3200" b="1" i="1" dirty="0">
              <a:ln w="50800"/>
              <a:solidFill>
                <a:srgbClr val="B2026B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88429" y="4941168"/>
            <a:ext cx="4086375" cy="70788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4000" b="1" i="1" dirty="0" smtClean="0">
                <a:ln w="50800"/>
                <a:solidFill>
                  <a:srgbClr val="BC003F"/>
                </a:solidFill>
                <a:latin typeface="Bookman Old Style" panose="02050604050505020204" pitchFamily="18" charset="0"/>
              </a:rPr>
              <a:t>W</a:t>
            </a:r>
            <a:r>
              <a:rPr lang="ru-RU" sz="4000" b="1" i="1" dirty="0" smtClean="0">
                <a:ln w="50800"/>
                <a:solidFill>
                  <a:srgbClr val="BC003F"/>
                </a:solidFill>
                <a:latin typeface="Bookman Old Style" panose="02050604050505020204" pitchFamily="18" charset="0"/>
              </a:rPr>
              <a:t>ill</a:t>
            </a:r>
            <a:r>
              <a:rPr lang="en-US" sz="4000" b="1" i="1" dirty="0" smtClean="0">
                <a:ln w="50800"/>
                <a:solidFill>
                  <a:srgbClr val="BC003F"/>
                </a:solidFill>
                <a:latin typeface="Bookman Old Style" panose="02050604050505020204" pitchFamily="18" charset="0"/>
              </a:rPr>
              <a:t> + be V ing</a:t>
            </a:r>
            <a:endParaRPr lang="ru-RU" sz="4000" b="1" dirty="0">
              <a:ln w="50800"/>
              <a:solidFill>
                <a:srgbClr val="BC00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43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Тема119">
  <a:themeElements>
    <a:clrScheme name="powerpoint-template-24 14">
      <a:dk1>
        <a:srgbClr val="4D4D4D"/>
      </a:dk1>
      <a:lt1>
        <a:srgbClr val="FFFFFF"/>
      </a:lt1>
      <a:dk2>
        <a:srgbClr val="4D4D4D"/>
      </a:dk2>
      <a:lt2>
        <a:srgbClr val="938D7D"/>
      </a:lt2>
      <a:accent1>
        <a:srgbClr val="A6A496"/>
      </a:accent1>
      <a:accent2>
        <a:srgbClr val="C4C4B8"/>
      </a:accent2>
      <a:accent3>
        <a:srgbClr val="FFFFFF"/>
      </a:accent3>
      <a:accent4>
        <a:srgbClr val="404040"/>
      </a:accent4>
      <a:accent5>
        <a:srgbClr val="D0CFC9"/>
      </a:accent5>
      <a:accent6>
        <a:srgbClr val="B1B1A6"/>
      </a:accent6>
      <a:hlink>
        <a:srgbClr val="3EACF0"/>
      </a:hlink>
      <a:folHlink>
        <a:srgbClr val="E1E1D9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0C209B"/>
        </a:lt2>
        <a:accent1>
          <a:srgbClr val="2167BF"/>
        </a:accent1>
        <a:accent2>
          <a:srgbClr val="C60C0D"/>
        </a:accent2>
        <a:accent3>
          <a:srgbClr val="FFFFFF"/>
        </a:accent3>
        <a:accent4>
          <a:srgbClr val="404040"/>
        </a:accent4>
        <a:accent5>
          <a:srgbClr val="ABB8DC"/>
        </a:accent5>
        <a:accent6>
          <a:srgbClr val="B30A0B"/>
        </a:accent6>
        <a:hlink>
          <a:srgbClr val="4793C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0E0F83"/>
        </a:lt2>
        <a:accent1>
          <a:srgbClr val="4049D2"/>
        </a:accent1>
        <a:accent2>
          <a:srgbClr val="494FD9"/>
        </a:accent2>
        <a:accent3>
          <a:srgbClr val="FFFFFF"/>
        </a:accent3>
        <a:accent4>
          <a:srgbClr val="404040"/>
        </a:accent4>
        <a:accent5>
          <a:srgbClr val="AFB1E5"/>
        </a:accent5>
        <a:accent6>
          <a:srgbClr val="4147C4"/>
        </a:accent6>
        <a:hlink>
          <a:srgbClr val="757DD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4B8ACD"/>
        </a:lt2>
        <a:accent1>
          <a:srgbClr val="5C98C2"/>
        </a:accent1>
        <a:accent2>
          <a:srgbClr val="93BAD6"/>
        </a:accent2>
        <a:accent3>
          <a:srgbClr val="FFFFFF"/>
        </a:accent3>
        <a:accent4>
          <a:srgbClr val="404040"/>
        </a:accent4>
        <a:accent5>
          <a:srgbClr val="B5CADD"/>
        </a:accent5>
        <a:accent6>
          <a:srgbClr val="85A8C2"/>
        </a:accent6>
        <a:hlink>
          <a:srgbClr val="AECDE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114682"/>
        </a:lt2>
        <a:accent1>
          <a:srgbClr val="295B99"/>
        </a:accent1>
        <a:accent2>
          <a:srgbClr val="406DA6"/>
        </a:accent2>
        <a:accent3>
          <a:srgbClr val="FFFFFF"/>
        </a:accent3>
        <a:accent4>
          <a:srgbClr val="404040"/>
        </a:accent4>
        <a:accent5>
          <a:srgbClr val="ACB5CA"/>
        </a:accent5>
        <a:accent6>
          <a:srgbClr val="396296"/>
        </a:accent6>
        <a:hlink>
          <a:srgbClr val="5F84B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617180"/>
        </a:lt2>
        <a:accent1>
          <a:srgbClr val="85919F"/>
        </a:accent1>
        <a:accent2>
          <a:srgbClr val="96A3AF"/>
        </a:accent2>
        <a:accent3>
          <a:srgbClr val="FFFFFF"/>
        </a:accent3>
        <a:accent4>
          <a:srgbClr val="404040"/>
        </a:accent4>
        <a:accent5>
          <a:srgbClr val="C2C7CD"/>
        </a:accent5>
        <a:accent6>
          <a:srgbClr val="87939E"/>
        </a:accent6>
        <a:hlink>
          <a:srgbClr val="AFB9C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888888"/>
        </a:lt2>
        <a:accent1>
          <a:srgbClr val="9E9E9E"/>
        </a:accent1>
        <a:accent2>
          <a:srgbClr val="BEBEBE"/>
        </a:accent2>
        <a:accent3>
          <a:srgbClr val="FFFFFF"/>
        </a:accent3>
        <a:accent4>
          <a:srgbClr val="404040"/>
        </a:accent4>
        <a:accent5>
          <a:srgbClr val="CCCCCC"/>
        </a:accent5>
        <a:accent6>
          <a:srgbClr val="ACACAC"/>
        </a:accent6>
        <a:hlink>
          <a:srgbClr val="C8C8C8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888888"/>
        </a:lt2>
        <a:accent1>
          <a:srgbClr val="9E9E9E"/>
        </a:accent1>
        <a:accent2>
          <a:srgbClr val="BEBEBE"/>
        </a:accent2>
        <a:accent3>
          <a:srgbClr val="FFFFFF"/>
        </a:accent3>
        <a:accent4>
          <a:srgbClr val="404040"/>
        </a:accent4>
        <a:accent5>
          <a:srgbClr val="CCCCCC"/>
        </a:accent5>
        <a:accent6>
          <a:srgbClr val="ACACAC"/>
        </a:accent6>
        <a:hlink>
          <a:srgbClr val="F200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888888"/>
        </a:lt2>
        <a:accent1>
          <a:srgbClr val="9E9E9E"/>
        </a:accent1>
        <a:accent2>
          <a:srgbClr val="BEBEBE"/>
        </a:accent2>
        <a:accent3>
          <a:srgbClr val="FFFFFF"/>
        </a:accent3>
        <a:accent4>
          <a:srgbClr val="404040"/>
        </a:accent4>
        <a:accent5>
          <a:srgbClr val="CCCCCC"/>
        </a:accent5>
        <a:accent6>
          <a:srgbClr val="ACACAC"/>
        </a:accent6>
        <a:hlink>
          <a:srgbClr val="D000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888888"/>
        </a:lt2>
        <a:accent1>
          <a:srgbClr val="9E9E9E"/>
        </a:accent1>
        <a:accent2>
          <a:srgbClr val="BEBEBE"/>
        </a:accent2>
        <a:accent3>
          <a:srgbClr val="FFFFFF"/>
        </a:accent3>
        <a:accent4>
          <a:srgbClr val="404040"/>
        </a:accent4>
        <a:accent5>
          <a:srgbClr val="CCCCCC"/>
        </a:accent5>
        <a:accent6>
          <a:srgbClr val="ACACAC"/>
        </a:accent6>
        <a:hlink>
          <a:srgbClr val="397AF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888888"/>
        </a:lt2>
        <a:accent1>
          <a:srgbClr val="9E9E9E"/>
        </a:accent1>
        <a:accent2>
          <a:srgbClr val="BEBEBE"/>
        </a:accent2>
        <a:accent3>
          <a:srgbClr val="FFFFFF"/>
        </a:accent3>
        <a:accent4>
          <a:srgbClr val="404040"/>
        </a:accent4>
        <a:accent5>
          <a:srgbClr val="CCCCCC"/>
        </a:accent5>
        <a:accent6>
          <a:srgbClr val="ACACAC"/>
        </a:accent6>
        <a:hlink>
          <a:srgbClr val="3892FE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888888"/>
        </a:lt2>
        <a:accent1>
          <a:srgbClr val="9E9E9E"/>
        </a:accent1>
        <a:accent2>
          <a:srgbClr val="BEBEBE"/>
        </a:accent2>
        <a:accent3>
          <a:srgbClr val="FFFFFF"/>
        </a:accent3>
        <a:accent4>
          <a:srgbClr val="404040"/>
        </a:accent4>
        <a:accent5>
          <a:srgbClr val="CCCCCC"/>
        </a:accent5>
        <a:accent6>
          <a:srgbClr val="ACACAC"/>
        </a:accent6>
        <a:hlink>
          <a:srgbClr val="0F0F0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938D7D"/>
        </a:lt2>
        <a:accent1>
          <a:srgbClr val="A6A496"/>
        </a:accent1>
        <a:accent2>
          <a:srgbClr val="C4C4B8"/>
        </a:accent2>
        <a:accent3>
          <a:srgbClr val="FFFFFF"/>
        </a:accent3>
        <a:accent4>
          <a:srgbClr val="404040"/>
        </a:accent4>
        <a:accent5>
          <a:srgbClr val="D0CFC9"/>
        </a:accent5>
        <a:accent6>
          <a:srgbClr val="B1B1A6"/>
        </a:accent6>
        <a:hlink>
          <a:srgbClr val="CDCDC3"/>
        </a:hlink>
        <a:folHlink>
          <a:srgbClr val="E1E1D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4">
        <a:dk1>
          <a:srgbClr val="4D4D4D"/>
        </a:dk1>
        <a:lt1>
          <a:srgbClr val="FFFFFF"/>
        </a:lt1>
        <a:dk2>
          <a:srgbClr val="4D4D4D"/>
        </a:dk2>
        <a:lt2>
          <a:srgbClr val="938D7D"/>
        </a:lt2>
        <a:accent1>
          <a:srgbClr val="A6A496"/>
        </a:accent1>
        <a:accent2>
          <a:srgbClr val="C4C4B8"/>
        </a:accent2>
        <a:accent3>
          <a:srgbClr val="FFFFFF"/>
        </a:accent3>
        <a:accent4>
          <a:srgbClr val="404040"/>
        </a:accent4>
        <a:accent5>
          <a:srgbClr val="D0CFC9"/>
        </a:accent5>
        <a:accent6>
          <a:srgbClr val="B1B1A6"/>
        </a:accent6>
        <a:hlink>
          <a:srgbClr val="3EACF0"/>
        </a:hlink>
        <a:folHlink>
          <a:srgbClr val="E1E1D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Тема119</Template>
  <TotalTime>303</TotalTime>
  <Words>868</Words>
  <Application>Microsoft Office PowerPoint</Application>
  <PresentationFormat>Экран (4:3)</PresentationFormat>
  <Paragraphs>106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Тема119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zorro</dc:creator>
  <cp:lastModifiedBy>zorro</cp:lastModifiedBy>
  <cp:revision>18</cp:revision>
  <dcterms:created xsi:type="dcterms:W3CDTF">2020-03-09T09:06:05Z</dcterms:created>
  <dcterms:modified xsi:type="dcterms:W3CDTF">2021-02-22T08:34:16Z</dcterms:modified>
</cp:coreProperties>
</file>