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Default Extension="fntdata" ContentType="application/x-fontdata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>
  <p:sldMasterIdLst>
    <p:sldMasterId id="2147483684" r:id="rId1"/>
  </p:sldMasterIdLst>
  <p:sldIdLst>
    <p:sldId id="261" r:id="rId2"/>
    <p:sldId id="267" r:id="rId3"/>
    <p:sldId id="268" r:id="rId4"/>
    <p:sldId id="269" r:id="rId5"/>
    <p:sldId id="270" r:id="rId6"/>
    <p:sldId id="271" r:id="rId7"/>
    <p:sldId id="272" r:id="rId8"/>
    <p:sldId id="273" r:id="rId9"/>
    <p:sldId id="281" r:id="rId10"/>
    <p:sldId id="279" r:id="rId11"/>
    <p:sldId id="282" r:id="rId12"/>
    <p:sldId id="283" r:id="rId13"/>
  </p:sldIdLst>
  <p:sldSz cx="9144000" cy="6858000" type="screen4x3"/>
  <p:notesSz cx="6858000" cy="9144000"/>
  <p:embeddedFontLst>
    <p:embeddedFont>
      <p:font typeface="Wingdings 2" pitchFamily="18" charset="2"/>
      <p:regular r:id="rId14"/>
    </p:embeddedFont>
  </p:embeddedFont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0066"/>
    <a:srgbClr val="990099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42" autoAdjust="0"/>
    <p:restoredTop sz="91577" autoAdjust="0"/>
  </p:normalViewPr>
  <p:slideViewPr>
    <p:cSldViewPr>
      <p:cViewPr>
        <p:scale>
          <a:sx n="90" d="100"/>
          <a:sy n="90" d="100"/>
        </p:scale>
        <p:origin x="-816" y="30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1.fntdata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68C4FF4-6EE1-4A76-9B8F-B2F594D6C874}" type="datetimeFigureOut">
              <a:rPr lang="ru-RU" smtClean="0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10.05.2021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BF7A747-1B53-4B3F-B8D2-D8AB0E128148}" type="slidenum">
              <a:rPr lang="ru-RU" smtClean="0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24BD201-5F9C-4593-BEFD-74C971F0B552}" type="datetimeFigureOut">
              <a:rPr lang="ru-RU" smtClean="0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10.05.2021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B22E6F0-797A-404D-B2F0-96032D2C16E5}" type="slidenum">
              <a:rPr lang="ru-RU" smtClean="0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37A3035-02C7-4538-A480-C6887B19F5A6}" type="datetimeFigureOut">
              <a:rPr lang="ru-RU" smtClean="0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10.05.2021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518664C-3B03-4311-A452-8E87A1DF2E36}" type="slidenum">
              <a:rPr lang="ru-RU" smtClean="0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152DDE1-E9F2-4B50-AB95-1A36B28481DE}" type="datetimeFigureOut">
              <a:rPr lang="ru-RU" smtClean="0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10.05.2021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087BA6C-DE82-4922-A007-5CB817EE4E20}" type="slidenum">
              <a:rPr lang="ru-RU" smtClean="0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5011FA9-72D4-4D0D-AA04-5200C8F96D1C}" type="datetimeFigureOut">
              <a:rPr lang="ru-RU" smtClean="0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10.05.2021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4CBFCBB-F7D8-4AD9-B5F9-93687358CA6B}" type="slidenum">
              <a:rPr lang="ru-RU" smtClean="0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18AA105-3B9A-485F-A7BD-B3B1C1BFF994}" type="datetimeFigureOut">
              <a:rPr lang="ru-RU" smtClean="0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10.05.2021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9217202-91A5-4841-8837-12B3422A9C13}" type="slidenum">
              <a:rPr lang="ru-RU" smtClean="0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003E727-7E97-4B76-A273-97C117DFD6DE}" type="datetimeFigureOut">
              <a:rPr lang="ru-RU" smtClean="0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10.05.2021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9F140D1-42AB-456C-B3EB-2E58162D29C5}" type="slidenum">
              <a:rPr lang="ru-RU" smtClean="0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62FDA9A-A9AF-4522-BA4E-959710ABA8F2}" type="datetimeFigureOut">
              <a:rPr lang="ru-RU" smtClean="0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10.05.2021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7C4C3DF-49FF-4AA4-A1AB-8615103FAECA}" type="slidenum">
              <a:rPr lang="ru-RU" smtClean="0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81C31E6-6AC6-4E62-806B-D0CB1E8C6262}" type="datetimeFigureOut">
              <a:rPr lang="ru-RU" smtClean="0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10.05.2021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1B0E188-B191-46AC-99B7-5113417AE6AB}" type="slidenum">
              <a:rPr lang="ru-RU" smtClean="0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9E59BE0-226E-4980-AAF5-F1A9DF7C7AE8}" type="datetimeFigureOut">
              <a:rPr lang="ru-RU" smtClean="0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10.05.2021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ED8319C-EFFD-43A6-A723-9E31BBA50F68}" type="slidenum">
              <a:rPr lang="ru-RU" smtClean="0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194FB44-2B3A-4EA5-B708-4FEB9F41BBF1}" type="datetimeFigureOut">
              <a:rPr lang="ru-RU" smtClean="0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10.05.2021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7C51498-F984-481A-8E8C-4DDFA9BC9183}" type="slidenum">
              <a:rPr lang="ru-RU" smtClean="0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47C9B81F-C347-4BEF-BFDF-29C42F48304A}" type="datetimeFigureOut">
              <a:rPr lang="en-US" smtClean="0"/>
              <a:pPr/>
              <a:t>5/10/2021</a:t>
            </a:fld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 algn="l" eaLnBrk="1" latinLnBrk="0" hangingPunct="1"/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929597" y="1738551"/>
            <a:ext cx="7200800" cy="40318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endParaRPr lang="ru-RU" sz="3600" b="1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36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Проект</a:t>
            </a:r>
            <a:endParaRPr lang="ru-RU" sz="3600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8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«Развитие познавательных способностей детей 1 младшей группы через использование «блоков </a:t>
            </a:r>
            <a:r>
              <a:rPr lang="ru-RU" sz="28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Дьенеша</a:t>
            </a:r>
            <a:r>
              <a:rPr lang="ru-RU" sz="28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»</a:t>
            </a:r>
            <a:r>
              <a:rPr lang="ru-RU" sz="4000" b="1" i="1" dirty="0" smtClean="0">
                <a:solidFill>
                  <a:srgbClr val="7030A0"/>
                </a:solidFill>
              </a:rPr>
              <a:t/>
            </a:r>
            <a:br>
              <a:rPr lang="ru-RU" sz="4000" b="1" i="1" dirty="0" smtClean="0">
                <a:solidFill>
                  <a:srgbClr val="7030A0"/>
                </a:solidFill>
              </a:rPr>
            </a:br>
            <a:endParaRPr lang="ru-RU" sz="4000" dirty="0" smtClean="0">
              <a:solidFill>
                <a:srgbClr val="7030A0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 sz="6000" b="1" dirty="0">
              <a:ln w="19050">
                <a:solidFill>
                  <a:prstClr val="white"/>
                </a:solidFill>
                <a:prstDash val="solid"/>
              </a:ln>
              <a:gradFill flip="none" rotWithShape="1">
                <a:gsLst>
                  <a:gs pos="0">
                    <a:srgbClr val="000082"/>
                  </a:gs>
                  <a:gs pos="30000">
                    <a:srgbClr val="66008F"/>
                  </a:gs>
                  <a:gs pos="64999">
                    <a:srgbClr val="BA0066"/>
                  </a:gs>
                  <a:gs pos="89999">
                    <a:srgbClr val="FF0000"/>
                  </a:gs>
                  <a:gs pos="100000">
                    <a:srgbClr val="FF8200"/>
                  </a:gs>
                </a:gsLst>
                <a:lin ang="16200000" scaled="1"/>
                <a:tileRect/>
              </a:gra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Amelia_DG" pitchFamily="2" charset="0"/>
              <a:cs typeface="Arial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071802" y="5996226"/>
            <a:ext cx="5857916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Подготовила: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600" b="1" dirty="0" err="1" smtClean="0">
                <a:latin typeface="Times New Roman" pitchFamily="18" charset="0"/>
                <a:cs typeface="Times New Roman" pitchFamily="18" charset="0"/>
              </a:rPr>
              <a:t>Садритдинова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 А.Н.</a:t>
            </a:r>
            <a:endParaRPr lang="ru-RU" sz="16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 b="1" dirty="0">
              <a:solidFill>
                <a:srgbClr val="7030A0"/>
              </a:solidFill>
              <a:latin typeface="Arial" charset="0"/>
              <a:cs typeface="Arial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00034" y="357166"/>
            <a:ext cx="828680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Муниципальное бюджетное  дошкольное образовательное учреждение</a:t>
            </a:r>
            <a:br>
              <a:rPr lang="ru-RU" sz="1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«Детский сад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№8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г.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Чебаркуль»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87982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57290" y="214290"/>
            <a:ext cx="7329510" cy="928694"/>
          </a:xfrm>
        </p:spPr>
        <p:txBody>
          <a:bodyPr>
            <a:normAutofit fontScale="90000"/>
          </a:bodyPr>
          <a:lstStyle/>
          <a:p>
            <a:r>
              <a:rPr lang="ru-RU" sz="24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Серия игровых пособий для работы с блоками </a:t>
            </a:r>
            <a:r>
              <a:rPr lang="ru-RU" sz="2400" b="1" i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Дьенеша</a:t>
            </a:r>
            <a:r>
              <a:rPr lang="ru-RU" sz="24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1285852" y="1071546"/>
            <a:ext cx="6643734" cy="5054617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Почтовый ящик</a:t>
            </a:r>
          </a:p>
          <a:p>
            <a:pPr>
              <a:buFont typeface="Wingdings" pitchFamily="2" charset="2"/>
              <a:buChar char="Ø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Платочек</a:t>
            </a:r>
          </a:p>
          <a:p>
            <a:pPr>
              <a:buFont typeface="Wingdings" pitchFamily="2" charset="2"/>
              <a:buChar char="Ø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Засели домики</a:t>
            </a:r>
          </a:p>
          <a:p>
            <a:pPr>
              <a:buFont typeface="Wingdings" pitchFamily="2" charset="2"/>
              <a:buChar char="Ø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Карусель</a:t>
            </a:r>
          </a:p>
          <a:p>
            <a:pPr>
              <a:buFont typeface="Wingdings" pitchFamily="2" charset="2"/>
              <a:buChar char="Ø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Найди свой домик</a:t>
            </a:r>
          </a:p>
          <a:p>
            <a:pPr>
              <a:buFont typeface="Wingdings" pitchFamily="2" charset="2"/>
              <a:buChar char="Ø"/>
            </a:pP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 descr="seriya-igrovyx-posobij-dlya-raboty-s-blokami-denesha-s-vospitannikami-vtoroj-mladshej-gruppy5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628" y="1857364"/>
            <a:ext cx="3151555" cy="2066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63500"/>
          </a:effectLst>
        </p:spPr>
      </p:pic>
      <p:pic>
        <p:nvPicPr>
          <p:cNvPr id="5" name="Рисунок 4" descr="seriya-igrovyx-posobij-dlya-raboty-s-blokami-denesha-s-vospitannikami-vtoroj-mladshej-gruppy2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71604" y="3571876"/>
            <a:ext cx="3211962" cy="23988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63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Работа с родителями</a:t>
            </a:r>
            <a:endParaRPr lang="ru-RU" sz="2400" b="1" i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1115616" y="1916832"/>
            <a:ext cx="7571184" cy="4209331"/>
          </a:xfrm>
        </p:spPr>
        <p:txBody>
          <a:bodyPr/>
          <a:lstStyle/>
          <a:p>
            <a:pPr lvl="0">
              <a:spcBef>
                <a:spcPct val="0"/>
              </a:spcBef>
              <a:buFont typeface="Wingdings" pitchFamily="2" charset="2"/>
              <a:buChar char="Ø"/>
            </a:pPr>
            <a:r>
              <a:rPr lang="ru-RU" sz="2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Консультация для родителей</a:t>
            </a:r>
          </a:p>
          <a:p>
            <a:pPr lvl="0">
              <a:spcBef>
                <a:spcPct val="0"/>
              </a:spcBef>
              <a:buNone/>
            </a:pPr>
            <a:r>
              <a:rPr lang="ru-RU" sz="2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«Логические блоки </a:t>
            </a:r>
            <a:r>
              <a:rPr lang="ru-RU" sz="2000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Дьенеша</a:t>
            </a:r>
            <a:r>
              <a:rPr lang="ru-RU" sz="2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– универсальный дидактический материал».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42918"/>
            <a:ext cx="8229600" cy="928694"/>
          </a:xfrm>
        </p:spPr>
        <p:txBody>
          <a:bodyPr/>
          <a:lstStyle/>
          <a:p>
            <a:r>
              <a:rPr lang="ru-RU" sz="24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Спасибо за внимание!</a:t>
            </a:r>
            <a:endParaRPr lang="ru-RU" sz="2400" b="1" i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30724" name="Picture 4" descr="C:\Users\Алексей\Desktop\01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14546" y="1643050"/>
            <a:ext cx="4500031" cy="428628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28662" y="274638"/>
            <a:ext cx="7500990" cy="153966"/>
          </a:xfrm>
        </p:spPr>
        <p:txBody>
          <a:bodyPr>
            <a:normAutofit fontScale="90000"/>
          </a:bodyPr>
          <a:lstStyle/>
          <a:p>
            <a:r>
              <a:rPr lang="ru-RU" sz="2400" b="1" i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i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800" b="1" i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b="1" i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endParaRPr lang="ru-RU" sz="2800" b="1" i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1357290" y="285728"/>
            <a:ext cx="6786610" cy="5840435"/>
          </a:xfrm>
        </p:spPr>
        <p:txBody>
          <a:bodyPr/>
          <a:lstStyle/>
          <a:p>
            <a:pPr>
              <a:buNone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ru-RU" sz="24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Тип проекта: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 познавательно – творческий.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Образовательные области: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>
              <a:buFont typeface="Wingdings" pitchFamily="2" charset="2"/>
              <a:buChar char="Ø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познавательное развитие;</a:t>
            </a:r>
          </a:p>
          <a:p>
            <a:pPr>
              <a:buFont typeface="Wingdings" pitchFamily="2" charset="2"/>
              <a:buChar char="Ø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художественно – эстетическое развитие;</a:t>
            </a:r>
          </a:p>
          <a:p>
            <a:pPr>
              <a:buFont typeface="Wingdings" pitchFamily="2" charset="2"/>
              <a:buChar char="Ø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речевое, развитие;</a:t>
            </a:r>
          </a:p>
          <a:p>
            <a:pPr>
              <a:buFont typeface="Wingdings" pitchFamily="2" charset="2"/>
              <a:buChar char="Ø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социально – коммуникативное развитие.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Продолжительность: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  краткосрочный  (ноябрь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2020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– март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2021г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.)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Методическое обеспечение: </a:t>
            </a:r>
          </a:p>
          <a:p>
            <a:pPr>
              <a:buNone/>
            </a:pPr>
            <a:r>
              <a:rPr lang="ru-RU" sz="24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логические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наборы "блоки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Дьенеша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".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Участники проекта: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  дети, родители, воспитатель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0042"/>
            <a:ext cx="8229600" cy="642942"/>
          </a:xfrm>
        </p:spPr>
        <p:txBody>
          <a:bodyPr>
            <a:normAutofit fontScale="90000"/>
          </a:bodyPr>
          <a:lstStyle/>
          <a:p>
            <a:r>
              <a:rPr lang="ru-RU" sz="24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Актуальность проекта:</a:t>
            </a:r>
            <a:br>
              <a:rPr lang="ru-RU" sz="24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400" b="1" i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714348" y="1142984"/>
            <a:ext cx="7500990" cy="5143536"/>
          </a:xfrm>
        </p:spPr>
        <p:txBody>
          <a:bodyPr/>
          <a:lstStyle/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 Концепция по дошкольному образованию, ориентиры и требования к обновлению содержания дошкольного образования очерчивают ряд достаточно серьёзных требований к познавательному развитию дошкольников, частью которого является математическое развитие. Оно не сводится к тому, чтобы научить дошкольника считать, измерять и решать арифметические задачи. Это ещё и развитие способности видеть, открывать в окружающем мире свойства, отношения, зависимости, умения их «конструировать» предметами, знаками, символами. Всем известно, что математика обладает уникальными возможностями для развития детей. Занятия математикой развивают психические процессы: восприятие, внимание, память, мышление, воображение, а также формируют личностные качества детей: аккуратность, трудолюбие, инициативность, общительность, волевые качества и творческие способности детей.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1071538" y="642918"/>
            <a:ext cx="7072362" cy="5483245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sz="24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Цель проекта: </a:t>
            </a:r>
          </a:p>
          <a:p>
            <a:pPr>
              <a:buFont typeface="Wingdings" pitchFamily="2" charset="2"/>
              <a:buChar char="Ø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Развитие логико-математических представлений, мышления у детей младшего дошкольного возраста</a:t>
            </a:r>
          </a:p>
          <a:p>
            <a:pPr>
              <a:buFont typeface="Wingdings" pitchFamily="2" charset="2"/>
              <a:buChar char="Ø"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24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Задачи:</a:t>
            </a:r>
            <a:endParaRPr lang="ru-RU" sz="2400" i="1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Способствовать развитию познавательных способностей детей младшего возраста: знание цвета, формы, величины, количества.</a:t>
            </a:r>
          </a:p>
          <a:p>
            <a:pPr>
              <a:buFont typeface="Wingdings" pitchFamily="2" charset="2"/>
              <a:buChar char="Ø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Развития познавательных процессов восприятия, памяти, внимания, воображения, творческих способностей.</a:t>
            </a:r>
          </a:p>
          <a:p>
            <a:pPr>
              <a:buFont typeface="Wingdings" pitchFamily="2" charset="2"/>
              <a:buChar char="Ø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Развивать у детей мелкую моторику рук.</a:t>
            </a:r>
          </a:p>
          <a:p>
            <a:pPr>
              <a:buFont typeface="Wingdings" pitchFamily="2" charset="2"/>
              <a:buChar char="Ø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Воспитание первичных волевых черт характера в процессе овладения целенаправленными действиями с логическими блоками.</a:t>
            </a:r>
          </a:p>
          <a:p>
            <a:pPr>
              <a:buFont typeface="Wingdings" pitchFamily="2" charset="2"/>
              <a:buChar char="Ø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Вовлечь родителей в развитие познавательных способностей детей.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0100" y="500042"/>
            <a:ext cx="7686700" cy="917596"/>
          </a:xfrm>
        </p:spPr>
        <p:txBody>
          <a:bodyPr>
            <a:normAutofit/>
          </a:bodyPr>
          <a:lstStyle/>
          <a:p>
            <a:r>
              <a:rPr lang="ru-RU" sz="24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Принципы используемые при организации работы: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1142976" y="1357298"/>
            <a:ext cx="7215238" cy="4768865"/>
          </a:xfrm>
        </p:spPr>
        <p:txBody>
          <a:bodyPr/>
          <a:lstStyle/>
          <a:p>
            <a:pPr lvl="0">
              <a:buFont typeface="Wingdings" pitchFamily="2" charset="2"/>
              <a:buChar char="Ø"/>
            </a:pP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Доступность: </a:t>
            </a:r>
          </a:p>
          <a:p>
            <a:pPr lvl="0">
              <a:buNone/>
            </a:pP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- учет возрастных особенностей;</a:t>
            </a:r>
          </a:p>
          <a:p>
            <a:pPr lvl="0">
              <a:buFont typeface="Wingdings" pitchFamily="2" charset="2"/>
              <a:buChar char="Ø"/>
            </a:pP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Систематичность и последовательность:</a:t>
            </a: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 - постепенная подача материала от простого к сложному;</a:t>
            </a: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 - частое повторение.</a:t>
            </a:r>
          </a:p>
          <a:p>
            <a:pPr lvl="0">
              <a:buFont typeface="Wingdings" pitchFamily="2" charset="2"/>
              <a:buChar char="Ø"/>
            </a:pP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Наглядность.</a:t>
            </a:r>
          </a:p>
          <a:p>
            <a:pPr lvl="0">
              <a:buFont typeface="Wingdings" pitchFamily="2" charset="2"/>
              <a:buChar char="Ø"/>
            </a:pP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Личностно-дифференцированный подход:</a:t>
            </a: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 - учет возрастных особенностей;</a:t>
            </a: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 - создание благоприятной среды для усвоения материала каждым ребенком.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1538" y="571480"/>
            <a:ext cx="7615262" cy="571504"/>
          </a:xfrm>
        </p:spPr>
        <p:txBody>
          <a:bodyPr>
            <a:normAutofit fontScale="90000"/>
          </a:bodyPr>
          <a:lstStyle/>
          <a:p>
            <a:r>
              <a:rPr lang="ru-RU" sz="24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Методы и приемы при организации работы:</a:t>
            </a:r>
            <a:r>
              <a:rPr lang="ru-RU" i="1" dirty="0" smtClean="0"/>
              <a:t/>
            </a:r>
            <a:br>
              <a:rPr lang="ru-RU" i="1" dirty="0" smtClean="0"/>
            </a:br>
            <a:endParaRPr lang="ru-RU" i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1714480" y="1600200"/>
            <a:ext cx="5500726" cy="4525963"/>
          </a:xfrm>
        </p:spPr>
        <p:txBody>
          <a:bodyPr/>
          <a:lstStyle/>
          <a:p>
            <a:pPr lvl="0">
              <a:buFont typeface="Wingdings" pitchFamily="2" charset="2"/>
              <a:buChar char="Ø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Наглядный</a:t>
            </a:r>
          </a:p>
          <a:p>
            <a:pPr lvl="0">
              <a:buFont typeface="Wingdings" pitchFamily="2" charset="2"/>
              <a:buChar char="Ø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Сравнения</a:t>
            </a:r>
          </a:p>
          <a:p>
            <a:pPr lvl="0">
              <a:buFont typeface="Wingdings" pitchFamily="2" charset="2"/>
              <a:buChar char="Ø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Практический</a:t>
            </a:r>
          </a:p>
          <a:p>
            <a:pPr lvl="0">
              <a:buFont typeface="Wingdings" pitchFamily="2" charset="2"/>
              <a:buChar char="Ø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Сопоставления</a:t>
            </a:r>
          </a:p>
          <a:p>
            <a:pPr lvl="0">
              <a:buFont typeface="Wingdings" pitchFamily="2" charset="2"/>
              <a:buChar char="Ø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Словесный</a:t>
            </a:r>
          </a:p>
          <a:p>
            <a:pPr lvl="0">
              <a:buFont typeface="Wingdings" pitchFamily="2" charset="2"/>
              <a:buChar char="Ø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Наложения</a:t>
            </a:r>
          </a:p>
          <a:p>
            <a:pPr lvl="0">
              <a:buFont typeface="Wingdings" pitchFamily="2" charset="2"/>
              <a:buChar char="Ø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Привлечение внимания</a:t>
            </a:r>
          </a:p>
          <a:p>
            <a:pPr lvl="0">
              <a:buFont typeface="Wingdings" pitchFamily="2" charset="2"/>
              <a:buChar char="Ø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Наблюдение за действиями взрослого</a:t>
            </a:r>
          </a:p>
          <a:p>
            <a:pPr lvl="0">
              <a:buFont typeface="Wingdings" pitchFamily="2" charset="2"/>
              <a:buChar char="Ø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Показ и объяснение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1214414" y="285728"/>
            <a:ext cx="6858048" cy="32932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Этапы реализации проекта: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Организационно - подготовительный этап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ru-RU" sz="2000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ru-RU" sz="2000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Постановка цели, задач</a:t>
            </a:r>
            <a:endParaRPr lang="ru-RU" sz="2000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ru-RU" sz="2000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Изучение литературы по теме</a:t>
            </a:r>
            <a:endParaRPr lang="ru-RU" sz="2000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ru-RU" sz="2000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Составление картотеки игр</a:t>
            </a:r>
            <a:endParaRPr lang="ru-RU" sz="2000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ru-RU" sz="2000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Разработка перспективного плана работы по теме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lang="ru-RU" sz="2000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Выбор форм работы с родителями</a:t>
            </a:r>
            <a:endParaRPr lang="ru-RU" sz="2000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ru-RU" sz="2000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Определения ожидаемого результата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C:\Users\Алексей\Desktop\Новая папка (7)\166-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5984" y="3571877"/>
            <a:ext cx="3810000" cy="300039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1"/>
          <p:cNvSpPr>
            <a:spLocks noChangeArrowheads="1"/>
          </p:cNvSpPr>
          <p:nvPr/>
        </p:nvSpPr>
        <p:spPr bwMode="auto">
          <a:xfrm>
            <a:off x="1357290" y="500042"/>
            <a:ext cx="7000924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1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Основной этап:</a:t>
            </a:r>
            <a:endParaRPr kumimoji="0" lang="ru-RU" sz="2000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lang="ru-RU" sz="2000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Реализация перспективного плана работы по проекту</a:t>
            </a:r>
            <a:endParaRPr lang="ru-RU" sz="2000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ru-RU" sz="2000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Составление консультаций для родителей</a:t>
            </a:r>
            <a:endParaRPr lang="ru-RU" sz="2000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Заключительный этап:</a:t>
            </a:r>
            <a:endParaRPr lang="ru-RU" sz="2000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Представление опыта работы педагогам детского сада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4578" name="Picture 2" descr="C:\Users\Алексей\Desktop\30105.970 (1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71736" y="3000372"/>
            <a:ext cx="4502064" cy="345758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2594"/>
          </a:xfrm>
        </p:spPr>
        <p:txBody>
          <a:bodyPr>
            <a:normAutofit fontScale="90000"/>
          </a:bodyPr>
          <a:lstStyle/>
          <a:p>
            <a:r>
              <a:rPr lang="ru-RU" sz="24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Картотека игр с блоками </a:t>
            </a:r>
            <a:r>
              <a:rPr lang="ru-RU" sz="2400" b="1" i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Дьенеша</a:t>
            </a:r>
            <a:r>
              <a:rPr lang="ru-RU" sz="24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1142976" y="857232"/>
            <a:ext cx="7543824" cy="5268931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«Найди меня» (классификация по одному признаку).</a:t>
            </a:r>
          </a:p>
          <a:p>
            <a:pPr>
              <a:buFont typeface="Wingdings" pitchFamily="2" charset="2"/>
              <a:buChar char="Ø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«Что изменилось»</a:t>
            </a:r>
          </a:p>
          <a:p>
            <a:pPr>
              <a:buFont typeface="Wingdings" pitchFamily="2" charset="2"/>
              <a:buChar char="Ø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«Какая фигурка лишняя»</a:t>
            </a:r>
          </a:p>
          <a:p>
            <a:pPr>
              <a:buFont typeface="Wingdings" pitchFamily="2" charset="2"/>
              <a:buChar char="Ø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«Выложи картинку»</a:t>
            </a:r>
          </a:p>
          <a:p>
            <a:pPr>
              <a:buFont typeface="Wingdings" pitchFamily="2" charset="2"/>
              <a:buChar char="Ø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«Мышки-норушки»</a:t>
            </a:r>
          </a:p>
          <a:p>
            <a:pPr>
              <a:buFont typeface="Wingdings" pitchFamily="2" charset="2"/>
              <a:buChar char="Ø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«Бусы для куклы Наташи» и т.д.</a:t>
            </a:r>
          </a:p>
          <a:p>
            <a:pPr>
              <a:buFont typeface="Wingdings" pitchFamily="2" charset="2"/>
              <a:buChar char="Ø"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endParaRPr lang="ru-RU" dirty="0"/>
          </a:p>
        </p:txBody>
      </p:sp>
      <p:pic>
        <p:nvPicPr>
          <p:cNvPr id="4" name="Picture 4" descr="C:\Users\Алексей\Desktop\7c9277c7f4c1e4286a006031bc374c5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14612" y="3286124"/>
            <a:ext cx="3804129" cy="307183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395</TotalTime>
  <Words>380</Words>
  <Application>Microsoft Office PowerPoint</Application>
  <PresentationFormat>Экран (4:3)</PresentationFormat>
  <Paragraphs>80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9" baseType="lpstr">
      <vt:lpstr>Arial</vt:lpstr>
      <vt:lpstr>Times New Roman</vt:lpstr>
      <vt:lpstr>Century Schoolbook</vt:lpstr>
      <vt:lpstr>Amelia_DG</vt:lpstr>
      <vt:lpstr>Wingdings</vt:lpstr>
      <vt:lpstr>Wingdings 2</vt:lpstr>
      <vt:lpstr>Эркер</vt:lpstr>
      <vt:lpstr>Слайд 1</vt:lpstr>
      <vt:lpstr>  </vt:lpstr>
      <vt:lpstr>Актуальность проекта: </vt:lpstr>
      <vt:lpstr>Слайд 4</vt:lpstr>
      <vt:lpstr>Принципы используемые при организации работы: </vt:lpstr>
      <vt:lpstr>Методы и приемы при организации работы: </vt:lpstr>
      <vt:lpstr>Слайд 7</vt:lpstr>
      <vt:lpstr>Слайд 8</vt:lpstr>
      <vt:lpstr>Картотека игр с блоками Дьенеша  </vt:lpstr>
      <vt:lpstr>Серия игровых пособий для работы с блоками Дьенеша  </vt:lpstr>
      <vt:lpstr>Работа с родителями</vt:lpstr>
      <vt:lpstr>Спасибо за внимание!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Воака в тридевятом царстве</dc:title>
  <dc:creator>Фокина Лидия Петровна</dc:creator>
  <cp:keywords>Шаблон презентации</cp:keywords>
  <cp:lastModifiedBy>user</cp:lastModifiedBy>
  <cp:revision>78</cp:revision>
  <dcterms:created xsi:type="dcterms:W3CDTF">2014-07-06T18:18:01Z</dcterms:created>
  <dcterms:modified xsi:type="dcterms:W3CDTF">2021-05-09T20:22:58Z</dcterms:modified>
</cp:coreProperties>
</file>