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9"/>
  </p:notesMasterIdLst>
  <p:sldIdLst>
    <p:sldId id="256" r:id="rId2"/>
    <p:sldId id="257" r:id="rId3"/>
    <p:sldId id="258" r:id="rId4"/>
    <p:sldId id="259" r:id="rId5"/>
    <p:sldId id="265"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36" autoAdjust="0"/>
  </p:normalViewPr>
  <p:slideViewPr>
    <p:cSldViewPr>
      <p:cViewPr varScale="1">
        <p:scale>
          <a:sx n="76" d="100"/>
          <a:sy n="76" d="100"/>
        </p:scale>
        <p:origin x="-1642" y="-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6A8DA-FEFA-447B-8559-A6F4AA0E775D}" type="datetimeFigureOut">
              <a:rPr lang="ru-RU" smtClean="0"/>
              <a:pPr/>
              <a:t>27.01.2021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3F832-6178-456D-AC71-BD09CB32573A}" type="slidenum">
              <a:rPr lang="ru-RU" smtClean="0"/>
              <a:pPr/>
              <a:t>‹#›</a:t>
            </a:fld>
            <a:endParaRPr lang="ru-RU"/>
          </a:p>
        </p:txBody>
      </p:sp>
    </p:spTree>
    <p:extLst>
      <p:ext uri="{BB962C8B-B14F-4D97-AF65-F5344CB8AC3E}">
        <p14:creationId xmlns="" xmlns:p14="http://schemas.microsoft.com/office/powerpoint/2010/main" val="323031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47D3F832-6178-456D-AC71-BD09CB32573A}" type="slidenum">
              <a:rPr lang="ru-RU" smtClean="0"/>
              <a:pPr/>
              <a:t>8</a:t>
            </a:fld>
            <a:endParaRPr lang="ru-RU"/>
          </a:p>
        </p:txBody>
      </p:sp>
    </p:spTree>
    <p:extLst>
      <p:ext uri="{BB962C8B-B14F-4D97-AF65-F5344CB8AC3E}">
        <p14:creationId xmlns="" xmlns:p14="http://schemas.microsoft.com/office/powerpoint/2010/main" val="44923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Барометр</a:t>
            </a:r>
            <a:endParaRPr lang="ru-RU" dirty="0"/>
          </a:p>
        </p:txBody>
      </p:sp>
      <p:sp>
        <p:nvSpPr>
          <p:cNvPr id="4" name="Номер слайда 3"/>
          <p:cNvSpPr>
            <a:spLocks noGrp="1"/>
          </p:cNvSpPr>
          <p:nvPr>
            <p:ph type="sldNum" sz="quarter" idx="10"/>
          </p:nvPr>
        </p:nvSpPr>
        <p:spPr/>
        <p:txBody>
          <a:bodyPr/>
          <a:lstStyle/>
          <a:p>
            <a:fld id="{47D3F832-6178-456D-AC71-BD09CB32573A}" type="slidenum">
              <a:rPr lang="ru-RU" smtClean="0"/>
              <a:pPr/>
              <a:t>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D3F832-6178-456D-AC71-BD09CB32573A}"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Компас научит ориентироваться на местности и также определять, где</a:t>
            </a:r>
            <a:r>
              <a:rPr lang="ru-RU" baseline="0" dirty="0" smtClean="0"/>
              <a:t> находятся север, юг, запад и восток. </a:t>
            </a:r>
            <a:endParaRPr lang="ru-RU" dirty="0"/>
          </a:p>
        </p:txBody>
      </p:sp>
      <p:sp>
        <p:nvSpPr>
          <p:cNvPr id="4" name="Номер слайда 3"/>
          <p:cNvSpPr>
            <a:spLocks noGrp="1"/>
          </p:cNvSpPr>
          <p:nvPr>
            <p:ph type="sldNum" sz="quarter" idx="10"/>
          </p:nvPr>
        </p:nvSpPr>
        <p:spPr/>
        <p:txBody>
          <a:bodyPr/>
          <a:lstStyle/>
          <a:p>
            <a:fld id="{47D3F832-6178-456D-AC71-BD09CB32573A}"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812FAE-7F61-432F-ADD8-4E1636ED2ED6}" type="slidenum">
              <a:rPr lang="ru-RU" smtClean="0"/>
              <a:pPr/>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812FAE-7F61-432F-ADD8-4E1636ED2ED6}" type="slidenum">
              <a:rPr lang="ru-RU" smtClean="0"/>
              <a:pPr/>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812FAE-7F61-432F-ADD8-4E1636ED2ED6}" type="slidenum">
              <a:rPr lang="ru-RU" smtClean="0"/>
              <a:pPr/>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8812FAE-7F61-432F-ADD8-4E1636ED2ED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812FAE-7F61-432F-ADD8-4E1636ED2ED6}" type="slidenum">
              <a:rPr lang="ru-RU" smtClean="0"/>
              <a:pPr/>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A1B47D-120F-4041-BC01-11329D6FF8D2}" type="datetimeFigureOut">
              <a:rPr lang="ru-RU" smtClean="0"/>
              <a:pPr/>
              <a:t>27.01.2021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812FAE-7F61-432F-ADD8-4E1636ED2ED6}" type="slidenum">
              <a:rPr lang="ru-RU" smtClean="0"/>
              <a:pPr/>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5A1B47D-120F-4041-BC01-11329D6FF8D2}" type="datetimeFigureOut">
              <a:rPr lang="ru-RU" smtClean="0"/>
              <a:pPr/>
              <a:t>27.01.2021</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8812FAE-7F61-432F-ADD8-4E1636ED2ED6}" type="slidenum">
              <a:rPr lang="ru-RU" smtClean="0"/>
              <a:pPr/>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268760"/>
            <a:ext cx="7772400" cy="1470025"/>
          </a:xfrm>
        </p:spPr>
        <p:txBody>
          <a:bodyPr>
            <a:noAutofit/>
          </a:bodyPr>
          <a:lstStyle/>
          <a:p>
            <a:r>
              <a:rPr lang="ru-RU" sz="4800" dirty="0" smtClean="0">
                <a:latin typeface="Times New Roman" pitchFamily="18" charset="0"/>
                <a:cs typeface="Times New Roman" pitchFamily="18" charset="0"/>
              </a:rPr>
              <a:t>Метеоплощадка в детском саду</a:t>
            </a:r>
            <a:endParaRPr lang="ru-RU" sz="4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508104" y="4653136"/>
            <a:ext cx="3168352" cy="1800200"/>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Группа «Пчелки»</a:t>
            </a:r>
          </a:p>
          <a:p>
            <a:r>
              <a:rPr lang="ru-RU" dirty="0" smtClean="0">
                <a:solidFill>
                  <a:schemeClr val="tx1"/>
                </a:solidFill>
                <a:latin typeface="Times New Roman" panose="02020603050405020304" pitchFamily="18" charset="0"/>
                <a:cs typeface="Times New Roman" panose="02020603050405020304" pitchFamily="18" charset="0"/>
              </a:rPr>
              <a:t>Выполнила воспитатель: Салькова А.В </a:t>
            </a:r>
          </a:p>
          <a:p>
            <a:endParaRPr lang="ru-RU" dirty="0"/>
          </a:p>
        </p:txBody>
      </p:sp>
    </p:spTree>
    <p:extLst>
      <p:ext uri="{BB962C8B-B14F-4D97-AF65-F5344CB8AC3E}">
        <p14:creationId xmlns="" xmlns:p14="http://schemas.microsoft.com/office/powerpoint/2010/main" val="3253687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8970" y="188640"/>
            <a:ext cx="3166060" cy="752065"/>
          </a:xfrm>
          <a:prstGeom prst="rect">
            <a:avLst/>
          </a:prstGeom>
        </p:spPr>
        <p:txBody>
          <a:bodyPr wrap="none">
            <a:spAutoFit/>
          </a:bodyPr>
          <a:lstStyle/>
          <a:p>
            <a:pPr algn="ctr">
              <a:lnSpc>
                <a:spcPct val="150000"/>
              </a:lnSpc>
              <a:spcAft>
                <a:spcPts val="1000"/>
              </a:spcAft>
            </a:pPr>
            <a:r>
              <a:rPr lang="ru-RU" sz="3200" b="1" dirty="0" smtClean="0">
                <a:effectLst/>
                <a:latin typeface="Times New Roman"/>
                <a:ea typeface="Times New Roman"/>
                <a:cs typeface="Times New Roman"/>
              </a:rPr>
              <a:t>Ветряной рукав</a:t>
            </a:r>
            <a:endParaRPr lang="ru-RU" sz="3200" dirty="0">
              <a:ea typeface="Times New Roman"/>
              <a:cs typeface="Times New Roman"/>
            </a:endParaRPr>
          </a:p>
        </p:txBody>
      </p:sp>
      <p:pic>
        <p:nvPicPr>
          <p:cNvPr id="3" name="Рисунок 2" descr="D:\метеостанция\фото метео\20201016_113651.jpg"/>
          <p:cNvPicPr/>
          <p:nvPr/>
        </p:nvPicPr>
        <p:blipFill>
          <a:blip r:embed="rId2" cstate="print"/>
          <a:srcRect/>
          <a:stretch>
            <a:fillRect/>
          </a:stretch>
        </p:blipFill>
        <p:spPr bwMode="auto">
          <a:xfrm rot="5400000">
            <a:off x="-1008620" y="2240868"/>
            <a:ext cx="5472608" cy="2952328"/>
          </a:xfrm>
          <a:prstGeom prst="rect">
            <a:avLst/>
          </a:prstGeom>
          <a:noFill/>
          <a:ln w="9525">
            <a:noFill/>
            <a:miter lim="800000"/>
            <a:headEnd/>
            <a:tailEnd/>
          </a:ln>
        </p:spPr>
      </p:pic>
      <p:sp>
        <p:nvSpPr>
          <p:cNvPr id="4" name="Прямоугольник 3"/>
          <p:cNvSpPr/>
          <p:nvPr/>
        </p:nvSpPr>
        <p:spPr>
          <a:xfrm>
            <a:off x="3203849" y="908720"/>
            <a:ext cx="5832647" cy="5828775"/>
          </a:xfrm>
          <a:prstGeom prst="rect">
            <a:avLst/>
          </a:prstGeom>
        </p:spPr>
        <p:txBody>
          <a:bodyPr wrap="square">
            <a:spAutoFit/>
          </a:bodyPr>
          <a:lstStyle/>
          <a:p>
            <a:pPr marL="457200" indent="228600" algn="just">
              <a:lnSpc>
                <a:spcPct val="150000"/>
              </a:lnSpc>
              <a:spcAft>
                <a:spcPts val="0"/>
              </a:spcAft>
            </a:pPr>
            <a:r>
              <a:rPr lang="ru-RU" dirty="0" smtClean="0">
                <a:effectLst/>
                <a:latin typeface="Times New Roman" panose="02020603050405020304" pitchFamily="18" charset="0"/>
                <a:ea typeface="Times New Roman"/>
                <a:cs typeface="Times New Roman" panose="02020603050405020304" pitchFamily="18" charset="0"/>
              </a:rPr>
              <a:t>Позволяет определить силу ветра: </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Штиль - листья на деревьях неподвижны, рукав не устанавливается по ветру.</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Тихий ветер - колышутся отдельные листья, колеблется рукав.</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100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Легкий ветер – слегка колеблется рукав, листья временами шелестят.</a:t>
            </a:r>
            <a:endParaRPr lang="ru-RU" dirty="0">
              <a:latin typeface="Times New Roman" panose="02020603050405020304" pitchFamily="18" charset="0"/>
              <a:ea typeface="Times New Roman"/>
              <a:cs typeface="Times New Roman" panose="02020603050405020304" pitchFamily="18" charset="0"/>
            </a:endParaRPr>
          </a:p>
          <a:p>
            <a:pPr algn="just">
              <a:lnSpc>
                <a:spcPct val="150000"/>
              </a:lnSpc>
              <a:spcAft>
                <a:spcPts val="1000"/>
              </a:spcAft>
            </a:pPr>
            <a:r>
              <a:rPr lang="ru-RU" dirty="0" smtClean="0">
                <a:effectLst/>
                <a:latin typeface="Times New Roman" panose="02020603050405020304" pitchFamily="18" charset="0"/>
                <a:ea typeface="Times New Roman"/>
                <a:cs typeface="Times New Roman" panose="02020603050405020304" pitchFamily="18" charset="0"/>
              </a:rPr>
              <a:t>Слабый ветер – листья и тонкие ветки деревьев постоянно колышутся, ветер развевает рукав.</a:t>
            </a:r>
            <a:endParaRPr lang="ru-RU" dirty="0">
              <a:latin typeface="Times New Roman" panose="02020603050405020304" pitchFamily="18" charset="0"/>
              <a:ea typeface="Times New Roman"/>
              <a:cs typeface="Times New Roman" panose="02020603050405020304" pitchFamily="18" charset="0"/>
            </a:endParaRPr>
          </a:p>
          <a:p>
            <a:pPr algn="just">
              <a:lnSpc>
                <a:spcPct val="150000"/>
              </a:lnSpc>
              <a:spcAft>
                <a:spcPts val="1000"/>
              </a:spcAft>
            </a:pPr>
            <a:r>
              <a:rPr lang="ru-RU" dirty="0" smtClean="0">
                <a:effectLst/>
                <a:latin typeface="Times New Roman" panose="02020603050405020304" pitchFamily="18" charset="0"/>
                <a:ea typeface="Times New Roman"/>
                <a:cs typeface="Times New Roman" panose="02020603050405020304" pitchFamily="18" charset="0"/>
              </a:rPr>
              <a:t>Умеренный ветер – ветер приводит в движение тонкие ветки деревьев, вытягивается рукав.</a:t>
            </a:r>
            <a:endParaRPr lang="ru-RU" dirty="0">
              <a:latin typeface="Times New Roman" panose="02020603050405020304" pitchFamily="18" charset="0"/>
              <a:ea typeface="Times New Roman"/>
              <a:cs typeface="Times New Roman" panose="02020603050405020304" pitchFamily="18" charset="0"/>
            </a:endParaRPr>
          </a:p>
          <a:p>
            <a:pPr algn="just">
              <a:lnSpc>
                <a:spcPct val="150000"/>
              </a:lnSpc>
              <a:spcAft>
                <a:spcPts val="1000"/>
              </a:spcAft>
            </a:pPr>
            <a:r>
              <a:rPr lang="ru-RU" dirty="0" smtClean="0">
                <a:effectLst/>
                <a:latin typeface="Times New Roman" panose="02020603050405020304" pitchFamily="18" charset="0"/>
                <a:ea typeface="Times New Roman"/>
                <a:cs typeface="Times New Roman" panose="02020603050405020304" pitchFamily="18" charset="0"/>
              </a:rPr>
              <a:t>Сильный ветер – качаются толстые сучья деревьев, шумит лес.</a:t>
            </a:r>
            <a:endParaRPr lang="ru-RU"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 xmlns:p14="http://schemas.microsoft.com/office/powerpoint/2010/main" val="410004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2114" y="188640"/>
            <a:ext cx="7372532" cy="752065"/>
          </a:xfrm>
          <a:prstGeom prst="rect">
            <a:avLst/>
          </a:prstGeom>
        </p:spPr>
        <p:txBody>
          <a:bodyPr wrap="none">
            <a:spAutoFit/>
          </a:bodyPr>
          <a:lstStyle/>
          <a:p>
            <a:pPr marL="228600" algn="ctr">
              <a:lnSpc>
                <a:spcPct val="150000"/>
              </a:lnSpc>
              <a:spcAft>
                <a:spcPts val="1000"/>
              </a:spcAft>
            </a:pPr>
            <a:r>
              <a:rPr lang="ru-RU" sz="3200" b="1" dirty="0" err="1" smtClean="0">
                <a:effectLst/>
                <a:latin typeface="Times New Roman"/>
                <a:ea typeface="Times New Roman"/>
                <a:cs typeface="Times New Roman"/>
              </a:rPr>
              <a:t>Бесприборные</a:t>
            </a:r>
            <a:r>
              <a:rPr lang="ru-RU" sz="3200" b="1" dirty="0" smtClean="0">
                <a:effectLst/>
                <a:latin typeface="Times New Roman"/>
                <a:ea typeface="Times New Roman"/>
                <a:cs typeface="Times New Roman"/>
              </a:rPr>
              <a:t> наблюдения за ветром</a:t>
            </a:r>
            <a:endParaRPr lang="ru-RU" sz="3200" dirty="0">
              <a:ea typeface="Times New Roman"/>
              <a:cs typeface="Times New Roman"/>
            </a:endParaRPr>
          </a:p>
        </p:txBody>
      </p:sp>
      <p:sp>
        <p:nvSpPr>
          <p:cNvPr id="3" name="Прямоугольник 2"/>
          <p:cNvSpPr/>
          <p:nvPr/>
        </p:nvSpPr>
        <p:spPr>
          <a:xfrm>
            <a:off x="226368" y="843677"/>
            <a:ext cx="8640960" cy="1889620"/>
          </a:xfrm>
          <a:prstGeom prst="rect">
            <a:avLst/>
          </a:prstGeom>
        </p:spPr>
        <p:txBody>
          <a:bodyPr wrap="square">
            <a:spAutoFit/>
          </a:bodyPr>
          <a:lstStyle/>
          <a:p>
            <a:pPr marL="228600" indent="221615" algn="just">
              <a:lnSpc>
                <a:spcPct val="150000"/>
              </a:lnSpc>
              <a:spcAft>
                <a:spcPts val="1000"/>
              </a:spcAft>
            </a:pPr>
            <a:r>
              <a:rPr lang="ru-RU" sz="2000" dirty="0" smtClean="0">
                <a:effectLst/>
                <a:latin typeface="Times New Roman"/>
                <a:ea typeface="Times New Roman"/>
                <a:cs typeface="Times New Roman"/>
              </a:rPr>
              <a:t>Для оценки направления и скорости ветра при неисправности флюгера используются любые косвенные признаки, позволяющие произвести эту оценку. Направление ветра, например, можно наблюдать по дыму, движению легких предметов в воздухе, наклону травы, ветвей деревьев.</a:t>
            </a:r>
            <a:endParaRPr lang="ru-RU" sz="2000" dirty="0">
              <a:ea typeface="Times New Roman"/>
              <a:cs typeface="Times New Roman"/>
            </a:endParaRPr>
          </a:p>
        </p:txBody>
      </p:sp>
      <p:pic>
        <p:nvPicPr>
          <p:cNvPr id="4" name="Рисунок 3" descr="http://www.shooting-ua.com/dop_arhiv/dop_2/books/Uriev_book/r06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708920"/>
            <a:ext cx="5939790" cy="1591945"/>
          </a:xfrm>
          <a:prstGeom prst="rect">
            <a:avLst/>
          </a:prstGeom>
          <a:noFill/>
          <a:ln>
            <a:noFill/>
          </a:ln>
        </p:spPr>
      </p:pic>
      <p:pic>
        <p:nvPicPr>
          <p:cNvPr id="5" name="Рисунок 4" descr="https://m.studref.com/htm/img/5/7999/128.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4429125"/>
            <a:ext cx="3457575" cy="2428875"/>
          </a:xfrm>
          <a:prstGeom prst="rect">
            <a:avLst/>
          </a:prstGeom>
          <a:noFill/>
          <a:ln>
            <a:noFill/>
          </a:ln>
        </p:spPr>
      </p:pic>
    </p:spTree>
    <p:extLst>
      <p:ext uri="{BB962C8B-B14F-4D97-AF65-F5344CB8AC3E}">
        <p14:creationId xmlns="" xmlns:p14="http://schemas.microsoft.com/office/powerpoint/2010/main" val="305819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6962" y="260648"/>
            <a:ext cx="5499775" cy="742511"/>
          </a:xfrm>
          <a:prstGeom prst="rect">
            <a:avLst/>
          </a:prstGeom>
        </p:spPr>
        <p:txBody>
          <a:bodyPr wrap="none">
            <a:spAutoFit/>
          </a:bodyPr>
          <a:lstStyle/>
          <a:p>
            <a:pPr marL="228600" algn="ctr">
              <a:lnSpc>
                <a:spcPct val="150000"/>
              </a:lnSpc>
              <a:spcAft>
                <a:spcPts val="1000"/>
              </a:spcAft>
            </a:pPr>
            <a:r>
              <a:rPr lang="ru-RU" sz="3200" b="1" dirty="0">
                <a:latin typeface="Times New Roman" panose="02020603050405020304" pitchFamily="18" charset="0"/>
                <a:ea typeface="Times New Roman"/>
                <a:cs typeface="Times New Roman" panose="02020603050405020304" pitchFamily="18" charset="0"/>
              </a:rPr>
              <a:t>П</a:t>
            </a:r>
            <a:r>
              <a:rPr lang="ru-RU" sz="3200" b="1" dirty="0" smtClean="0">
                <a:latin typeface="Times New Roman" panose="02020603050405020304" pitchFamily="18" charset="0"/>
                <a:ea typeface="Times New Roman"/>
                <a:cs typeface="Times New Roman" panose="02020603050405020304" pitchFamily="18" charset="0"/>
              </a:rPr>
              <a:t>сихрометрическая будка. </a:t>
            </a:r>
            <a:endParaRPr lang="ru-RU" sz="3200" b="1" dirty="0">
              <a:latin typeface="Times New Roman" panose="02020603050405020304" pitchFamily="18" charset="0"/>
              <a:ea typeface="Times New Roman"/>
              <a:cs typeface="Times New Roman" panose="02020603050405020304" pitchFamily="18" charset="0"/>
            </a:endParaRPr>
          </a:p>
        </p:txBody>
      </p:sp>
      <p:pic>
        <p:nvPicPr>
          <p:cNvPr id="3" name="Рисунок 2" descr="D:\метеостанция\фото метео\20201016_113500.jpg"/>
          <p:cNvPicPr/>
          <p:nvPr/>
        </p:nvPicPr>
        <p:blipFill>
          <a:blip r:embed="rId2" cstate="print"/>
          <a:srcRect/>
          <a:stretch>
            <a:fillRect/>
          </a:stretch>
        </p:blipFill>
        <p:spPr bwMode="auto">
          <a:xfrm rot="5400000">
            <a:off x="-47861" y="2360229"/>
            <a:ext cx="3911130" cy="3024336"/>
          </a:xfrm>
          <a:prstGeom prst="rect">
            <a:avLst/>
          </a:prstGeom>
          <a:noFill/>
          <a:ln w="9525">
            <a:noFill/>
            <a:miter lim="800000"/>
            <a:headEnd/>
            <a:tailEnd/>
          </a:ln>
        </p:spPr>
      </p:pic>
      <p:sp>
        <p:nvSpPr>
          <p:cNvPr id="4" name="Прямоугольник 3"/>
          <p:cNvSpPr/>
          <p:nvPr/>
        </p:nvSpPr>
        <p:spPr>
          <a:xfrm>
            <a:off x="3779912" y="1916832"/>
            <a:ext cx="4968552" cy="3416320"/>
          </a:xfrm>
          <a:prstGeom prst="rect">
            <a:avLst/>
          </a:prstGeom>
        </p:spPr>
        <p:txBody>
          <a:bodyPr wrap="square">
            <a:spAutoFit/>
          </a:bodyPr>
          <a:lstStyle/>
          <a:p>
            <a:r>
              <a:rPr lang="ru-RU" sz="2000" dirty="0" err="1" smtClean="0">
                <a:latin typeface="Times New Roman" pitchFamily="18" charset="0"/>
                <a:cs typeface="Times New Roman" pitchFamily="18" charset="0"/>
              </a:rPr>
              <a:t>Метеобудка</a:t>
            </a:r>
            <a:r>
              <a:rPr lang="ru-RU" sz="2000" dirty="0" smtClean="0">
                <a:latin typeface="Times New Roman" pitchFamily="18" charset="0"/>
                <a:cs typeface="Times New Roman" pitchFamily="18" charset="0"/>
              </a:rPr>
              <a:t> — это будка, в которой размещают приборы (у нас это термометр и барометр), требующие защиты от атмосферных осадков, прямых солнечных лучей, порывов ветра. На стенках </a:t>
            </a:r>
            <a:r>
              <a:rPr lang="ru-RU" sz="2000" dirty="0" err="1" smtClean="0">
                <a:latin typeface="Times New Roman" pitchFamily="18" charset="0"/>
                <a:cs typeface="Times New Roman" pitchFamily="18" charset="0"/>
              </a:rPr>
              <a:t>метеобудки</a:t>
            </a:r>
            <a:r>
              <a:rPr lang="ru-RU" sz="2000" dirty="0" smtClean="0">
                <a:latin typeface="Times New Roman" pitchFamily="18" charset="0"/>
                <a:cs typeface="Times New Roman" pitchFamily="18" charset="0"/>
              </a:rPr>
              <a:t> между планками есть зазоры для свободного проникновения воздушных масс, эти зазоры нужны для достоверности измерений.</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 xmlns:p14="http://schemas.microsoft.com/office/powerpoint/2010/main" val="79032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4917" y="188640"/>
            <a:ext cx="2445286" cy="752065"/>
          </a:xfrm>
          <a:prstGeom prst="rect">
            <a:avLst/>
          </a:prstGeom>
        </p:spPr>
        <p:txBody>
          <a:bodyPr wrap="none">
            <a:spAutoFit/>
          </a:bodyPr>
          <a:lstStyle/>
          <a:p>
            <a:pPr marL="228600" algn="ctr">
              <a:lnSpc>
                <a:spcPct val="150000"/>
              </a:lnSpc>
              <a:spcAft>
                <a:spcPts val="1000"/>
              </a:spcAft>
            </a:pPr>
            <a:r>
              <a:rPr lang="ru-RU" sz="3200" b="1" dirty="0" smtClean="0">
                <a:effectLst/>
                <a:latin typeface="Times New Roman"/>
                <a:ea typeface="Times New Roman"/>
                <a:cs typeface="Times New Roman"/>
              </a:rPr>
              <a:t>Термометр</a:t>
            </a:r>
            <a:endParaRPr lang="ru-RU" sz="3200" dirty="0">
              <a:ea typeface="Times New Roman"/>
              <a:cs typeface="Times New Roman"/>
            </a:endParaRPr>
          </a:p>
        </p:txBody>
      </p:sp>
      <p:pic>
        <p:nvPicPr>
          <p:cNvPr id="3" name="Рисунок 2" descr="https://cdn1.ozone.ru/s3/multimedia-y/6009823138.jpg"/>
          <p:cNvPicPr/>
          <p:nvPr/>
        </p:nvPicPr>
        <p:blipFill>
          <a:blip r:embed="rId2" cstate="print"/>
          <a:srcRect/>
          <a:stretch>
            <a:fillRect/>
          </a:stretch>
        </p:blipFill>
        <p:spPr bwMode="auto">
          <a:xfrm>
            <a:off x="179512" y="1412776"/>
            <a:ext cx="1872208" cy="3600400"/>
          </a:xfrm>
          <a:prstGeom prst="rect">
            <a:avLst/>
          </a:prstGeom>
          <a:noFill/>
          <a:ln w="9525">
            <a:noFill/>
            <a:miter lim="800000"/>
            <a:headEnd/>
            <a:tailEnd/>
          </a:ln>
        </p:spPr>
      </p:pic>
      <p:sp>
        <p:nvSpPr>
          <p:cNvPr id="4" name="Прямоугольник 3"/>
          <p:cNvSpPr/>
          <p:nvPr/>
        </p:nvSpPr>
        <p:spPr>
          <a:xfrm>
            <a:off x="1835696" y="980729"/>
            <a:ext cx="7056784" cy="5632311"/>
          </a:xfrm>
          <a:prstGeom prst="rect">
            <a:avLst/>
          </a:prstGeom>
        </p:spPr>
        <p:txBody>
          <a:bodyPr wrap="square">
            <a:spAutoFit/>
          </a:bodyPr>
          <a:lstStyle/>
          <a:p>
            <a:pPr marL="228600" indent="221615" algn="just">
              <a:lnSpc>
                <a:spcPct val="150000"/>
              </a:lnSpc>
              <a:spcAft>
                <a:spcPts val="1000"/>
              </a:spcAft>
            </a:pPr>
            <a:r>
              <a:rPr lang="ru-RU" sz="2000" dirty="0" smtClean="0">
                <a:effectLst/>
                <a:latin typeface="Times New Roman"/>
                <a:ea typeface="Times New Roman"/>
                <a:cs typeface="Times New Roman"/>
              </a:rPr>
              <a:t>Термометр спиртовой служит для определения температуры воздуха. Он состоит из шкалы и стеклянной трубки с окрашенной жидкостью. На шкале есть деления. Каждое деление обозначает один градус. Цифры, стоящие около делений, показывают число градусов. Ноль—граница между градусами тепла и градусами холода. Отсчет температуры ведут от0°. Вверх от 0 отсчитывают градусы тепла, вниз— градусы холода. Конец столбика подкрашенной жидкости показывает число градусов. Температуру записывают с помощью условных знаков. Например, пять градусов тепла записывают так: +5°, а пять градусов холода так: - 5°.</a:t>
            </a:r>
            <a:endParaRPr lang="ru-RU" sz="2000" dirty="0">
              <a:ea typeface="Times New Roman"/>
              <a:cs typeface="Times New Roman"/>
            </a:endParaRPr>
          </a:p>
        </p:txBody>
      </p:sp>
    </p:spTree>
    <p:extLst>
      <p:ext uri="{BB962C8B-B14F-4D97-AF65-F5344CB8AC3E}">
        <p14:creationId xmlns="" xmlns:p14="http://schemas.microsoft.com/office/powerpoint/2010/main" val="2534377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4544" y="188640"/>
            <a:ext cx="9207849" cy="830997"/>
          </a:xfrm>
          <a:prstGeom prst="rect">
            <a:avLst/>
          </a:prstGeom>
        </p:spPr>
        <p:txBody>
          <a:bodyPr wrap="square">
            <a:spAutoFit/>
          </a:bodyPr>
          <a:lstStyle/>
          <a:p>
            <a:pPr marL="228600" algn="ctr">
              <a:lnSpc>
                <a:spcPct val="150000"/>
              </a:lnSpc>
              <a:spcAft>
                <a:spcPts val="1000"/>
              </a:spcAft>
            </a:pPr>
            <a:r>
              <a:rPr lang="ru-RU" sz="3200" b="1" dirty="0" smtClean="0">
                <a:effectLst/>
                <a:latin typeface="Times New Roman"/>
                <a:ea typeface="Times New Roman"/>
                <a:cs typeface="Times New Roman"/>
              </a:rPr>
              <a:t>Наблюдение за снежным покровом  (</a:t>
            </a:r>
            <a:r>
              <a:rPr lang="ru-RU" sz="3200" b="1" dirty="0" smtClean="0">
                <a:latin typeface="Times New Roman"/>
                <a:ea typeface="Times New Roman"/>
                <a:cs typeface="Times New Roman"/>
              </a:rPr>
              <a:t>снегомер).</a:t>
            </a:r>
            <a:endParaRPr lang="ru-RU" sz="3200" dirty="0">
              <a:ea typeface="Times New Roman"/>
              <a:cs typeface="Times New Roman"/>
            </a:endParaRPr>
          </a:p>
        </p:txBody>
      </p:sp>
      <p:sp>
        <p:nvSpPr>
          <p:cNvPr id="3" name="Прямоугольник 2"/>
          <p:cNvSpPr/>
          <p:nvPr/>
        </p:nvSpPr>
        <p:spPr>
          <a:xfrm>
            <a:off x="3347864" y="908720"/>
            <a:ext cx="5581962" cy="5243551"/>
          </a:xfrm>
          <a:prstGeom prst="rect">
            <a:avLst/>
          </a:prstGeom>
        </p:spPr>
        <p:txBody>
          <a:bodyPr wrap="square">
            <a:spAutoFit/>
          </a:bodyPr>
          <a:lstStyle/>
          <a:p>
            <a:pPr indent="228600" algn="just">
              <a:lnSpc>
                <a:spcPct val="150000"/>
              </a:lnSpc>
              <a:spcAft>
                <a:spcPts val="1000"/>
              </a:spcAft>
            </a:pPr>
            <a:r>
              <a:rPr lang="ru-RU" sz="2000" dirty="0" smtClean="0">
                <a:effectLst/>
                <a:latin typeface="Times New Roman" pitchFamily="18" charset="0"/>
                <a:ea typeface="Times New Roman"/>
                <a:cs typeface="Times New Roman" pitchFamily="18" charset="0"/>
              </a:rPr>
              <a:t>Наблюдения за снежным покровом состоят из измерения его высоты. Характер залегания снежного покрова определяется по признакам:                                                             </a:t>
            </a:r>
            <a:endParaRPr lang="ru-RU" sz="20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Wingdings"/>
              <a:buChar char=""/>
            </a:pPr>
            <a:r>
              <a:rPr lang="ru-RU" sz="2000" dirty="0" smtClean="0">
                <a:effectLst/>
                <a:latin typeface="Times New Roman" pitchFamily="18" charset="0"/>
                <a:ea typeface="Times New Roman"/>
                <a:cs typeface="Times New Roman" pitchFamily="18" charset="0"/>
              </a:rPr>
              <a:t>Равномерный (без сугробов).</a:t>
            </a:r>
            <a:endParaRPr lang="ru-RU" sz="20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Wingdings"/>
              <a:buChar char=""/>
            </a:pPr>
            <a:r>
              <a:rPr lang="ru-RU" sz="2000" dirty="0" smtClean="0">
                <a:effectLst/>
                <a:latin typeface="Times New Roman" pitchFamily="18" charset="0"/>
                <a:ea typeface="Times New Roman"/>
                <a:cs typeface="Times New Roman" pitchFamily="18" charset="0"/>
              </a:rPr>
              <a:t>Умеренно неравномерный (небольшие сугробы) без оголенных мест или с оголенными местами. </a:t>
            </a:r>
            <a:endParaRPr lang="ru-RU" sz="20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Wingdings"/>
              <a:buChar char=""/>
            </a:pPr>
            <a:r>
              <a:rPr lang="ru-RU" sz="2000" dirty="0" smtClean="0">
                <a:effectLst/>
                <a:latin typeface="Times New Roman" pitchFamily="18" charset="0"/>
                <a:ea typeface="Times New Roman"/>
                <a:cs typeface="Times New Roman" pitchFamily="18" charset="0"/>
              </a:rPr>
              <a:t>Очень неравномерный (большие сугробы) без оголенных мест или с оголенными местами.</a:t>
            </a:r>
            <a:endParaRPr lang="ru-RU" sz="20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Wingdings"/>
              <a:buChar char=""/>
            </a:pPr>
            <a:r>
              <a:rPr lang="ru-RU" sz="2000" dirty="0" smtClean="0">
                <a:effectLst/>
                <a:latin typeface="Times New Roman" pitchFamily="18" charset="0"/>
                <a:ea typeface="Times New Roman"/>
                <a:cs typeface="Times New Roman" pitchFamily="18" charset="0"/>
              </a:rPr>
              <a:t>С проталинами.</a:t>
            </a:r>
            <a:endParaRPr lang="ru-RU" sz="2000" dirty="0">
              <a:latin typeface="Times New Roman" pitchFamily="18" charset="0"/>
              <a:ea typeface="Times New Roman"/>
              <a:cs typeface="Times New Roman" pitchFamily="18" charset="0"/>
            </a:endParaRPr>
          </a:p>
          <a:p>
            <a:pPr marL="342900" lvl="0" indent="-342900" algn="just">
              <a:lnSpc>
                <a:spcPct val="150000"/>
              </a:lnSpc>
              <a:spcAft>
                <a:spcPts val="1000"/>
              </a:spcAft>
              <a:buFont typeface="Wingdings"/>
              <a:buChar char=""/>
            </a:pPr>
            <a:r>
              <a:rPr lang="ru-RU" sz="2000" dirty="0" smtClean="0">
                <a:effectLst/>
                <a:latin typeface="Times New Roman" pitchFamily="18" charset="0"/>
                <a:ea typeface="Times New Roman"/>
                <a:cs typeface="Times New Roman" pitchFamily="18" charset="0"/>
              </a:rPr>
              <a:t>Лежит только местами. </a:t>
            </a:r>
            <a:endParaRPr lang="ru-RU" sz="2000" dirty="0">
              <a:latin typeface="Times New Roman" pitchFamily="18" charset="0"/>
              <a:ea typeface="Times New Roman"/>
              <a:cs typeface="Times New Roman" pitchFamily="18" charset="0"/>
            </a:endParaRPr>
          </a:p>
        </p:txBody>
      </p:sp>
      <p:pic>
        <p:nvPicPr>
          <p:cNvPr id="4" name="Рисунок 3" descr="D:\метеостанция\фото метео\20201016_113556.jpg"/>
          <p:cNvPicPr/>
          <p:nvPr/>
        </p:nvPicPr>
        <p:blipFill>
          <a:blip r:embed="rId2" cstate="print"/>
          <a:srcRect/>
          <a:stretch>
            <a:fillRect/>
          </a:stretch>
        </p:blipFill>
        <p:spPr bwMode="auto">
          <a:xfrm rot="5400000">
            <a:off x="503548" y="872716"/>
            <a:ext cx="2592288" cy="2664296"/>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rot="5400000">
            <a:off x="287523" y="3681029"/>
            <a:ext cx="3024338" cy="2664296"/>
          </a:xfrm>
          <a:prstGeom prst="rect">
            <a:avLst/>
          </a:prstGeom>
          <a:noFill/>
          <a:ln w="9525">
            <a:noFill/>
            <a:miter lim="800000"/>
            <a:headEnd/>
            <a:tailEnd/>
          </a:ln>
          <a:effectLst/>
        </p:spPr>
      </p:pic>
    </p:spTree>
    <p:extLst>
      <p:ext uri="{BB962C8B-B14F-4D97-AF65-F5344CB8AC3E}">
        <p14:creationId xmlns="" xmlns:p14="http://schemas.microsoft.com/office/powerpoint/2010/main" val="379051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9513" y="25485"/>
            <a:ext cx="5814670" cy="752065"/>
          </a:xfrm>
          <a:prstGeom prst="rect">
            <a:avLst/>
          </a:prstGeom>
        </p:spPr>
        <p:txBody>
          <a:bodyPr wrap="none">
            <a:spAutoFit/>
          </a:bodyPr>
          <a:lstStyle/>
          <a:p>
            <a:pPr marL="228600" algn="ctr">
              <a:lnSpc>
                <a:spcPct val="150000"/>
              </a:lnSpc>
              <a:spcAft>
                <a:spcPts val="1000"/>
              </a:spcAft>
            </a:pPr>
            <a:r>
              <a:rPr lang="ru-RU" sz="3200" b="1" dirty="0" smtClean="0">
                <a:effectLst/>
                <a:latin typeface="Times New Roman"/>
                <a:ea typeface="Times New Roman"/>
                <a:cs typeface="Times New Roman"/>
              </a:rPr>
              <a:t>Стенд «Календарь природы»</a:t>
            </a:r>
            <a:endParaRPr lang="ru-RU" sz="3200" dirty="0">
              <a:ea typeface="Times New Roman"/>
              <a:cs typeface="Times New Roman"/>
            </a:endParaRPr>
          </a:p>
        </p:txBody>
      </p:sp>
      <p:sp>
        <p:nvSpPr>
          <p:cNvPr id="3" name="Прямоугольник 2"/>
          <p:cNvSpPr/>
          <p:nvPr/>
        </p:nvSpPr>
        <p:spPr>
          <a:xfrm>
            <a:off x="3707904" y="889844"/>
            <a:ext cx="5256584" cy="5170646"/>
          </a:xfrm>
          <a:prstGeom prst="rect">
            <a:avLst/>
          </a:prstGeom>
        </p:spPr>
        <p:txBody>
          <a:bodyPr wrap="square">
            <a:spAutoFit/>
          </a:bodyPr>
          <a:lstStyle/>
          <a:p>
            <a:pPr marL="228600" indent="221615" algn="just">
              <a:lnSpc>
                <a:spcPct val="150000"/>
              </a:lnSpc>
              <a:spcAft>
                <a:spcPts val="1000"/>
              </a:spcAft>
            </a:pPr>
            <a:r>
              <a:rPr lang="ru-RU" sz="2000" dirty="0" smtClean="0">
                <a:solidFill>
                  <a:srgbClr val="111111"/>
                </a:solidFill>
                <a:effectLst/>
                <a:latin typeface="Times New Roman"/>
                <a:ea typeface="Times New Roman"/>
                <a:cs typeface="Times New Roman"/>
              </a:rPr>
              <a:t>Яркий веселый игровой настенный стенд Календарь Природы в Детском саду. Может быть различных цветовых вариантов. Стенд оборудован карманами для карточек из прозрачного оргстекла. На циферблате расположена вращающаяся стрелка, позволяющая выставлять текущий месяц, погоду, день недели, части суток, что нас окружает, бегунок на термометре изменяет показания температуры. К стенду прилагается набор карточек.  </a:t>
            </a:r>
            <a:endParaRPr lang="ru-RU" sz="2000" dirty="0">
              <a:ea typeface="Times New Roman"/>
              <a:cs typeface="Times New Roman"/>
            </a:endParaRPr>
          </a:p>
        </p:txBody>
      </p:sp>
      <p:pic>
        <p:nvPicPr>
          <p:cNvPr id="4" name="Рисунок 3" descr="D:\метеостанция\фото метео\20201016_113537.jpg"/>
          <p:cNvPicPr/>
          <p:nvPr/>
        </p:nvPicPr>
        <p:blipFill>
          <a:blip r:embed="rId2" cstate="print"/>
          <a:srcRect/>
          <a:stretch>
            <a:fillRect/>
          </a:stretch>
        </p:blipFill>
        <p:spPr bwMode="auto">
          <a:xfrm rot="5400000">
            <a:off x="-158029" y="1678308"/>
            <a:ext cx="4248474" cy="3141345"/>
          </a:xfrm>
          <a:prstGeom prst="rect">
            <a:avLst/>
          </a:prstGeom>
          <a:noFill/>
          <a:ln w="9525">
            <a:noFill/>
            <a:miter lim="800000"/>
            <a:headEnd/>
            <a:tailEnd/>
          </a:ln>
        </p:spPr>
      </p:pic>
    </p:spTree>
    <p:extLst>
      <p:ext uri="{BB962C8B-B14F-4D97-AF65-F5344CB8AC3E}">
        <p14:creationId xmlns="" xmlns:p14="http://schemas.microsoft.com/office/powerpoint/2010/main" val="251545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ok.ru/port/box/0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772816"/>
            <a:ext cx="2016224" cy="28083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195736" y="917912"/>
            <a:ext cx="6750496" cy="5940088"/>
          </a:xfrm>
          <a:prstGeom prst="rect">
            <a:avLst/>
          </a:prstGeom>
        </p:spPr>
        <p:txBody>
          <a:bodyPr wrap="square">
            <a:spAutoFit/>
          </a:bodyPr>
          <a:lstStyle/>
          <a:p>
            <a:r>
              <a:rPr lang="ru-RU" sz="2000" dirty="0" smtClean="0">
                <a:latin typeface="Times New Roman" pitchFamily="18" charset="0"/>
                <a:cs typeface="Times New Roman" pitchFamily="18" charset="0"/>
              </a:rPr>
              <a:t>Барометр — отмечает перемены, происходящие в воздухе. Напоминает часы. Вернее будильник. Только вместо часовой и минутной стрелок и цифр от единицы и до двенадцати у него одна малоподвижная стрелка, которая обычно указывает на цифру «754». Вторая стрелка— контрольная. Ею мы отмечаем, куда передвинулась первая стрелка. Над цифрой «754» написано: «Переменно», слева от этого слова стоит «Дождь», а еще левее «Буря». Справа есть слова «Ясно» и «Сушь». Когда стрелка стоит на «Переменно», обычно не бывает плохой погоды. В небе плывут облака, светит солнце, и только в редких случаях выпадает кратковременный дождь. Если от «Переменно» стрелка движется вправо, мы обычно не ждем плохой погоды. Зато когда стрелка упорно идет влево— запасайся плащом или зонтиком. Воздух насытился водяными парами, надо ждать осадков: летом — дождя, а зимой —снега. Конечно, барометр не предсказывает погоды — он отмечает перемены, происходящие в воздухе. А уж мы, глядя на него, знаем, какой погоды можно ждать.</a:t>
            </a:r>
            <a:endParaRPr lang="ru-RU" sz="2000" dirty="0">
              <a:latin typeface="Times New Roman" pitchFamily="18" charset="0"/>
              <a:cs typeface="Times New Roman" pitchFamily="18" charset="0"/>
            </a:endParaRPr>
          </a:p>
        </p:txBody>
      </p:sp>
      <p:sp>
        <p:nvSpPr>
          <p:cNvPr id="4" name="Прямоугольник 3"/>
          <p:cNvSpPr/>
          <p:nvPr/>
        </p:nvSpPr>
        <p:spPr>
          <a:xfrm>
            <a:off x="2771800" y="332656"/>
            <a:ext cx="2952328" cy="584775"/>
          </a:xfrm>
          <a:prstGeom prst="rect">
            <a:avLst/>
          </a:prstGeom>
        </p:spPr>
        <p:txBody>
          <a:bodyPr wrap="square">
            <a:spAutoFit/>
          </a:bodyPr>
          <a:lstStyle/>
          <a:p>
            <a:pPr algn="ctr"/>
            <a:r>
              <a:rPr lang="ru-RU" sz="3200" b="1" dirty="0" smtClean="0">
                <a:latin typeface="Times New Roman" pitchFamily="18" charset="0"/>
                <a:cs typeface="Times New Roman" pitchFamily="18" charset="0"/>
              </a:rPr>
              <a:t>Барометр</a:t>
            </a:r>
            <a:endParaRPr lang="ru-RU"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90305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83768" y="116632"/>
            <a:ext cx="393646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Кормушка для птиц</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635896" y="918592"/>
            <a:ext cx="500404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птичий стол должен иметь бортики, которые не дадут ветру унести корм;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поделка не должна иметь острых краев, о которые пернатые могут поранить </a:t>
            </a:r>
            <a:r>
              <a:rPr lang="ru-RU" sz="2000" dirty="0" smtClean="0">
                <a:solidFill>
                  <a:srgbClr val="000000"/>
                </a:solidFill>
                <a:latin typeface="Times New Roman" pitchFamily="18" charset="0"/>
                <a:ea typeface="Times New Roman" pitchFamily="18" charset="0"/>
                <a:cs typeface="Times New Roman" pitchFamily="18" charset="0"/>
              </a:rPr>
              <a:t>лапки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крыша над столом защитит еду от дождя и снега;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кормушка должна быть, по возможности, недоступна для кошек;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отверстия в стенках поделки должны иметь достаточный размер чтобы птички не боялись закрытого пространства;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изделие должно быть влагоустойчивым, чтобы прослужить не меньше одного сезона;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поделка не должна сильно качаться на ветру, то есть ее лучше утяжелить или прикрепить к устойчивому бруску.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D:\метеостанция\фото метео\20201016_113407.jpg"/>
          <p:cNvPicPr/>
          <p:nvPr/>
        </p:nvPicPr>
        <p:blipFill>
          <a:blip r:embed="rId2" cstate="print"/>
          <a:srcRect/>
          <a:stretch>
            <a:fillRect/>
          </a:stretch>
        </p:blipFill>
        <p:spPr bwMode="auto">
          <a:xfrm rot="5400000">
            <a:off x="-363495" y="1883773"/>
            <a:ext cx="4176464" cy="2946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метеостанция №1 доделать\фото метеостанции\Солнечные часы1.jpg"/>
          <p:cNvPicPr/>
          <p:nvPr/>
        </p:nvPicPr>
        <p:blipFill>
          <a:blip r:embed="rId2" cstate="print"/>
          <a:srcRect/>
          <a:stretch>
            <a:fillRect/>
          </a:stretch>
        </p:blipFill>
        <p:spPr bwMode="auto">
          <a:xfrm>
            <a:off x="539552" y="980728"/>
            <a:ext cx="1944216" cy="2376264"/>
          </a:xfrm>
          <a:prstGeom prst="rect">
            <a:avLst/>
          </a:prstGeom>
          <a:noFill/>
          <a:ln w="9525">
            <a:noFill/>
            <a:miter lim="800000"/>
            <a:headEnd/>
            <a:tailEnd/>
          </a:ln>
        </p:spPr>
      </p:pic>
      <p:sp>
        <p:nvSpPr>
          <p:cNvPr id="4" name="Прямоугольник 3"/>
          <p:cNvSpPr/>
          <p:nvPr/>
        </p:nvSpPr>
        <p:spPr>
          <a:xfrm>
            <a:off x="4932040" y="1298302"/>
            <a:ext cx="3024336" cy="5262979"/>
          </a:xfrm>
          <a:prstGeom prst="rect">
            <a:avLst/>
          </a:prstGeom>
        </p:spPr>
        <p:txBody>
          <a:bodyPr wrap="square">
            <a:spAutoFit/>
          </a:bodyPr>
          <a:lstStyle/>
          <a:p>
            <a:r>
              <a:rPr lang="ru-RU" sz="2000" dirty="0" smtClean="0">
                <a:latin typeface="Times New Roman" pitchFamily="18" charset="0"/>
                <a:cs typeface="Times New Roman" pitchFamily="18" charset="0"/>
              </a:rPr>
              <a:t>Солнечные часы — это прибор для измерения времени по Солнцу. По этому устройству можно определить время по изменению длины тени от шеста (гномона) и её движению по циферблату. Пользоваться солнечными часами можно только днём при ясном небе или при лёгкой облачности, не мешающей образованию чёткой тени.</a:t>
            </a:r>
            <a:br>
              <a:rPr lang="ru-RU" sz="2000" dirty="0" smtClean="0">
                <a:latin typeface="Times New Roman" pitchFamily="18" charset="0"/>
                <a:cs typeface="Times New Roman" pitchFamily="18" charset="0"/>
              </a:rPr>
            </a:br>
            <a:r>
              <a:rPr lang="ru-RU" dirty="0" smtClean="0"/>
              <a:t/>
            </a:r>
            <a:br>
              <a:rPr lang="ru-RU" dirty="0" smtClean="0"/>
            </a:br>
            <a:endParaRPr lang="ru-RU" dirty="0"/>
          </a:p>
        </p:txBody>
      </p:sp>
      <p:pic>
        <p:nvPicPr>
          <p:cNvPr id="5" name="Рисунок 4" descr="Солнечные часы "/>
          <p:cNvPicPr/>
          <p:nvPr/>
        </p:nvPicPr>
        <p:blipFill>
          <a:blip r:embed="rId3" cstate="print"/>
          <a:srcRect/>
          <a:stretch>
            <a:fillRect/>
          </a:stretch>
        </p:blipFill>
        <p:spPr bwMode="auto">
          <a:xfrm>
            <a:off x="251520" y="3356992"/>
            <a:ext cx="3528392" cy="3501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2.wp.com/www.henneth-annun.ru/wp-content/uploads/2014/01/anatomy03_pine-cones.jpg?resize=450%2C35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836712"/>
            <a:ext cx="1876425" cy="2714997"/>
          </a:xfrm>
          <a:prstGeom prst="rect">
            <a:avLst/>
          </a:prstGeom>
          <a:noFill/>
          <a:ln>
            <a:noFill/>
          </a:ln>
        </p:spPr>
      </p:pic>
      <p:sp>
        <p:nvSpPr>
          <p:cNvPr id="3" name="Прямоугольник 2"/>
          <p:cNvSpPr/>
          <p:nvPr/>
        </p:nvSpPr>
        <p:spPr>
          <a:xfrm>
            <a:off x="2987824" y="908720"/>
            <a:ext cx="4572000" cy="1477328"/>
          </a:xfrm>
          <a:prstGeom prst="rect">
            <a:avLst/>
          </a:prstGeom>
        </p:spPr>
        <p:txBody>
          <a:bodyPr wrap="square">
            <a:spAutoFit/>
          </a:bodyPr>
          <a:lstStyle/>
          <a:p>
            <a:r>
              <a:rPr lang="ru-RU" dirty="0" smtClean="0"/>
              <a:t>Гигрометр из шишки – служат для определения влажности на улице, если сосновая шишка раскрыта, то на улице достаточно сухо, при влажности чешуйки шишки начинают складываться. </a:t>
            </a:r>
            <a:endParaRPr lang="ru-RU" dirty="0"/>
          </a:p>
        </p:txBody>
      </p:sp>
      <p:pic>
        <p:nvPicPr>
          <p:cNvPr id="36866" name="Picture 2" descr="https://main-cdn.goods.ru/hlr-system/77/67/32/46/16/23/600000397853b0.jpeg"/>
          <p:cNvPicPr>
            <a:picLocks noChangeAspect="1" noChangeArrowheads="1"/>
          </p:cNvPicPr>
          <p:nvPr/>
        </p:nvPicPr>
        <p:blipFill>
          <a:blip r:embed="rId4" cstate="print"/>
          <a:srcRect/>
          <a:stretch>
            <a:fillRect/>
          </a:stretch>
        </p:blipFill>
        <p:spPr bwMode="auto">
          <a:xfrm>
            <a:off x="251520" y="3501008"/>
            <a:ext cx="1944216" cy="2808312"/>
          </a:xfrm>
          <a:prstGeom prst="rect">
            <a:avLst/>
          </a:prstGeom>
          <a:noFill/>
        </p:spPr>
      </p:pic>
      <p:sp>
        <p:nvSpPr>
          <p:cNvPr id="5" name="Прямоугольник 4"/>
          <p:cNvSpPr/>
          <p:nvPr/>
        </p:nvSpPr>
        <p:spPr>
          <a:xfrm>
            <a:off x="2987824" y="4005064"/>
            <a:ext cx="5472608" cy="1477328"/>
          </a:xfrm>
          <a:prstGeom prst="rect">
            <a:avLst/>
          </a:prstGeom>
        </p:spPr>
        <p:txBody>
          <a:bodyPr wrap="square">
            <a:spAutoFit/>
          </a:bodyPr>
          <a:lstStyle/>
          <a:p>
            <a:r>
              <a:rPr lang="ru-RU" dirty="0" smtClean="0"/>
              <a:t>Гигрометр измерительный прибор для определения влажности воздуха. Существует несколько типов гигрометров</a:t>
            </a:r>
            <a:r>
              <a:rPr lang="ru-RU" dirty="0" smtClean="0"/>
              <a:t>,  действие </a:t>
            </a:r>
            <a:r>
              <a:rPr lang="ru-RU" dirty="0" smtClean="0"/>
              <a:t>которых основано на различных принципах: весовой, волосной, пленочный и прочих других.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0377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метеостанция №1 доделать\фото метеостанции\Дождемер1.jpg"/>
          <p:cNvPicPr/>
          <p:nvPr/>
        </p:nvPicPr>
        <p:blipFill>
          <a:blip r:embed="rId2" cstate="print"/>
          <a:srcRect/>
          <a:stretch>
            <a:fillRect/>
          </a:stretch>
        </p:blipFill>
        <p:spPr bwMode="auto">
          <a:xfrm>
            <a:off x="179512" y="1556792"/>
            <a:ext cx="2448272" cy="4032448"/>
          </a:xfrm>
          <a:prstGeom prst="rect">
            <a:avLst/>
          </a:prstGeom>
          <a:noFill/>
          <a:ln w="9525">
            <a:noFill/>
            <a:miter lim="800000"/>
            <a:headEnd/>
            <a:tailEnd/>
          </a:ln>
        </p:spPr>
      </p:pic>
      <p:sp>
        <p:nvSpPr>
          <p:cNvPr id="3" name="Прямоугольник 2"/>
          <p:cNvSpPr/>
          <p:nvPr/>
        </p:nvSpPr>
        <p:spPr>
          <a:xfrm>
            <a:off x="2771800" y="1700808"/>
            <a:ext cx="6192688" cy="3724096"/>
          </a:xfrm>
          <a:prstGeom prst="rect">
            <a:avLst/>
          </a:prstGeom>
        </p:spPr>
        <p:txBody>
          <a:bodyPr wrap="square">
            <a:spAutoFit/>
          </a:bodyPr>
          <a:lstStyle/>
          <a:p>
            <a:r>
              <a:rPr lang="ru-RU" sz="2000" dirty="0" err="1" smtClean="0">
                <a:latin typeface="Times New Roman" pitchFamily="18" charset="0"/>
                <a:cs typeface="Times New Roman" pitchFamily="18" charset="0"/>
              </a:rPr>
              <a:t>Осадкомер</a:t>
            </a:r>
            <a:r>
              <a:rPr lang="ru-RU" sz="2000" dirty="0" smtClean="0">
                <a:latin typeface="Times New Roman" pitchFamily="18" charset="0"/>
                <a:cs typeface="Times New Roman" pitchFamily="18" charset="0"/>
              </a:rPr>
              <a:t> — это прибор, измеряющий количество атмосферных осадков. Прибор состоит из дождемерного ведра, установленного на столбе (тагане), который огражден ветрозащитой в виде воронки, и дождемерного стакана, предназначенного для измерения уровня выпавших осадков. Чтобы замерять уровень осадков, содержимое мерного ведра снимают со столба и выливают в измерительный стакан. Объем выпавших осадков выражают в миллиметрах слоя воды.</a:t>
            </a:r>
            <a:r>
              <a:rPr lang="ru-RU" dirty="0" smtClean="0"/>
              <a:t/>
            </a:r>
            <a:br>
              <a:rPr lang="ru-RU" dirty="0" smtClean="0"/>
            </a:br>
            <a:r>
              <a:rPr lang="ru-RU" dirty="0" smtClean="0"/>
              <a:t/>
            </a:r>
            <a:br>
              <a:rPr lang="ru-RU" dirty="0" smtClean="0"/>
            </a:br>
            <a:endParaRPr lang="ru-RU" dirty="0"/>
          </a:p>
        </p:txBody>
      </p:sp>
      <p:sp>
        <p:nvSpPr>
          <p:cNvPr id="4" name="Прямоугольник 3"/>
          <p:cNvSpPr/>
          <p:nvPr/>
        </p:nvSpPr>
        <p:spPr>
          <a:xfrm>
            <a:off x="2339752" y="260648"/>
            <a:ext cx="4380558" cy="584775"/>
          </a:xfrm>
          <a:prstGeom prst="rect">
            <a:avLst/>
          </a:prstGeom>
        </p:spPr>
        <p:txBody>
          <a:bodyPr wrap="none">
            <a:spAutoFit/>
          </a:bodyPr>
          <a:lstStyle/>
          <a:p>
            <a:pPr algn="ctr"/>
            <a:r>
              <a:rPr lang="ru-RU" sz="3200" b="1" dirty="0" err="1" smtClean="0">
                <a:latin typeface="Times New Roman" pitchFamily="18" charset="0"/>
                <a:cs typeface="Times New Roman" pitchFamily="18" charset="0"/>
              </a:rPr>
              <a:t>Осадкомер</a:t>
            </a:r>
            <a:r>
              <a:rPr lang="ru-RU" sz="3200" b="1" dirty="0" smtClean="0">
                <a:latin typeface="Times New Roman" pitchFamily="18" charset="0"/>
                <a:cs typeface="Times New Roman" pitchFamily="18" charset="0"/>
              </a:rPr>
              <a:t> (дождемер)</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stihi.ru/pics/2020/06/30/1721.jpg"/>
          <p:cNvPicPr>
            <a:picLocks noChangeAspect="1" noChangeArrowheads="1"/>
          </p:cNvPicPr>
          <p:nvPr/>
        </p:nvPicPr>
        <p:blipFill>
          <a:blip r:embed="rId3" cstate="print"/>
          <a:srcRect/>
          <a:stretch>
            <a:fillRect/>
          </a:stretch>
        </p:blipFill>
        <p:spPr bwMode="auto">
          <a:xfrm>
            <a:off x="0" y="1268760"/>
            <a:ext cx="2987824" cy="4248472"/>
          </a:xfrm>
          <a:prstGeom prst="rect">
            <a:avLst/>
          </a:prstGeom>
          <a:noFill/>
        </p:spPr>
      </p:pic>
      <p:sp>
        <p:nvSpPr>
          <p:cNvPr id="3" name="Прямоугольник 2"/>
          <p:cNvSpPr/>
          <p:nvPr/>
        </p:nvSpPr>
        <p:spPr>
          <a:xfrm>
            <a:off x="3203848" y="2780928"/>
            <a:ext cx="4572000" cy="707886"/>
          </a:xfrm>
          <a:prstGeom prst="rect">
            <a:avLst/>
          </a:prstGeom>
        </p:spPr>
        <p:txBody>
          <a:bodyPr>
            <a:spAutoFit/>
          </a:bodyPr>
          <a:lstStyle/>
          <a:p>
            <a:r>
              <a:rPr lang="ru-RU" sz="2000" b="1" u="sng" dirty="0" smtClean="0">
                <a:latin typeface="Times New Roman" pitchFamily="18" charset="0"/>
                <a:cs typeface="Times New Roman" pitchFamily="18" charset="0"/>
              </a:rPr>
              <a:t>Компас </a:t>
            </a:r>
            <a:r>
              <a:rPr lang="ru-RU" sz="2000" dirty="0" smtClean="0">
                <a:latin typeface="Times New Roman" pitchFamily="18" charset="0"/>
                <a:cs typeface="Times New Roman" pitchFamily="18" charset="0"/>
              </a:rPr>
              <a:t> -прибор для определения сторон света.</a:t>
            </a:r>
            <a:endParaRPr lang="ru-RU" sz="2000" dirty="0">
              <a:latin typeface="Times New Roman" pitchFamily="18" charset="0"/>
              <a:cs typeface="Times New Roman" pitchFamily="18" charset="0"/>
            </a:endParaRPr>
          </a:p>
        </p:txBody>
      </p:sp>
      <p:sp>
        <p:nvSpPr>
          <p:cNvPr id="4" name="Прямоугольник 3"/>
          <p:cNvSpPr/>
          <p:nvPr/>
        </p:nvSpPr>
        <p:spPr>
          <a:xfrm>
            <a:off x="3693546" y="116632"/>
            <a:ext cx="1563826" cy="584775"/>
          </a:xfrm>
          <a:prstGeom prst="rect">
            <a:avLst/>
          </a:prstGeom>
        </p:spPr>
        <p:txBody>
          <a:bodyPr wrap="none">
            <a:spAutoFit/>
          </a:bodyPr>
          <a:lstStyle/>
          <a:p>
            <a:pPr algn="ctr"/>
            <a:r>
              <a:rPr lang="ru-RU" sz="3200" b="1" dirty="0" smtClean="0">
                <a:latin typeface="Times New Roman" pitchFamily="18" charset="0"/>
                <a:cs typeface="Times New Roman" pitchFamily="18" charset="0"/>
              </a:rPr>
              <a:t>Компас</a:t>
            </a:r>
            <a:endParaRPr lang="ru-RU" sz="3200" dirty="0"/>
          </a:p>
        </p:txBody>
      </p:sp>
      <p:sp>
        <p:nvSpPr>
          <p:cNvPr id="5" name="Прямоугольник 4"/>
          <p:cNvSpPr/>
          <p:nvPr/>
        </p:nvSpPr>
        <p:spPr>
          <a:xfrm>
            <a:off x="3923928" y="3573016"/>
            <a:ext cx="4572000" cy="1015663"/>
          </a:xfrm>
          <a:prstGeom prst="rect">
            <a:avLst/>
          </a:prstGeom>
        </p:spPr>
        <p:txBody>
          <a:bodyPr>
            <a:spAutoFit/>
          </a:bodyPr>
          <a:lstStyle/>
          <a:p>
            <a:r>
              <a:rPr lang="ru-RU" sz="2000" dirty="0" smtClean="0">
                <a:latin typeface="Times New Roman" pitchFamily="18" charset="0"/>
                <a:cs typeface="Times New Roman" pitchFamily="18" charset="0"/>
              </a:rPr>
              <a:t>Компас научит ориентироваться на местности и также определять, где находятся север, юг, запад и восток. </a:t>
            </a:r>
            <a:endParaRPr lang="ru-RU"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6519349" cy="584775"/>
          </a:xfrm>
          <a:prstGeom prst="rect">
            <a:avLst/>
          </a:prstGeom>
        </p:spPr>
        <p:txBody>
          <a:bodyPr wrap="none">
            <a:spAutoFit/>
          </a:bodyPr>
          <a:lstStyle/>
          <a:p>
            <a:pPr algn="ctr"/>
            <a:r>
              <a:rPr lang="ru-RU" sz="3200" b="1" dirty="0" smtClean="0">
                <a:latin typeface="Times New Roman" pitchFamily="18" charset="0"/>
                <a:cs typeface="Times New Roman" pitchFamily="18" charset="0"/>
              </a:rPr>
              <a:t>Модель образовательной системы</a:t>
            </a:r>
            <a:endParaRPr lang="ru-RU" sz="3200" dirty="0">
              <a:latin typeface="Times New Roman" pitchFamily="18" charset="0"/>
              <a:cs typeface="Times New Roman" pitchFamily="18" charset="0"/>
            </a:endParaRPr>
          </a:p>
        </p:txBody>
      </p:sp>
      <p:sp>
        <p:nvSpPr>
          <p:cNvPr id="1025" name="Rectangle 1"/>
          <p:cNvSpPr>
            <a:spLocks noChangeArrowheads="1"/>
          </p:cNvSpPr>
          <p:nvPr/>
        </p:nvSpPr>
        <p:spPr bwMode="auto">
          <a:xfrm>
            <a:off x="323528" y="1124744"/>
            <a:ext cx="842493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Ребенок с раннего детства проявляет природную пытливость и любознательность, которые помогают ему ориентироваться в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окружающей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обстановке. Почему так важно развивать умение наблюдать уже в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дошкольном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возрасте? Современные исследования педагогов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свидетельствуют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 том, что дошкольный возраст является той генетической ступенью, на которой закладываются основы всего последующего умственного развития.</a:t>
            </a:r>
            <a:b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Особенно большой интерес у детей вызывает природа.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Красота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динамика, новизна предметов и явлений природы во все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времена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привлекала внимание детей. Всюду мы видим мальчишек и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девчонок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любопытными, смышлеными глазами, желающих знать,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почему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дует ветер, почему мокрая земля, почему солнце не падает на землю. Взрослые помогают ребенку найти ответ на возникший вопрос в самой окружающей действительности, через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непосредственное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наблюдение за ее явлениями.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979712" y="116632"/>
            <a:ext cx="487208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effectLst/>
                <a:latin typeface="Times New Roman" pitchFamily="18" charset="0"/>
                <a:ea typeface="Times New Roman" pitchFamily="18" charset="0"/>
                <a:cs typeface="Times New Roman" pitchFamily="18" charset="0"/>
              </a:rPr>
              <a:t>Младший возраст.</a:t>
            </a:r>
            <a:endParaRPr kumimoji="0" lang="ru-RU" sz="3200" b="1" i="0" u="none" strike="noStrike" cap="none" normalizeH="0" baseline="0" dirty="0" smtClean="0">
              <a:ln>
                <a:noFill/>
              </a:ln>
              <a:effectLst/>
              <a:latin typeface="Arial" pitchFamily="34" charset="0"/>
              <a:cs typeface="Arial" pitchFamily="34" charset="0"/>
            </a:endParaRPr>
          </a:p>
        </p:txBody>
      </p:sp>
      <p:sp>
        <p:nvSpPr>
          <p:cNvPr id="39939" name="Rectangle 3"/>
          <p:cNvSpPr>
            <a:spLocks noChangeArrowheads="1"/>
          </p:cNvSpPr>
          <p:nvPr/>
        </p:nvSpPr>
        <p:spPr bwMode="auto">
          <a:xfrm>
            <a:off x="395536" y="855385"/>
            <a:ext cx="87484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каждой группе, начиная с младшего возраста, в течение всего года проводятся наблюдения за состоянием погоды: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950700" y="1700808"/>
            <a:ext cx="2479461" cy="400110"/>
          </a:xfrm>
          <a:prstGeom prst="rect">
            <a:avLst/>
          </a:prstGeom>
        </p:spPr>
        <p:txBody>
          <a:bodyPr wrap="none">
            <a:spAutoFit/>
          </a:bodyPr>
          <a:lstStyle/>
          <a:p>
            <a:pPr algn="ctr"/>
            <a:r>
              <a:rPr lang="ru-RU" sz="2000" dirty="0" smtClean="0">
                <a:latin typeface="Times New Roman" pitchFamily="18" charset="0"/>
                <a:cs typeface="Times New Roman" pitchFamily="18" charset="0"/>
              </a:rPr>
              <a:t>Температура воздуха</a:t>
            </a:r>
            <a:endParaRPr lang="ru-RU" sz="2000" dirty="0">
              <a:latin typeface="Times New Roman" pitchFamily="18" charset="0"/>
              <a:cs typeface="Times New Roman" pitchFamily="18" charset="0"/>
            </a:endParaRPr>
          </a:p>
        </p:txBody>
      </p:sp>
      <p:sp>
        <p:nvSpPr>
          <p:cNvPr id="6" name="Прямоугольник 5"/>
          <p:cNvSpPr/>
          <p:nvPr/>
        </p:nvSpPr>
        <p:spPr>
          <a:xfrm>
            <a:off x="3496338" y="2204864"/>
            <a:ext cx="1469634" cy="400110"/>
          </a:xfrm>
          <a:prstGeom prst="rect">
            <a:avLst/>
          </a:prstGeom>
        </p:spPr>
        <p:txBody>
          <a:bodyPr wrap="none">
            <a:spAutoFit/>
          </a:bodyPr>
          <a:lstStyle/>
          <a:p>
            <a:pPr algn="ctr"/>
            <a:r>
              <a:rPr lang="ru-RU" sz="2000" dirty="0" smtClean="0">
                <a:latin typeface="Times New Roman" pitchFamily="18" charset="0"/>
                <a:cs typeface="Times New Roman" pitchFamily="18" charset="0"/>
              </a:rPr>
              <a:t>Облачность</a:t>
            </a:r>
            <a:endParaRPr lang="ru-RU" sz="2000" dirty="0">
              <a:latin typeface="Times New Roman" pitchFamily="18" charset="0"/>
              <a:cs typeface="Times New Roman" pitchFamily="18" charset="0"/>
            </a:endParaRPr>
          </a:p>
        </p:txBody>
      </p:sp>
      <p:sp>
        <p:nvSpPr>
          <p:cNvPr id="7" name="Прямоугольник 6"/>
          <p:cNvSpPr/>
          <p:nvPr/>
        </p:nvSpPr>
        <p:spPr>
          <a:xfrm>
            <a:off x="3807870" y="2636912"/>
            <a:ext cx="994118" cy="400110"/>
          </a:xfrm>
          <a:prstGeom prst="rect">
            <a:avLst/>
          </a:prstGeom>
        </p:spPr>
        <p:txBody>
          <a:bodyPr wrap="none">
            <a:spAutoFit/>
          </a:bodyPr>
          <a:lstStyle/>
          <a:p>
            <a:pPr algn="ctr"/>
            <a:r>
              <a:rPr lang="ru-RU" sz="2000" dirty="0" smtClean="0">
                <a:latin typeface="Times New Roman" pitchFamily="18" charset="0"/>
                <a:cs typeface="Times New Roman" pitchFamily="18" charset="0"/>
              </a:rPr>
              <a:t>Осадки</a:t>
            </a:r>
            <a:endParaRPr lang="ru-RU" sz="2000" dirty="0">
              <a:latin typeface="Times New Roman" pitchFamily="18" charset="0"/>
              <a:cs typeface="Times New Roman" pitchFamily="18" charset="0"/>
            </a:endParaRPr>
          </a:p>
        </p:txBody>
      </p:sp>
      <p:sp>
        <p:nvSpPr>
          <p:cNvPr id="8" name="Прямоугольник 7"/>
          <p:cNvSpPr/>
          <p:nvPr/>
        </p:nvSpPr>
        <p:spPr>
          <a:xfrm>
            <a:off x="3886386" y="3140968"/>
            <a:ext cx="824265" cy="400110"/>
          </a:xfrm>
          <a:prstGeom prst="rect">
            <a:avLst/>
          </a:prstGeom>
        </p:spPr>
        <p:txBody>
          <a:bodyPr wrap="none">
            <a:spAutoFit/>
          </a:bodyPr>
          <a:lstStyle/>
          <a:p>
            <a:pPr algn="ctr"/>
            <a:r>
              <a:rPr lang="ru-RU" sz="2000" dirty="0" smtClean="0">
                <a:latin typeface="Times New Roman" pitchFamily="18" charset="0"/>
                <a:cs typeface="Times New Roman" pitchFamily="18" charset="0"/>
              </a:rPr>
              <a:t>Ветер</a:t>
            </a:r>
            <a:endParaRPr lang="ru-RU"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5007"/>
            <a:ext cx="8496944" cy="1015663"/>
          </a:xfrm>
          <a:prstGeom prst="rect">
            <a:avLst/>
          </a:prstGeom>
        </p:spPr>
        <p:txBody>
          <a:bodyPr wrap="square">
            <a:spAutoFit/>
          </a:bodyPr>
          <a:lstStyle/>
          <a:p>
            <a:pPr algn="just"/>
            <a:r>
              <a:rPr lang="ru-RU" sz="2000" dirty="0" smtClean="0">
                <a:latin typeface="Times New Roman" pitchFamily="18" charset="0"/>
                <a:cs typeface="Times New Roman" pitchFamily="18" charset="0"/>
              </a:rPr>
              <a:t>В младшем возрасте вначале проводится экскурсия на метеостанцию -  формируем у дошкольников представление о многообразии приборов для изучения погодных явлений. </a:t>
            </a:r>
            <a:endParaRPr lang="ru-RU" sz="2000" dirty="0">
              <a:latin typeface="Times New Roman" pitchFamily="18" charset="0"/>
              <a:cs typeface="Times New Roman" pitchFamily="18" charset="0"/>
            </a:endParaRPr>
          </a:p>
        </p:txBody>
      </p:sp>
      <p:sp>
        <p:nvSpPr>
          <p:cNvPr id="40961" name="Rectangle 1"/>
          <p:cNvSpPr>
            <a:spLocks noChangeArrowheads="1"/>
          </p:cNvSpPr>
          <p:nvPr/>
        </p:nvSpPr>
        <p:spPr bwMode="auto">
          <a:xfrm>
            <a:off x="251520" y="2132856"/>
            <a:ext cx="806489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метеоплощадке</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дети младшего возраста определяют: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наличие ветра, силу ветра с помощью таких приборов как флюгер, ветряной рукав, вертушки, флажки.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наличие осадков, которые они определяют визуально. Также используются такие приборы как снегомер и дождемер. Для детей младшего возраста используем цветовые обозначе­ния полоски разного цвета.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Также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метеоплощадке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дети отмечают полученную информацию на информационном стенде. В младшем дошкольном возрасте используются карточки-картинки.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Температуру на стенде дети отмечают с помощью условного термометра -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плоской рейки, разделенной на две части. От верха до середины наклеена липкая лента красного цвета, а от середины и до основания синего. Температуру можно отмечать кружком-фишкой, сделанным тоже из липкой ленты.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Также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метеоплощадке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дети кормят птиц и помогают воспитателю ухаживать за посадками.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419696" y="457121"/>
            <a:ext cx="8352928" cy="707886"/>
          </a:xfrm>
          <a:prstGeom prst="rect">
            <a:avLst/>
          </a:prstGeom>
        </p:spPr>
        <p:txBody>
          <a:bodyPr wrap="square">
            <a:spAutoFit/>
          </a:bodyPr>
          <a:lstStyle/>
          <a:p>
            <a:r>
              <a:rPr lang="ru-RU" sz="2000" dirty="0" smtClean="0">
                <a:latin typeface="Times New Roman" pitchFamily="18" charset="0"/>
                <a:cs typeface="Times New Roman" pitchFamily="18" charset="0"/>
              </a:rPr>
              <a:t>Чтобы активизировать эту работу и поддержать интерес к наблюдениям, можно использовать </a:t>
            </a:r>
            <a:r>
              <a:rPr lang="ru-RU" sz="2000" dirty="0" err="1" smtClean="0">
                <a:latin typeface="Times New Roman" pitchFamily="18" charset="0"/>
                <a:cs typeface="Times New Roman" pitchFamily="18" charset="0"/>
              </a:rPr>
              <a:t>метеоплощадку</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88640"/>
            <a:ext cx="3619517" cy="584775"/>
          </a:xfrm>
          <a:prstGeom prst="rect">
            <a:avLst/>
          </a:prstGeom>
        </p:spPr>
        <p:txBody>
          <a:bodyPr wrap="none">
            <a:spAutoFit/>
          </a:bodyPr>
          <a:lstStyle/>
          <a:p>
            <a:pPr algn="ctr"/>
            <a:r>
              <a:rPr lang="ru-RU" sz="3200" b="1" dirty="0" smtClean="0">
                <a:latin typeface="Times New Roman" pitchFamily="18" charset="0"/>
                <a:cs typeface="Times New Roman" pitchFamily="18" charset="0"/>
              </a:rPr>
              <a:t>Старший возраст. </a:t>
            </a:r>
            <a:endParaRPr lang="ru-RU" sz="3200" b="1" dirty="0">
              <a:latin typeface="Times New Roman" pitchFamily="18" charset="0"/>
              <a:cs typeface="Times New Roman" pitchFamily="18" charset="0"/>
            </a:endParaRPr>
          </a:p>
        </p:txBody>
      </p:sp>
      <p:sp>
        <p:nvSpPr>
          <p:cNvPr id="3" name="Прямоугольник 2"/>
          <p:cNvSpPr/>
          <p:nvPr/>
        </p:nvSpPr>
        <p:spPr>
          <a:xfrm>
            <a:off x="827584" y="1412776"/>
            <a:ext cx="7560840" cy="3785652"/>
          </a:xfrm>
          <a:prstGeom prst="rect">
            <a:avLst/>
          </a:prstGeom>
        </p:spPr>
        <p:txBody>
          <a:bodyPr wrap="square">
            <a:spAutoFit/>
          </a:bodyPr>
          <a:lstStyle/>
          <a:p>
            <a:r>
              <a:rPr lang="ru-RU" sz="2000" dirty="0" smtClean="0">
                <a:latin typeface="Times New Roman" pitchFamily="18" charset="0"/>
                <a:cs typeface="Times New Roman" pitchFamily="18" charset="0"/>
              </a:rPr>
              <a:t>Ежедневно во время прогулки на </a:t>
            </a:r>
            <a:r>
              <a:rPr lang="ru-RU" sz="2000" dirty="0" err="1" smtClean="0">
                <a:latin typeface="Times New Roman" pitchFamily="18" charset="0"/>
                <a:cs typeface="Times New Roman" pitchFamily="18" charset="0"/>
              </a:rPr>
              <a:t>метеоплощадке</a:t>
            </a:r>
            <a:r>
              <a:rPr lang="ru-RU" sz="2000" dirty="0" smtClean="0">
                <a:latin typeface="Times New Roman" pitchFamily="18" charset="0"/>
                <a:cs typeface="Times New Roman" pitchFamily="18" charset="0"/>
              </a:rPr>
              <a:t> в старшем возрасте проводим наблюдение за погодой. Для наблюдения за погодой дети знакомятся с приборами помощниками: термометром, флюгером, дождемером, снегомером, барометром, компасом, гигрометром, ветряным рукавом, солнечными часами,  кормушкой для птиц. Дети старших групп обучаются снятию показаний приборов, сравнивать между собой.  Данные отмечаем на календаре природы и заносим в специально разработанный календарь наблюдений условными знаками. В конце месяца, сезона анализируем результаты, делаем выводы: какая погода была в течение месяца, сезона; как она менялась, сколько дней было ясных, пасмурных, дождливых или снежных, ветреных, морозных. </a:t>
            </a:r>
            <a:endParaRPr lang="ru-RU"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552" y="664910"/>
            <a:ext cx="79208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22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Таким образом, работа на метеостанции позволит детям ежедневно проводить наблюдения за погодой в определенной последовательности: </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наблюдать за небом и облачностью</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 помощью ветряного рукава дать относительную оценку силы ветра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 помощью флюгера определять стороны света и направление ветра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измерять количество осадков с помощью дождемера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определять температуру воздуха с помощью термометра</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 помощью барометра делать предполагаемый прогноз погоды</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 помощью солнечных часов определять время по солнцу</a:t>
            </a:r>
            <a:endParaRPr kumimoji="0" lang="ru-RU" sz="2000" b="0" i="0" u="none" strike="noStrike" cap="none" normalizeH="0" baseline="0" dirty="0" smtClean="0">
              <a:ln>
                <a:noFill/>
              </a:ln>
              <a:effectLst/>
              <a:latin typeface="Times New Roman" pitchFamily="18" charset="0"/>
              <a:cs typeface="Times New Roman" pitchFamily="18"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 сообщать прогноз погоды педагогам, родителям и детям других групп. </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5496" y="1281167"/>
            <a:ext cx="89289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22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живой природе наблюдаем за переменами, происходящими с деревьями, кустарниками, травами по сезонам, обсуждаем, почему меняется состояние растительности, какие изменения происходят в жизни животных, насекомых, акцентируя внимание на изменения жизненно важных условий.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79512" y="2588930"/>
            <a:ext cx="8784976" cy="707886"/>
          </a:xfrm>
          <a:prstGeom prst="rect">
            <a:avLst/>
          </a:prstGeom>
        </p:spPr>
        <p:txBody>
          <a:bodyPr wrap="square">
            <a:spAutoFit/>
          </a:bodyPr>
          <a:lstStyle/>
          <a:p>
            <a:r>
              <a:rPr lang="ru-RU" sz="2000" dirty="0" smtClean="0">
                <a:latin typeface="Times New Roman" pitchFamily="18" charset="0"/>
                <a:cs typeface="Times New Roman" pitchFamily="18" charset="0"/>
              </a:rPr>
              <a:t>	В начале каждого месяца знакомим детей с народным календарем: названием месяца, народными приметами, проверяем достоверность примет. </a:t>
            </a:r>
            <a:endParaRPr lang="ru-RU" sz="2000" dirty="0">
              <a:latin typeface="Times New Roman" pitchFamily="18" charset="0"/>
              <a:cs typeface="Times New Roman" pitchFamily="18" charset="0"/>
            </a:endParaRPr>
          </a:p>
        </p:txBody>
      </p:sp>
      <p:sp>
        <p:nvSpPr>
          <p:cNvPr id="44034" name="Rectangle 2"/>
          <p:cNvSpPr>
            <a:spLocks noChangeArrowheads="1"/>
          </p:cNvSpPr>
          <p:nvPr/>
        </p:nvSpPr>
        <p:spPr bwMode="auto">
          <a:xfrm>
            <a:off x="359532" y="3284984"/>
            <a:ext cx="84249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225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более легкого запоминания народные приметы пробуем рифмовать. Приметы в стихотворной форме легче воспринимаются и чаще используются детьми в речи.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225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Пример детских рифмовок: «Кошка нос прикрывает – мороз ожидает»; «Звезды ночью играют – о холоде предупреждают»; «Дрова в печке сильно трещат – о морозе говорят»; «Облака против ветра плывут – ненастье несут».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924944"/>
            <a:ext cx="7992888" cy="3450696"/>
          </a:xfrm>
        </p:spPr>
        <p:txBody>
          <a:bodyPr>
            <a:normAutofit/>
          </a:bodyPr>
          <a:lstStyle/>
          <a:p>
            <a:r>
              <a:rPr lang="ru-RU" sz="2000" dirty="0" smtClean="0">
                <a:latin typeface="Times New Roman" pitchFamily="18" charset="0"/>
                <a:cs typeface="Times New Roman" pitchFamily="18" charset="0"/>
              </a:rPr>
              <a:t>Актуальность В процессе ознакомления с природой и окружающей действительностью ребёнок учится говорить, мыслить, общаться, осваивает нормы социальной и экологической этики. Одним из важнейших условий реализации системы экологического образования в дошкольном учреждении в соответствии с ФГОС ДО является правильная организация развивающей предметной среды, которая обеспечивает реализацию образовательного потенциала пространства организации, как группы, так и участка.</a:t>
            </a:r>
            <a:endParaRPr lang="ru-RU" sz="20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3200" b="1" dirty="0" smtClean="0">
                <a:latin typeface="Times New Roman" panose="02020603050405020304" pitchFamily="18" charset="0"/>
                <a:cs typeface="Times New Roman" panose="02020603050405020304" pitchFamily="18" charset="0"/>
              </a:rPr>
              <a:t>Актуальность темы проекта.</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6767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5328592"/>
          </a:xfrm>
        </p:spPr>
        <p:txBody>
          <a:bodyPr>
            <a:normAutofit fontScale="85000" lnSpcReduction="20000"/>
          </a:bodyPr>
          <a:lstStyle/>
          <a:p>
            <a:pPr lvl="0" algn="just">
              <a:lnSpc>
                <a:spcPct val="150000"/>
              </a:lnSpc>
              <a:buFont typeface="Wingdings" pitchFamily="2" charset="2"/>
              <a:buChar char="ü"/>
            </a:pPr>
            <a:r>
              <a:rPr lang="ru-RU" sz="3100" dirty="0" smtClean="0">
                <a:effectLst/>
                <a:latin typeface="Times New Roman" pitchFamily="18" charset="0"/>
                <a:ea typeface="Times New Roman"/>
                <a:cs typeface="Times New Roman" pitchFamily="18" charset="0"/>
              </a:rPr>
              <a:t>Усвоение системы знаний о природе: ее компонентах и взаимосвязях между ними. </a:t>
            </a:r>
          </a:p>
          <a:p>
            <a:pPr lvl="0" algn="just">
              <a:lnSpc>
                <a:spcPct val="150000"/>
              </a:lnSpc>
              <a:buFont typeface="Wingdings"/>
              <a:buChar char=""/>
            </a:pPr>
            <a:r>
              <a:rPr lang="ru-RU" sz="3100" dirty="0" smtClean="0">
                <a:effectLst/>
                <a:latin typeface="Times New Roman" pitchFamily="18" charset="0"/>
                <a:ea typeface="Times New Roman"/>
                <a:cs typeface="Times New Roman" pitchFamily="18" charset="0"/>
              </a:rPr>
              <a:t>Формирование представлений об универсальной ценности природы.</a:t>
            </a:r>
            <a:endParaRPr lang="ru-RU" sz="3100" dirty="0">
              <a:latin typeface="Times New Roman" pitchFamily="18" charset="0"/>
              <a:ea typeface="Times New Roman"/>
              <a:cs typeface="Times New Roman" pitchFamily="18" charset="0"/>
            </a:endParaRPr>
          </a:p>
          <a:p>
            <a:pPr lvl="0" algn="just">
              <a:lnSpc>
                <a:spcPct val="150000"/>
              </a:lnSpc>
              <a:buFont typeface="Wingdings"/>
              <a:buChar char=""/>
            </a:pPr>
            <a:r>
              <a:rPr lang="ru-RU" sz="3100" dirty="0" smtClean="0">
                <a:effectLst/>
                <a:latin typeface="Times New Roman" pitchFamily="18" charset="0"/>
                <a:ea typeface="Times New Roman"/>
                <a:cs typeface="Times New Roman" pitchFamily="18" charset="0"/>
              </a:rPr>
              <a:t>Воспитание потребности в общении с природой.</a:t>
            </a:r>
            <a:endParaRPr lang="ru-RU" sz="3100" dirty="0">
              <a:latin typeface="Times New Roman" pitchFamily="18" charset="0"/>
              <a:ea typeface="Times New Roman"/>
              <a:cs typeface="Times New Roman" pitchFamily="18" charset="0"/>
            </a:endParaRPr>
          </a:p>
          <a:p>
            <a:pPr lvl="0" algn="just">
              <a:lnSpc>
                <a:spcPct val="150000"/>
              </a:lnSpc>
              <a:buFont typeface="Wingdings"/>
              <a:buChar char=""/>
            </a:pPr>
            <a:r>
              <a:rPr lang="ru-RU" sz="3100" dirty="0" smtClean="0">
                <a:effectLst/>
                <a:latin typeface="Times New Roman" pitchFamily="18" charset="0"/>
                <a:ea typeface="Times New Roman"/>
                <a:cs typeface="Times New Roman" pitchFamily="18" charset="0"/>
              </a:rPr>
              <a:t>Привитие трудовых природоведческих навыков, экологического сознания.</a:t>
            </a:r>
            <a:endParaRPr lang="ru-RU" sz="3100" dirty="0">
              <a:latin typeface="Times New Roman" pitchFamily="18" charset="0"/>
              <a:ea typeface="Times New Roman"/>
              <a:cs typeface="Times New Roman" pitchFamily="18" charset="0"/>
            </a:endParaRPr>
          </a:p>
          <a:p>
            <a:pPr lvl="0" algn="just">
              <a:lnSpc>
                <a:spcPct val="150000"/>
              </a:lnSpc>
              <a:spcAft>
                <a:spcPts val="1000"/>
              </a:spcAft>
              <a:buFont typeface="Wingdings"/>
              <a:buChar char=""/>
            </a:pPr>
            <a:r>
              <a:rPr lang="ru-RU" sz="3100" dirty="0" smtClean="0">
                <a:effectLst/>
                <a:latin typeface="Times New Roman" pitchFamily="18" charset="0"/>
                <a:ea typeface="Times New Roman"/>
                <a:cs typeface="Times New Roman" pitchFamily="18" charset="0"/>
              </a:rPr>
              <a:t>Создание благоприятных эмоциональных условий при ознакомлении дошкольников с родным краем.</a:t>
            </a:r>
            <a:endParaRPr lang="ru-RU" sz="3100" dirty="0">
              <a:latin typeface="Times New Roman" pitchFamily="18" charset="0"/>
              <a:ea typeface="Times New Roman"/>
              <a:cs typeface="Times New Roman" pitchFamily="18" charset="0"/>
            </a:endParaRPr>
          </a:p>
          <a:p>
            <a:endParaRPr lang="ru-RU" dirty="0"/>
          </a:p>
        </p:txBody>
      </p:sp>
      <p:sp>
        <p:nvSpPr>
          <p:cNvPr id="2" name="Заголовок 1"/>
          <p:cNvSpPr>
            <a:spLocks noGrp="1"/>
          </p:cNvSpPr>
          <p:nvPr>
            <p:ph type="title"/>
          </p:nvPr>
        </p:nvSpPr>
        <p:spPr>
          <a:xfrm>
            <a:off x="457200" y="338328"/>
            <a:ext cx="8229600" cy="930432"/>
          </a:xfrm>
        </p:spPr>
        <p:txBody>
          <a:bodyPr>
            <a:normAutofit/>
          </a:bodyPr>
          <a:lstStyle/>
          <a:p>
            <a:r>
              <a:rPr lang="ru-RU" sz="3200" b="1" dirty="0" smtClean="0">
                <a:latin typeface="Times New Roman" pitchFamily="18" charset="0"/>
                <a:cs typeface="Times New Roman" pitchFamily="18" charset="0"/>
              </a:rPr>
              <a:t>Цель:</a:t>
            </a:r>
            <a:endParaRPr lang="ru-RU"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97422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5527" y="57448"/>
            <a:ext cx="7012946" cy="742511"/>
          </a:xfrm>
          <a:prstGeom prst="rect">
            <a:avLst/>
          </a:prstGeom>
        </p:spPr>
        <p:txBody>
          <a:bodyPr wrap="none">
            <a:spAutoFit/>
          </a:bodyPr>
          <a:lstStyle/>
          <a:p>
            <a:pPr algn="ctr">
              <a:lnSpc>
                <a:spcPct val="150000"/>
              </a:lnSpc>
              <a:spcAft>
                <a:spcPts val="1000"/>
              </a:spcAft>
            </a:pPr>
            <a:r>
              <a:rPr lang="ru-RU" sz="3200" b="1" dirty="0" smtClean="0">
                <a:effectLst/>
                <a:latin typeface="Times New Roman" pitchFamily="18" charset="0"/>
                <a:ea typeface="Times New Roman"/>
                <a:cs typeface="Times New Roman" pitchFamily="18" charset="0"/>
              </a:rPr>
              <a:t>Задачи метеослужбы в детском саду:</a:t>
            </a:r>
            <a:endParaRPr lang="ru-RU" sz="3200" dirty="0">
              <a:latin typeface="Times New Roman" pitchFamily="18" charset="0"/>
              <a:ea typeface="Times New Roman"/>
              <a:cs typeface="Times New Roman" pitchFamily="18" charset="0"/>
            </a:endParaRPr>
          </a:p>
        </p:txBody>
      </p:sp>
      <p:sp>
        <p:nvSpPr>
          <p:cNvPr id="4" name="Прямоугольник 3"/>
          <p:cNvSpPr/>
          <p:nvPr/>
        </p:nvSpPr>
        <p:spPr>
          <a:xfrm>
            <a:off x="0" y="615955"/>
            <a:ext cx="9144000" cy="6324808"/>
          </a:xfrm>
          <a:prstGeom prst="rect">
            <a:avLst/>
          </a:prstGeom>
        </p:spPr>
        <p:txBody>
          <a:bodyPr wrap="square">
            <a:spAutoFit/>
          </a:bodyPr>
          <a:lstStyle/>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Развивать у детей навыки исследовательской деятельности: наблюдательность, любознательность, умение сравнивать, предполагать, анализировать, сопоставлять, рассуждать, делать выводы и умозаключения.</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Учить детей прогнозировать погоду, устанавливая взаимосвязи между живой и неживой природой.</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Развивать чуткость и внимательность к миру природы: замечать изменения в состоянии объектов природы («комары вьются – к теплу», «фиалка загрустила» - склонила цветок к земле – к дождю» и т.д.)</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Приобщать детей к народной культуре, народной мудрости, народному опыту: знакомить детей с народными приметами, проверять их в ходе наблюдений.</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Учить детей фиксировать свои наблюдения с помощью знаков, символов в календарях погоды, тетрадях наблюдений и т.д.</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Воспитывать интерес и потребность в общении с природой, любовь к родному краю.</a:t>
            </a:r>
            <a:endParaRPr lang="ru-RU" dirty="0">
              <a:latin typeface="Times New Roman" panose="02020603050405020304" pitchFamily="18" charset="0"/>
              <a:ea typeface="Times New Roman"/>
              <a:cs typeface="Times New Roman" panose="02020603050405020304" pitchFamily="18" charset="0"/>
            </a:endParaRPr>
          </a:p>
          <a:p>
            <a:pPr marL="342900" lvl="0" indent="-342900" algn="just">
              <a:lnSpc>
                <a:spcPct val="150000"/>
              </a:lnSpc>
              <a:spcAft>
                <a:spcPts val="1000"/>
              </a:spcAft>
              <a:buFont typeface="Wingdings"/>
              <a:buChar char=""/>
            </a:pPr>
            <a:r>
              <a:rPr lang="ru-RU" dirty="0" smtClean="0">
                <a:effectLst/>
                <a:latin typeface="Times New Roman" panose="02020603050405020304" pitchFamily="18" charset="0"/>
                <a:ea typeface="Times New Roman"/>
                <a:cs typeface="Times New Roman" panose="02020603050405020304" pitchFamily="18" charset="0"/>
              </a:rPr>
              <a:t>Активизировать позицию родителей как участников педагогического процесса детского сада. </a:t>
            </a:r>
            <a:endParaRPr lang="ru-RU" dirty="0">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 xmlns:p14="http://schemas.microsoft.com/office/powerpoint/2010/main" val="1776800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628800"/>
            <a:ext cx="7408333" cy="3450696"/>
          </a:xfrm>
        </p:spPr>
        <p:txBody>
          <a:bodyPr>
            <a:noAutofit/>
          </a:bodyPr>
          <a:lstStyle/>
          <a:p>
            <a:pPr lvl="0" algn="just">
              <a:lnSpc>
                <a:spcPct val="150000"/>
              </a:lnSpc>
              <a:buFont typeface="Wingdings"/>
              <a:buChar char=""/>
            </a:pPr>
            <a:r>
              <a:rPr lang="ru-RU" sz="2400" dirty="0" smtClean="0">
                <a:effectLst/>
                <a:latin typeface="Times New Roman" pitchFamily="18" charset="0"/>
                <a:ea typeface="Times New Roman"/>
                <a:cs typeface="Times New Roman" pitchFamily="18" charset="0"/>
              </a:rPr>
              <a:t>Формирование у детей гуманно – ценностного отношения к природе: увлечение познанием природы, открытием ее законов, пониманием языка природы, внимательное отношение к изменениям в животном и растительном мире;</a:t>
            </a:r>
            <a:endParaRPr lang="ru-RU" sz="2400" dirty="0">
              <a:latin typeface="Times New Roman" pitchFamily="18" charset="0"/>
              <a:ea typeface="Times New Roman"/>
              <a:cs typeface="Times New Roman" pitchFamily="18" charset="0"/>
            </a:endParaRPr>
          </a:p>
          <a:p>
            <a:pPr lvl="0" algn="just">
              <a:lnSpc>
                <a:spcPct val="150000"/>
              </a:lnSpc>
              <a:spcAft>
                <a:spcPts val="1000"/>
              </a:spcAft>
              <a:buFont typeface="Wingdings"/>
              <a:buChar char=""/>
            </a:pPr>
            <a:r>
              <a:rPr lang="ru-RU" sz="2400" dirty="0" smtClean="0">
                <a:effectLst/>
                <a:latin typeface="Times New Roman" pitchFamily="18" charset="0"/>
                <a:ea typeface="Times New Roman"/>
                <a:cs typeface="Times New Roman" pitchFamily="18" charset="0"/>
              </a:rPr>
              <a:t>Творческое развитие детей: расширение кругозора, формирование умений описывать природу, изображать её в разнообразных техниках.</a:t>
            </a:r>
            <a:endParaRPr lang="ru-RU" sz="2400" dirty="0">
              <a:latin typeface="Times New Roman" pitchFamily="18" charset="0"/>
              <a:ea typeface="Times New Roman"/>
              <a:cs typeface="Times New Roman" pitchFamily="18" charset="0"/>
            </a:endParaRPr>
          </a:p>
        </p:txBody>
      </p:sp>
      <p:sp>
        <p:nvSpPr>
          <p:cNvPr id="2" name="Заголовок 1"/>
          <p:cNvSpPr>
            <a:spLocks noGrp="1"/>
          </p:cNvSpPr>
          <p:nvPr>
            <p:ph type="title"/>
          </p:nvPr>
        </p:nvSpPr>
        <p:spPr/>
        <p:txBody>
          <a:bodyPr>
            <a:normAutofit fontScale="90000"/>
          </a:bodyPr>
          <a:lstStyle/>
          <a:p>
            <a:pPr>
              <a:lnSpc>
                <a:spcPct val="150000"/>
              </a:lnSpc>
              <a:spcAft>
                <a:spcPts val="1000"/>
              </a:spcAft>
            </a:pPr>
            <a:r>
              <a:rPr lang="ru-RU" b="1" dirty="0" smtClean="0">
                <a:effectLst/>
                <a:latin typeface="Times New Roman"/>
                <a:ea typeface="Times New Roman"/>
                <a:cs typeface="Times New Roman"/>
              </a:rPr>
              <a:t/>
            </a:r>
            <a:br>
              <a:rPr lang="ru-RU" b="1" dirty="0" smtClean="0">
                <a:effectLst/>
                <a:latin typeface="Times New Roman"/>
                <a:ea typeface="Times New Roman"/>
                <a:cs typeface="Times New Roman"/>
              </a:rPr>
            </a:br>
            <a:r>
              <a:rPr lang="ru-RU" sz="3600" b="1" dirty="0" smtClean="0">
                <a:effectLst/>
                <a:latin typeface="Times New Roman"/>
                <a:ea typeface="Times New Roman"/>
                <a:cs typeface="Times New Roman"/>
              </a:rPr>
              <a:t>Ожидаемые результаты.</a:t>
            </a:r>
            <a:r>
              <a:rPr lang="ru-RU" sz="3600" dirty="0">
                <a:ea typeface="Times New Roman"/>
                <a:cs typeface="Times New Roman"/>
              </a:rPr>
              <a:t/>
            </a:r>
            <a:br>
              <a:rPr lang="ru-RU" sz="3600" dirty="0">
                <a:ea typeface="Times New Roman"/>
                <a:cs typeface="Times New Roman"/>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0440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07017" y="31964"/>
            <a:ext cx="4401975" cy="752065"/>
          </a:xfrm>
          <a:prstGeom prst="rect">
            <a:avLst/>
          </a:prstGeom>
        </p:spPr>
        <p:txBody>
          <a:bodyPr wrap="none">
            <a:spAutoFit/>
          </a:bodyPr>
          <a:lstStyle/>
          <a:p>
            <a:pPr algn="ctr">
              <a:lnSpc>
                <a:spcPct val="150000"/>
              </a:lnSpc>
              <a:spcAft>
                <a:spcPts val="1000"/>
              </a:spcAft>
            </a:pPr>
            <a:r>
              <a:rPr lang="ru-RU" sz="3200" b="1" dirty="0" smtClean="0">
                <a:effectLst/>
                <a:latin typeface="Times New Roman"/>
                <a:ea typeface="Times New Roman"/>
                <a:cs typeface="Times New Roman"/>
              </a:rPr>
              <a:t>Схема метеоплощадки</a:t>
            </a:r>
            <a:endParaRPr lang="ru-RU" sz="3200" dirty="0">
              <a:ea typeface="Times New Roman"/>
              <a:cs typeface="Times New Roman"/>
            </a:endParaRPr>
          </a:p>
        </p:txBody>
      </p:sp>
      <p:sp>
        <p:nvSpPr>
          <p:cNvPr id="4" name="Прямоугольник 3"/>
          <p:cNvSpPr/>
          <p:nvPr/>
        </p:nvSpPr>
        <p:spPr>
          <a:xfrm>
            <a:off x="323528" y="1358315"/>
            <a:ext cx="8568952" cy="2298065"/>
          </a:xfrm>
          <a:prstGeom prst="rect">
            <a:avLst/>
          </a:prstGeom>
        </p:spPr>
        <p:txBody>
          <a:bodyPr wrap="square">
            <a:spAutoFit/>
          </a:bodyPr>
          <a:lstStyle/>
          <a:p>
            <a:pPr indent="450215" algn="just">
              <a:lnSpc>
                <a:spcPct val="150000"/>
              </a:lnSpc>
              <a:spcAft>
                <a:spcPts val="1000"/>
              </a:spcAft>
            </a:pPr>
            <a:r>
              <a:rPr lang="ru-RU" dirty="0" smtClean="0">
                <a:effectLst/>
                <a:latin typeface="Times New Roman" pitchFamily="18" charset="0"/>
                <a:ea typeface="Times New Roman"/>
                <a:cs typeface="Times New Roman" pitchFamily="18" charset="0"/>
              </a:rPr>
              <a:t>Метеоплощадка имеет квадратную форму и с направлением сторон с севера на юг и с востока на запад.</a:t>
            </a:r>
            <a:endParaRPr lang="ru-RU" sz="1400" dirty="0">
              <a:latin typeface="Times New Roman" pitchFamily="18" charset="0"/>
              <a:ea typeface="Times New Roman"/>
              <a:cs typeface="Times New Roman" pitchFamily="18" charset="0"/>
            </a:endParaRPr>
          </a:p>
          <a:p>
            <a:pPr indent="450215" algn="just">
              <a:lnSpc>
                <a:spcPct val="150000"/>
              </a:lnSpc>
              <a:spcAft>
                <a:spcPts val="1000"/>
              </a:spcAft>
            </a:pPr>
            <a:r>
              <a:rPr lang="ru-RU" dirty="0" smtClean="0">
                <a:effectLst/>
                <a:latin typeface="Times New Roman" pitchFamily="18" charset="0"/>
                <a:ea typeface="Times New Roman"/>
                <a:cs typeface="Times New Roman" pitchFamily="18" charset="0"/>
              </a:rPr>
              <a:t>Для сохранения поверхности метеоплощадки в естественном состоянии по территории площадки разрешается передвигаться только по специально проложенной дорожке.</a:t>
            </a:r>
            <a:endParaRPr lang="ru-RU" sz="1400" dirty="0">
              <a:latin typeface="Times New Roman" pitchFamily="18" charset="0"/>
              <a:ea typeface="Times New Roman"/>
              <a:cs typeface="Times New Roman" pitchFamily="18" charset="0"/>
            </a:endParaRPr>
          </a:p>
        </p:txBody>
      </p:sp>
      <p:pic>
        <p:nvPicPr>
          <p:cNvPr id="5" name="Рисунок 4" descr="D:\метеостанция\фото метео\20201016_113307.jpg"/>
          <p:cNvPicPr/>
          <p:nvPr/>
        </p:nvPicPr>
        <p:blipFill>
          <a:blip r:embed="rId2" cstate="print"/>
          <a:srcRect/>
          <a:stretch>
            <a:fillRect/>
          </a:stretch>
        </p:blipFill>
        <p:spPr bwMode="auto">
          <a:xfrm>
            <a:off x="2564889" y="3632250"/>
            <a:ext cx="3989070" cy="3147060"/>
          </a:xfrm>
          <a:prstGeom prst="rect">
            <a:avLst/>
          </a:prstGeom>
          <a:noFill/>
          <a:ln w="9525">
            <a:noFill/>
            <a:miter lim="800000"/>
            <a:headEnd/>
            <a:tailEnd/>
          </a:ln>
        </p:spPr>
      </p:pic>
    </p:spTree>
    <p:extLst>
      <p:ext uri="{BB962C8B-B14F-4D97-AF65-F5344CB8AC3E}">
        <p14:creationId xmlns="" xmlns:p14="http://schemas.microsoft.com/office/powerpoint/2010/main" val="75904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2512" y="76285"/>
            <a:ext cx="5858976" cy="752065"/>
          </a:xfrm>
          <a:prstGeom prst="rect">
            <a:avLst/>
          </a:prstGeom>
        </p:spPr>
        <p:txBody>
          <a:bodyPr wrap="none">
            <a:spAutoFit/>
          </a:bodyPr>
          <a:lstStyle/>
          <a:p>
            <a:pPr algn="ctr">
              <a:lnSpc>
                <a:spcPct val="150000"/>
              </a:lnSpc>
              <a:spcAft>
                <a:spcPts val="1000"/>
              </a:spcAft>
            </a:pPr>
            <a:r>
              <a:rPr lang="ru-RU" sz="3200" b="1" dirty="0" smtClean="0">
                <a:effectLst/>
                <a:latin typeface="Times New Roman"/>
                <a:ea typeface="Times New Roman"/>
                <a:cs typeface="Times New Roman"/>
              </a:rPr>
              <a:t>Оборудование метеоплощадки</a:t>
            </a:r>
            <a:endParaRPr lang="ru-RU" sz="3200" dirty="0">
              <a:ea typeface="Times New Roman"/>
              <a:cs typeface="Times New Roman"/>
            </a:endParaRPr>
          </a:p>
        </p:txBody>
      </p:sp>
      <p:sp>
        <p:nvSpPr>
          <p:cNvPr id="3" name="Прямоугольник 2"/>
          <p:cNvSpPr/>
          <p:nvPr/>
        </p:nvSpPr>
        <p:spPr>
          <a:xfrm>
            <a:off x="395536" y="1124744"/>
            <a:ext cx="8496943" cy="707886"/>
          </a:xfrm>
          <a:prstGeom prst="rect">
            <a:avLst/>
          </a:prstGeom>
        </p:spPr>
        <p:txBody>
          <a:bodyPr wrap="square">
            <a:spAutoFit/>
          </a:bodyPr>
          <a:lstStyle/>
          <a:p>
            <a:pPr lvl="0"/>
            <a:r>
              <a:rPr lang="ru-RU" sz="2000" dirty="0">
                <a:solidFill>
                  <a:prstClr val="black"/>
                </a:solidFill>
                <a:latin typeface="Times New Roman" panose="02020603050405020304" pitchFamily="18" charset="0"/>
                <a:cs typeface="Times New Roman" panose="02020603050405020304" pitchFamily="18" charset="0"/>
              </a:rPr>
              <a:t>В детском саду используют оборудование двух видов: традиционные приборы и приборы, изготовленные из подручного материала.</a:t>
            </a:r>
          </a:p>
        </p:txBody>
      </p:sp>
      <p:sp>
        <p:nvSpPr>
          <p:cNvPr id="4" name="Прямоугольник 3"/>
          <p:cNvSpPr/>
          <p:nvPr/>
        </p:nvSpPr>
        <p:spPr>
          <a:xfrm>
            <a:off x="369392" y="2415739"/>
            <a:ext cx="3410520" cy="1015663"/>
          </a:xfrm>
          <a:prstGeom prst="rect">
            <a:avLst/>
          </a:prstGeom>
        </p:spPr>
        <p:txBody>
          <a:bodyPr wrap="square">
            <a:spAutoFit/>
          </a:bodyPr>
          <a:lstStyle/>
          <a:p>
            <a:pPr lvl="0"/>
            <a:r>
              <a:rPr lang="ru-RU" sz="2000" u="sng" dirty="0">
                <a:solidFill>
                  <a:prstClr val="black"/>
                </a:solidFill>
                <a:latin typeface="Times New Roman" panose="02020603050405020304" pitchFamily="18" charset="0"/>
                <a:cs typeface="Times New Roman" panose="02020603050405020304" pitchFamily="18" charset="0"/>
              </a:rPr>
              <a:t>Традиционное оборудование: </a:t>
            </a:r>
          </a:p>
          <a:p>
            <a:pPr lvl="0"/>
            <a:r>
              <a:rPr lang="ru-RU" sz="2000" b="1" dirty="0">
                <a:solidFill>
                  <a:prstClr val="black"/>
                </a:solidFill>
                <a:latin typeface="Times New Roman" panose="02020603050405020304" pitchFamily="18" charset="0"/>
                <a:cs typeface="Times New Roman" panose="02020603050405020304" pitchFamily="18" charset="0"/>
              </a:rPr>
              <a:t>Флюгер</a:t>
            </a:r>
          </a:p>
          <a:p>
            <a:pPr lvl="0"/>
            <a:r>
              <a:rPr lang="ru-RU" sz="2000" b="1" dirty="0">
                <a:solidFill>
                  <a:prstClr val="black"/>
                </a:solidFill>
                <a:latin typeface="Times New Roman" panose="02020603050405020304" pitchFamily="18" charset="0"/>
                <a:cs typeface="Times New Roman" panose="02020603050405020304" pitchFamily="18" charset="0"/>
              </a:rPr>
              <a:t>Термометр</a:t>
            </a:r>
          </a:p>
        </p:txBody>
      </p:sp>
      <p:sp>
        <p:nvSpPr>
          <p:cNvPr id="5" name="Прямоугольник 4"/>
          <p:cNvSpPr/>
          <p:nvPr/>
        </p:nvSpPr>
        <p:spPr>
          <a:xfrm>
            <a:off x="4139952" y="2420888"/>
            <a:ext cx="4680520" cy="2554545"/>
          </a:xfrm>
          <a:prstGeom prst="rect">
            <a:avLst/>
          </a:prstGeom>
        </p:spPr>
        <p:txBody>
          <a:bodyPr wrap="square">
            <a:spAutoFit/>
          </a:bodyPr>
          <a:lstStyle/>
          <a:p>
            <a:pPr lvl="0"/>
            <a:r>
              <a:rPr lang="ru-RU" sz="2000" u="sng" dirty="0" smtClean="0">
                <a:solidFill>
                  <a:prstClr val="black"/>
                </a:solidFill>
                <a:latin typeface="Times New Roman" panose="02020603050405020304" pitchFamily="18" charset="0"/>
                <a:cs typeface="Times New Roman" panose="02020603050405020304" pitchFamily="18" charset="0"/>
              </a:rPr>
              <a:t>Самодельное оборудование</a:t>
            </a:r>
            <a:r>
              <a:rPr lang="ru-RU" sz="2000" u="sng" dirty="0">
                <a:solidFill>
                  <a:prstClr val="black"/>
                </a:solidFill>
                <a:latin typeface="Times New Roman" panose="02020603050405020304" pitchFamily="18" charset="0"/>
                <a:cs typeface="Times New Roman" panose="02020603050405020304" pitchFamily="18" charset="0"/>
              </a:rPr>
              <a:t>: </a:t>
            </a:r>
          </a:p>
          <a:p>
            <a:pPr lvl="0"/>
            <a:r>
              <a:rPr lang="ru-RU" sz="2000" b="1" dirty="0">
                <a:solidFill>
                  <a:prstClr val="black"/>
                </a:solidFill>
                <a:latin typeface="Times New Roman" panose="02020603050405020304" pitchFamily="18" charset="0"/>
                <a:cs typeface="Times New Roman" panose="02020603050405020304" pitchFamily="18" charset="0"/>
              </a:rPr>
              <a:t>Ветряной рукав</a:t>
            </a:r>
          </a:p>
          <a:p>
            <a:pPr lvl="0"/>
            <a:r>
              <a:rPr lang="ru-RU" sz="2000" b="1" dirty="0">
                <a:solidFill>
                  <a:prstClr val="black"/>
                </a:solidFill>
                <a:latin typeface="Times New Roman" panose="02020603050405020304" pitchFamily="18" charset="0"/>
                <a:cs typeface="Times New Roman" panose="02020603050405020304" pitchFamily="18" charset="0"/>
              </a:rPr>
              <a:t>Снегомер</a:t>
            </a:r>
          </a:p>
          <a:p>
            <a:pPr lvl="0"/>
            <a:r>
              <a:rPr lang="ru-RU" sz="2000" b="1" dirty="0" err="1" smtClean="0">
                <a:solidFill>
                  <a:prstClr val="black"/>
                </a:solidFill>
                <a:latin typeface="Times New Roman" panose="02020603050405020304" pitchFamily="18" charset="0"/>
                <a:cs typeface="Times New Roman" panose="02020603050405020304" pitchFamily="18" charset="0"/>
              </a:rPr>
              <a:t>Осадкомер</a:t>
            </a:r>
            <a:endParaRPr lang="ru-RU" sz="2000" b="1" dirty="0">
              <a:solidFill>
                <a:prstClr val="black"/>
              </a:solidFill>
              <a:latin typeface="Times New Roman" panose="02020603050405020304" pitchFamily="18" charset="0"/>
              <a:cs typeface="Times New Roman" panose="02020603050405020304" pitchFamily="18" charset="0"/>
            </a:endParaRPr>
          </a:p>
          <a:p>
            <a:pPr lvl="0"/>
            <a:r>
              <a:rPr lang="ru-RU" sz="2000" b="1" dirty="0">
                <a:solidFill>
                  <a:prstClr val="black"/>
                </a:solidFill>
                <a:latin typeface="Times New Roman" panose="02020603050405020304" pitchFamily="18" charset="0"/>
                <a:cs typeface="Times New Roman" panose="02020603050405020304" pitchFamily="18" charset="0"/>
              </a:rPr>
              <a:t>Солнечные часы</a:t>
            </a:r>
          </a:p>
          <a:p>
            <a:pPr lvl="0"/>
            <a:r>
              <a:rPr lang="ru-RU" sz="2000" b="1" dirty="0">
                <a:solidFill>
                  <a:prstClr val="black"/>
                </a:solidFill>
                <a:latin typeface="Times New Roman" panose="02020603050405020304" pitchFamily="18" charset="0"/>
                <a:cs typeface="Times New Roman" panose="02020603050405020304" pitchFamily="18" charset="0"/>
              </a:rPr>
              <a:t>Информационный стенд</a:t>
            </a:r>
          </a:p>
          <a:p>
            <a:pPr lvl="0"/>
            <a:r>
              <a:rPr lang="ru-RU" sz="2000" b="1" dirty="0" smtClean="0">
                <a:solidFill>
                  <a:prstClr val="black"/>
                </a:solidFill>
                <a:latin typeface="Times New Roman" panose="02020603050405020304" pitchFamily="18" charset="0"/>
                <a:cs typeface="Times New Roman" panose="02020603050405020304" pitchFamily="18" charset="0"/>
              </a:rPr>
              <a:t>Гигрометр</a:t>
            </a:r>
          </a:p>
          <a:p>
            <a:pPr lvl="0"/>
            <a:r>
              <a:rPr lang="ru-RU" sz="2000" b="1" dirty="0" smtClean="0">
                <a:solidFill>
                  <a:prstClr val="black"/>
                </a:solidFill>
                <a:latin typeface="Times New Roman" panose="02020603050405020304" pitchFamily="18" charset="0"/>
                <a:cs typeface="Times New Roman" panose="02020603050405020304" pitchFamily="18" charset="0"/>
              </a:rPr>
              <a:t>Кормушка</a:t>
            </a:r>
            <a:endParaRPr lang="ru-RU" sz="2000" b="1"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69392" y="3344217"/>
            <a:ext cx="2286000" cy="707886"/>
          </a:xfrm>
          <a:prstGeom prst="rect">
            <a:avLst/>
          </a:prstGeom>
        </p:spPr>
        <p:txBody>
          <a:bodyPr>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Барометр</a:t>
            </a:r>
          </a:p>
          <a:p>
            <a:pPr lvl="0"/>
            <a:r>
              <a:rPr lang="ru-RU" sz="2000" b="1" dirty="0">
                <a:solidFill>
                  <a:prstClr val="black"/>
                </a:solidFill>
                <a:latin typeface="Times New Roman" panose="02020603050405020304" pitchFamily="18" charset="0"/>
                <a:cs typeface="Times New Roman" panose="02020603050405020304" pitchFamily="18" charset="0"/>
              </a:rPr>
              <a:t>Компас</a:t>
            </a:r>
          </a:p>
        </p:txBody>
      </p:sp>
    </p:spTree>
    <p:extLst>
      <p:ext uri="{BB962C8B-B14F-4D97-AF65-F5344CB8AC3E}">
        <p14:creationId xmlns="" xmlns:p14="http://schemas.microsoft.com/office/powerpoint/2010/main" val="409985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3012" y="76285"/>
            <a:ext cx="1652825" cy="752065"/>
          </a:xfrm>
          <a:prstGeom prst="rect">
            <a:avLst/>
          </a:prstGeom>
        </p:spPr>
        <p:txBody>
          <a:bodyPr wrap="none">
            <a:spAutoFit/>
          </a:bodyPr>
          <a:lstStyle/>
          <a:p>
            <a:pPr algn="ctr">
              <a:lnSpc>
                <a:spcPct val="150000"/>
              </a:lnSpc>
              <a:spcAft>
                <a:spcPts val="1000"/>
              </a:spcAft>
            </a:pPr>
            <a:r>
              <a:rPr lang="ru-RU" sz="3200" b="1" dirty="0" smtClean="0">
                <a:effectLst/>
                <a:latin typeface="Times New Roman"/>
                <a:ea typeface="Times New Roman"/>
                <a:cs typeface="Times New Roman"/>
              </a:rPr>
              <a:t>Флюгер</a:t>
            </a:r>
            <a:endParaRPr lang="ru-RU" sz="3200" dirty="0">
              <a:ea typeface="Times New Roman"/>
              <a:cs typeface="Times New Roman"/>
            </a:endParaRPr>
          </a:p>
        </p:txBody>
      </p:sp>
      <p:pic>
        <p:nvPicPr>
          <p:cNvPr id="3" name="Рисунок 2" descr="C:\Users\Admin\Downloads\155_original.jpg"/>
          <p:cNvPicPr/>
          <p:nvPr/>
        </p:nvPicPr>
        <p:blipFill>
          <a:blip r:embed="rId2" cstate="print"/>
          <a:srcRect/>
          <a:stretch>
            <a:fillRect/>
          </a:stretch>
        </p:blipFill>
        <p:spPr bwMode="auto">
          <a:xfrm>
            <a:off x="163982" y="1412776"/>
            <a:ext cx="2031365" cy="3600400"/>
          </a:xfrm>
          <a:prstGeom prst="rect">
            <a:avLst/>
          </a:prstGeom>
          <a:noFill/>
          <a:ln w="9525">
            <a:noFill/>
            <a:miter lim="800000"/>
            <a:headEnd/>
            <a:tailEnd/>
          </a:ln>
        </p:spPr>
      </p:pic>
      <p:sp>
        <p:nvSpPr>
          <p:cNvPr id="4" name="Прямоугольник 3"/>
          <p:cNvSpPr/>
          <p:nvPr/>
        </p:nvSpPr>
        <p:spPr>
          <a:xfrm>
            <a:off x="2295872" y="1225619"/>
            <a:ext cx="6452592" cy="5121274"/>
          </a:xfrm>
          <a:prstGeom prst="rect">
            <a:avLst/>
          </a:prstGeom>
        </p:spPr>
        <p:txBody>
          <a:bodyPr wrap="square">
            <a:spAutoFit/>
          </a:bodyPr>
          <a:lstStyle/>
          <a:p>
            <a:pPr indent="450215" algn="just">
              <a:lnSpc>
                <a:spcPct val="150000"/>
              </a:lnSpc>
              <a:spcAft>
                <a:spcPts val="1000"/>
              </a:spcAft>
            </a:pPr>
            <a:r>
              <a:rPr lang="ru-RU" sz="2000" dirty="0" smtClean="0">
                <a:effectLst/>
                <a:latin typeface="Times New Roman"/>
                <a:ea typeface="Times New Roman"/>
                <a:cs typeface="Times New Roman"/>
              </a:rPr>
              <a:t>Флюгер состоит из неподвижного вертикального стержня и подвижной части - флюгарки, которая вращается на стержне и устанавливается по ветру так, что положение стрелки показывает то направление, откуда дует ветер. Флюгарка состоит из лопасти и стрелки, укрепленных на трубке. На нижней части стержня находятся штифты для ориентировки направлений по сторонам света. К штифтам прикреплены буквы (С-Ю-З-В), для лучшей ориентировки детям. Ориентировка флюгера по сторонам света выполнена с помощью компаса.</a:t>
            </a:r>
            <a:endParaRPr lang="ru-RU" sz="2000" dirty="0">
              <a:ea typeface="Times New Roman"/>
              <a:cs typeface="Times New Roman"/>
            </a:endParaRPr>
          </a:p>
        </p:txBody>
      </p:sp>
    </p:spTree>
    <p:extLst>
      <p:ext uri="{BB962C8B-B14F-4D97-AF65-F5344CB8AC3E}">
        <p14:creationId xmlns="" xmlns:p14="http://schemas.microsoft.com/office/powerpoint/2010/main" val="3935138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508</TotalTime>
  <Words>1975</Words>
  <Application>Microsoft Office PowerPoint</Application>
  <PresentationFormat>Экран (4:3)</PresentationFormat>
  <Paragraphs>120</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Метеоплощадка в детском саду</vt:lpstr>
      <vt:lpstr>Слайд 2</vt:lpstr>
      <vt:lpstr>Актуальность темы проекта.</vt:lpstr>
      <vt:lpstr>Цель:</vt:lpstr>
      <vt:lpstr>Слайд 5</vt:lpstr>
      <vt:lpstr> Ожидаемые результаты.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Метеоплощадка в детском саду</dc:title>
  <dc:creator>sherhan</dc:creator>
  <cp:lastModifiedBy>Admin</cp:lastModifiedBy>
  <cp:revision>52</cp:revision>
  <dcterms:created xsi:type="dcterms:W3CDTF">2021-01-25T05:29:19Z</dcterms:created>
  <dcterms:modified xsi:type="dcterms:W3CDTF">2021-01-27T20:44:54Z</dcterms:modified>
</cp:coreProperties>
</file>