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E7C7-1000-49B8-B864-07756F0C2ACE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DDF9-D3C9-479B-95B5-E9B29554D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32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E7C7-1000-49B8-B864-07756F0C2ACE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DDF9-D3C9-479B-95B5-E9B29554D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07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E7C7-1000-49B8-B864-07756F0C2ACE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DDF9-D3C9-479B-95B5-E9B29554D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E7C7-1000-49B8-B864-07756F0C2ACE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DDF9-D3C9-479B-95B5-E9B29554D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602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E7C7-1000-49B8-B864-07756F0C2ACE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DDF9-D3C9-479B-95B5-E9B29554D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3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E7C7-1000-49B8-B864-07756F0C2ACE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DDF9-D3C9-479B-95B5-E9B29554D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24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E7C7-1000-49B8-B864-07756F0C2ACE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DDF9-D3C9-479B-95B5-E9B29554D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94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E7C7-1000-49B8-B864-07756F0C2ACE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DDF9-D3C9-479B-95B5-E9B29554D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23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E7C7-1000-49B8-B864-07756F0C2ACE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DDF9-D3C9-479B-95B5-E9B29554D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93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E7C7-1000-49B8-B864-07756F0C2ACE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DDF9-D3C9-479B-95B5-E9B29554D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07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E7C7-1000-49B8-B864-07756F0C2ACE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DDF9-D3C9-479B-95B5-E9B29554D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44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FE7C7-1000-49B8-B864-07756F0C2ACE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ADDF9-D3C9-479B-95B5-E9B29554D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3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852936"/>
            <a:ext cx="7054552" cy="1539602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Здоровьесберегающие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технологии </a:t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на логопедических занятиях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84168" y="5229200"/>
            <a:ext cx="25951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  <a:r>
              <a:rPr lang="ru-RU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Злыгостева</a:t>
            </a:r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Ф.С.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977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У моторных </a:t>
            </a:r>
            <a:r>
              <a:rPr lang="ru-RU" dirty="0" err="1">
                <a:solidFill>
                  <a:srgbClr val="FF0000"/>
                </a:solidFill>
              </a:rPr>
              <a:t>алаликов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/>
              <a:t>ароматерапия </a:t>
            </a:r>
            <a:r>
              <a:rPr lang="ru-RU" dirty="0"/>
              <a:t>может применяться для </a:t>
            </a:r>
            <a:r>
              <a:rPr lang="ru-RU" u="sng" dirty="0"/>
              <a:t>повышения уровня высших психических функций</a:t>
            </a:r>
            <a:r>
              <a:rPr lang="ru-RU" dirty="0"/>
              <a:t>, так как у них отмечается недоразвитие внимания, памяти, </a:t>
            </a:r>
            <a:r>
              <a:rPr lang="ru-RU" dirty="0" smtClean="0"/>
              <a:t>мышления.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241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Музыктерапия</a:t>
            </a:r>
            <a:r>
              <a:rPr lang="ru-RU" b="1" dirty="0" smtClean="0">
                <a:solidFill>
                  <a:srgbClr val="002060"/>
                </a:solidFill>
              </a:rPr>
              <a:t> в логопедии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Цель занятий с использованием музыкотерапии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u="sng" dirty="0" smtClean="0"/>
              <a:t>создание </a:t>
            </a:r>
            <a:r>
              <a:rPr lang="ru-RU" u="sng" dirty="0"/>
              <a:t>положительного эмоционального фона </a:t>
            </a:r>
            <a:r>
              <a:rPr lang="ru-RU" dirty="0"/>
              <a:t>реабилитации (снятие фактора тревожности, возникающего у данного контингента детей вследствие резкого изменения социального и личностного статуса); </a:t>
            </a:r>
            <a:endParaRPr lang="ru-RU" dirty="0" smtClean="0"/>
          </a:p>
          <a:p>
            <a:r>
              <a:rPr lang="ru-RU" u="sng" dirty="0" smtClean="0"/>
              <a:t>стимуляция </a:t>
            </a:r>
            <a:r>
              <a:rPr lang="ru-RU" u="sng" dirty="0"/>
              <a:t>двигательных функций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u="sng" dirty="0" smtClean="0"/>
              <a:t>развитие </a:t>
            </a:r>
            <a:r>
              <a:rPr lang="ru-RU" u="sng" dirty="0"/>
              <a:t>и коррекция сенсорных процессов </a:t>
            </a:r>
            <a:r>
              <a:rPr lang="ru-RU" dirty="0"/>
              <a:t>(ощущений, восприятий, представлений) и сенсорных способностей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u="sng" dirty="0"/>
              <a:t>растормаживание речевой функции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8475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800" y="5486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Музыкотерапия включает: </a:t>
            </a:r>
          </a:p>
          <a:p>
            <a:r>
              <a:rPr lang="ru-RU" dirty="0" smtClean="0"/>
              <a:t>прослушивание музыкальных произведений; </a:t>
            </a:r>
          </a:p>
          <a:p>
            <a:r>
              <a:rPr lang="ru-RU" dirty="0" smtClean="0"/>
              <a:t>пение песен;</a:t>
            </a:r>
          </a:p>
          <a:p>
            <a:r>
              <a:rPr lang="ru-RU" dirty="0" smtClean="0"/>
              <a:t> ритмические движения под музыку;</a:t>
            </a:r>
          </a:p>
          <a:p>
            <a:r>
              <a:rPr lang="ru-RU" dirty="0" smtClean="0"/>
              <a:t> сочетание музыки и </a:t>
            </a:r>
            <a:r>
              <a:rPr lang="ru-RU" dirty="0" err="1" smtClean="0"/>
              <a:t>изодеятельности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93096"/>
            <a:ext cx="36576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6106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Опыт </a:t>
            </a:r>
            <a:r>
              <a:rPr lang="ru-RU" b="1" i="1" dirty="0">
                <a:solidFill>
                  <a:srgbClr val="002060"/>
                </a:solidFill>
              </a:rPr>
              <a:t>работы по использованию музыкотерапии в коррекционной работе с детьми, имеющими речевую патологию, подводит к следующим выводам:</a:t>
            </a:r>
          </a:p>
          <a:p>
            <a:r>
              <a:rPr lang="ru-RU" b="1" dirty="0"/>
              <a:t>использовать для прослушивания можно только то произведение, которое </a:t>
            </a:r>
            <a:r>
              <a:rPr lang="ru-RU" b="1" dirty="0">
                <a:solidFill>
                  <a:srgbClr val="FF0000"/>
                </a:solidFill>
              </a:rPr>
              <a:t>нравится абсолютно всем детям;</a:t>
            </a:r>
          </a:p>
          <a:p>
            <a:r>
              <a:rPr lang="ru-RU" b="1" dirty="0"/>
              <a:t>лучше использовать музыкальные пьесы, которые знакомы детям. Они </a:t>
            </a:r>
            <a:r>
              <a:rPr lang="ru-RU" b="1" dirty="0">
                <a:solidFill>
                  <a:srgbClr val="FF0000"/>
                </a:solidFill>
              </a:rPr>
              <a:t>не должны привлекать их внимания своей новизной, отвлекать от главного</a:t>
            </a:r>
            <a:r>
              <a:rPr lang="ru-RU" b="1" dirty="0"/>
              <a:t>;</a:t>
            </a:r>
          </a:p>
          <a:p>
            <a:r>
              <a:rPr lang="ru-RU" b="1" dirty="0">
                <a:solidFill>
                  <a:srgbClr val="FF0000"/>
                </a:solidFill>
              </a:rPr>
              <a:t>громкость</a:t>
            </a:r>
            <a:r>
              <a:rPr lang="ru-RU" b="1" dirty="0"/>
              <a:t> звучания музыки должна быть строго дозирована </a:t>
            </a:r>
            <a:r>
              <a:rPr lang="ru-RU" b="1" dirty="0">
                <a:solidFill>
                  <a:srgbClr val="FF0000"/>
                </a:solidFill>
              </a:rPr>
              <a:t>(не громко, но и не тихо</a:t>
            </a:r>
            <a:r>
              <a:rPr lang="ru-RU" b="1" dirty="0"/>
              <a:t>)</a:t>
            </a:r>
          </a:p>
          <a:p>
            <a:r>
              <a:rPr lang="ru-RU" b="1" dirty="0"/>
              <a:t>продолжительность прослушивания должна составлять </a:t>
            </a:r>
            <a:r>
              <a:rPr lang="ru-RU" b="1" dirty="0">
                <a:solidFill>
                  <a:srgbClr val="FF0000"/>
                </a:solidFill>
              </a:rPr>
              <a:t>не более 10 минут </a:t>
            </a:r>
            <a:r>
              <a:rPr lang="ru-RU" b="1" dirty="0"/>
              <a:t>в течение всего занятия. Как правило, это только одно музыкальное произведение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620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002060"/>
                </a:solidFill>
              </a:rPr>
              <a:t>Музыкотерапевтическое</a:t>
            </a:r>
            <a:r>
              <a:rPr lang="ru-RU" dirty="0">
                <a:solidFill>
                  <a:srgbClr val="002060"/>
                </a:solidFill>
              </a:rPr>
              <a:t> направление работы способствует: 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улучшению </a:t>
            </a:r>
            <a:r>
              <a:rPr lang="ru-RU" dirty="0"/>
              <a:t>общего эмоционального состояния детей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улучшению исполнения качества движений (развиваются выразительность, ритмичность, координация, движений); </a:t>
            </a:r>
            <a:endParaRPr lang="ru-RU" dirty="0" smtClean="0"/>
          </a:p>
          <a:p>
            <a:r>
              <a:rPr lang="ru-RU" dirty="0" smtClean="0"/>
              <a:t>коррекции </a:t>
            </a:r>
            <a:r>
              <a:rPr lang="ru-RU" dirty="0"/>
              <a:t>и развитию ощущений, восприятий, представлений; стимуляции речевой функции; </a:t>
            </a:r>
            <a:endParaRPr lang="ru-RU" dirty="0" smtClean="0"/>
          </a:p>
          <a:p>
            <a:r>
              <a:rPr lang="ru-RU" dirty="0" smtClean="0"/>
              <a:t>нормализации </a:t>
            </a:r>
            <a:r>
              <a:rPr lang="ru-RU" dirty="0"/>
              <a:t>просодической стороны речи (темп, тембр, ритм, выразительность интонации).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857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Хромотерапия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наука, изучающая свойства цвета.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помогает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разнообразить логопедические занятия и оптимизируют процесс коррекции речи.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логопедической работе элементы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хромотерапии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применять на: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занятиях;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Подгрупповых;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Групповых занятиях.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технология может применяться на всех этапах работы: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автоматизация и дифференциация звуков;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совершенствование грамматического строя речи;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 речи;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общей и мелкой моторики;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правильного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448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640871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цвет воздействует на людей по разному, носит избирательный характер.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 каждого цвета:</a:t>
            </a:r>
          </a:p>
          <a:p>
            <a:pPr>
              <a:lnSpc>
                <a:spcPct val="10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Успокаивает, стимулирует умственную деятельность;</a:t>
            </a:r>
          </a:p>
          <a:p>
            <a:pPr>
              <a:lnSpc>
                <a:spcPct val="100000"/>
              </a:lnSpc>
            </a:pP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Голубой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тормозящее действие при психическом возбуждении;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Фиолетовый-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угнетает психические процессы, снижает настроение;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активизирует, повышает физическую работоспособность;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успокаивает, повышает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защитные силы организма.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Розовый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тонизирующее воздействие;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Желтый-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покоя, нейтрализует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действия.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854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«Разноцветные стеклышки»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связной речи; закрепление грамматического строя речи. Согласование прилагательных с существительными.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предлагается посмотреть за окно, но стекло у окна не простое, а, например, синего цвета. Расскажи, что за окном.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«Цветик-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семицветик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развитие дыхания. Перед детьми «Цветик-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семицветик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Дети должны определить, какого цвета каждый лепесток у этого цветка, загадать желание и оторвать.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Помогите ветру унести ваш лепесток, подуйте на него длительно и плавно. Вдох делаем носом, а выдох — ртом.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фоне комплексной логопедической помощи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 оптимизируют процесс коррекции речи детей-логопатов и способствуют оздоровлению всего организма ребенка.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444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751"/>
            <a:ext cx="8229600" cy="1143000"/>
          </a:xfrm>
        </p:spPr>
        <p:txBody>
          <a:bodyPr/>
          <a:lstStyle/>
          <a:p>
            <a:r>
              <a:rPr lang="ru-RU" sz="4000" b="1" dirty="0" err="1">
                <a:solidFill>
                  <a:srgbClr val="8064A2">
                    <a:lumMod val="50000"/>
                  </a:srgbClr>
                </a:solidFill>
              </a:rPr>
              <a:t>Здоровьесберегающие</a:t>
            </a:r>
            <a:r>
              <a:rPr lang="ru-RU" sz="4000" b="1" dirty="0">
                <a:solidFill>
                  <a:srgbClr val="8064A2">
                    <a:lumMod val="50000"/>
                  </a:srgbClr>
                </a:solidFill>
              </a:rPr>
              <a:t> технологии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Использование </a:t>
            </a:r>
            <a:r>
              <a:rPr lang="ru-RU" dirty="0" err="1">
                <a:solidFill>
                  <a:srgbClr val="FF0000"/>
                </a:solidFill>
              </a:rPr>
              <a:t>здоровьесберегающих</a:t>
            </a:r>
            <a:r>
              <a:rPr lang="ru-RU" dirty="0">
                <a:solidFill>
                  <a:srgbClr val="FF0000"/>
                </a:solidFill>
              </a:rPr>
              <a:t> технологий </a:t>
            </a:r>
            <a:r>
              <a:rPr lang="ru-RU" dirty="0"/>
              <a:t>способствует интегрированному воздействию, а также достижению </a:t>
            </a:r>
            <a:r>
              <a:rPr lang="ru-RU" u="sng" dirty="0"/>
              <a:t>устойчивого, стабильного результата в более короткие сроки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дополнении к традиционным методам воздействия, все больше используются </a:t>
            </a:r>
            <a:r>
              <a:rPr lang="ru-RU" dirty="0" smtClean="0">
                <a:solidFill>
                  <a:srgbClr val="FF0000"/>
                </a:solidFill>
              </a:rPr>
              <a:t>нетрадиционные формы работы</a:t>
            </a:r>
            <a:r>
              <a:rPr lang="ru-RU" dirty="0" smtClean="0"/>
              <a:t>. Они </a:t>
            </a:r>
            <a:r>
              <a:rPr lang="ru-RU" u="sng" dirty="0" smtClean="0"/>
              <a:t>помогают в достижении максимально возможных успехов</a:t>
            </a:r>
            <a:r>
              <a:rPr lang="ru-RU" dirty="0" smtClean="0"/>
              <a:t> и принадлежат к числу эффективных средств коррекции.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63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На сегодняшний день к методам нетрадиционного воздействия, относятся: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>
                <a:solidFill>
                  <a:srgbClr val="FF0000"/>
                </a:solidFill>
              </a:rPr>
              <a:t>Фитотерапия</a:t>
            </a:r>
            <a:r>
              <a:rPr lang="ru-RU" dirty="0"/>
              <a:t> – лечение с помощью лекарственных растений.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>
                <a:solidFill>
                  <a:srgbClr val="FF0000"/>
                </a:solidFill>
              </a:rPr>
              <a:t>Ароматерапия</a:t>
            </a:r>
            <a:r>
              <a:rPr lang="ru-RU" dirty="0"/>
              <a:t> – лечение с помощью </a:t>
            </a:r>
            <a:r>
              <a:rPr lang="ru-RU" dirty="0" err="1"/>
              <a:t>фитокомпозиций</a:t>
            </a:r>
            <a:r>
              <a:rPr lang="ru-RU" dirty="0"/>
              <a:t> ароматов цветов и растений.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>
                <a:solidFill>
                  <a:srgbClr val="FF0000"/>
                </a:solidFill>
              </a:rPr>
              <a:t>Музыкотерапия</a:t>
            </a:r>
            <a:r>
              <a:rPr lang="ru-RU" dirty="0"/>
              <a:t> – воздействие музыки на человека с терапевтическими целями.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>
                <a:solidFill>
                  <a:srgbClr val="FF0000"/>
                </a:solidFill>
              </a:rPr>
              <a:t>Хромотерапия</a:t>
            </a:r>
            <a:r>
              <a:rPr lang="ru-RU" dirty="0"/>
              <a:t> – терапевтическое воздействие цвета на организм человека.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>
                <a:solidFill>
                  <a:srgbClr val="FF0000"/>
                </a:solidFill>
              </a:rPr>
              <a:t>Литотерапия</a:t>
            </a:r>
            <a:r>
              <a:rPr lang="ru-RU" dirty="0"/>
              <a:t> – терапевтическое воздействие камней (минералов) на организм человека.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>
                <a:solidFill>
                  <a:srgbClr val="FF0000"/>
                </a:solidFill>
              </a:rPr>
              <a:t>Имаготерапия</a:t>
            </a:r>
            <a:r>
              <a:rPr lang="ru-RU" dirty="0"/>
              <a:t> – театрализация. Включает в себя: </a:t>
            </a:r>
            <a:r>
              <a:rPr lang="ru-RU" dirty="0" err="1"/>
              <a:t>куклотерапию</a:t>
            </a:r>
            <a:r>
              <a:rPr lang="ru-RU" dirty="0"/>
              <a:t>, </a:t>
            </a:r>
            <a:r>
              <a:rPr lang="ru-RU" dirty="0" err="1"/>
              <a:t>сказкотерапию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• </a:t>
            </a:r>
            <a:r>
              <a:rPr lang="ru-RU" dirty="0" err="1">
                <a:solidFill>
                  <a:srgbClr val="FF0000"/>
                </a:solidFill>
              </a:rPr>
              <a:t>Пескотерапия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sand-play</a:t>
            </a:r>
            <a:r>
              <a:rPr lang="ru-RU" dirty="0"/>
              <a:t>) – игра с песком, как способ развития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2541160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968552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sz="4000" dirty="0">
                <a:solidFill>
                  <a:prstClr val="black"/>
                </a:solidFill>
              </a:rPr>
              <a:t>Коррекционные занятия с </a:t>
            </a:r>
            <a:r>
              <a:rPr lang="ru-RU" sz="4000" dirty="0">
                <a:solidFill>
                  <a:srgbClr val="FF0000"/>
                </a:solidFill>
              </a:rPr>
              <a:t>использованием нетрадиционных методов</a:t>
            </a:r>
            <a:r>
              <a:rPr lang="ru-RU" sz="4000" dirty="0">
                <a:solidFill>
                  <a:prstClr val="black"/>
                </a:solidFill>
              </a:rPr>
              <a:t>, направленных на </a:t>
            </a:r>
            <a:r>
              <a:rPr lang="ru-RU" sz="4000" dirty="0">
                <a:solidFill>
                  <a:srgbClr val="FF0000"/>
                </a:solidFill>
              </a:rPr>
              <a:t>преодоление тяжелых нарушений речи</a:t>
            </a:r>
            <a:r>
              <a:rPr lang="ru-RU" sz="4000" dirty="0">
                <a:solidFill>
                  <a:prstClr val="black"/>
                </a:solidFill>
              </a:rPr>
              <a:t>, ориентированы на: </a:t>
            </a:r>
          </a:p>
          <a:p>
            <a:pPr lvl="0">
              <a:buFontTx/>
              <a:buChar char="-"/>
            </a:pPr>
            <a:r>
              <a:rPr lang="ru-RU" sz="4000" dirty="0">
                <a:solidFill>
                  <a:prstClr val="black"/>
                </a:solidFill>
              </a:rPr>
              <a:t>развитие сенсорного и чувственного восприятия окружающего мира;</a:t>
            </a:r>
          </a:p>
          <a:p>
            <a:pPr lvl="0">
              <a:buFontTx/>
              <a:buChar char="-"/>
            </a:pPr>
            <a:r>
              <a:rPr lang="ru-RU" sz="4000" dirty="0">
                <a:solidFill>
                  <a:prstClr val="black"/>
                </a:solidFill>
              </a:rPr>
              <a:t> решение эмоционально-волевых проблем ребенка;</a:t>
            </a:r>
          </a:p>
          <a:p>
            <a:pPr lvl="0">
              <a:buFontTx/>
              <a:buChar char="-"/>
            </a:pPr>
            <a:r>
              <a:rPr lang="ru-RU" sz="4000" dirty="0">
                <a:solidFill>
                  <a:prstClr val="black"/>
                </a:solidFill>
              </a:rPr>
              <a:t> развитие пространственных представлений, двигательной координации, осознания собственного тела, </a:t>
            </a:r>
          </a:p>
          <a:p>
            <a:pPr lvl="0">
              <a:buFontTx/>
              <a:buChar char="-"/>
            </a:pPr>
            <a:r>
              <a:rPr lang="ru-RU" sz="4000" dirty="0">
                <a:solidFill>
                  <a:prstClr val="black"/>
                </a:solidFill>
              </a:rPr>
              <a:t>формирование позитивной самооценки ребенка с речевыми нарушениями.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85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Фитотерапия в логопедии.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899" y="1988840"/>
            <a:ext cx="8242042" cy="43099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4000" dirty="0" smtClean="0"/>
              <a:t>Этот метод </a:t>
            </a:r>
            <a:r>
              <a:rPr lang="ru-RU" sz="4000" dirty="0"/>
              <a:t>используется как  лечебное и профилактическое средство при различных речевых аномалиях, для восстановления умственной и </a:t>
            </a:r>
            <a:r>
              <a:rPr lang="ru-RU" sz="4000" dirty="0" smtClean="0"/>
              <a:t>физической работоспособности</a:t>
            </a:r>
            <a:r>
              <a:rPr lang="ru-RU" sz="4000" dirty="0"/>
              <a:t>, устранения усталости, вялости, астенического синдрома, профилактики нарушений мозгового кровообращения, расстройств  памяти, устранения бессонницы, нервозности, восстановления мышечного </a:t>
            </a:r>
            <a:r>
              <a:rPr lang="ru-RU" sz="4000" dirty="0" smtClean="0"/>
              <a:t>тонуса.</a:t>
            </a:r>
            <a:endParaRPr lang="ru-RU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2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813690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неврозоподобном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заикании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используются сборы лекарственных растений, обладающих противосудорожным и успокаивающим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действием.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спастической форме дизартрии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фитотерапевты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рекомендуют использовать настои из скорлупы кедровых орешков, из цветков календулы, семян укропа, отвары из донника лекарственного. Хороши ванны из настоя чабреца, отвара свежих пихтовых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веток;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паретической форме дизартрии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хороший эффект дают настои из женьшеня обыкновенного,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марьина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корня, гречихи посевной,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мордовника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обыкновенного; ванны из отвара трав: пшеницы, донника, лапчатки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серебристой;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ля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повышения работоспособности, улучшения памяти, концентрации внимания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рекомендуют отвары зверобоя, ландыша, настойки женьшеня, а также сырые овощи, особенно сок капусты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3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Фитотерапия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Д</a:t>
            </a:r>
            <a:r>
              <a:rPr lang="ru-RU" b="1" dirty="0" smtClean="0">
                <a:solidFill>
                  <a:srgbClr val="002060"/>
                </a:solidFill>
              </a:rPr>
              <a:t>аёт </a:t>
            </a:r>
            <a:r>
              <a:rPr lang="ru-RU" b="1" dirty="0">
                <a:solidFill>
                  <a:srgbClr val="002060"/>
                </a:solidFill>
              </a:rPr>
              <a:t>возможность создать благоприятную почву для работы по </a:t>
            </a:r>
            <a:r>
              <a:rPr lang="ru-RU" b="1" u="sng" dirty="0">
                <a:solidFill>
                  <a:srgbClr val="002060"/>
                </a:solidFill>
              </a:rPr>
              <a:t>коррекции речевых нарушений или личностно-эмоциональных отклонений в </a:t>
            </a:r>
            <a:r>
              <a:rPr lang="ru-RU" b="1" u="sng" dirty="0" smtClean="0">
                <a:solidFill>
                  <a:srgbClr val="002060"/>
                </a:solidFill>
              </a:rPr>
              <a:t>поведении.</a:t>
            </a:r>
            <a:endParaRPr lang="ru-RU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54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Аромотерапия</a:t>
            </a:r>
            <a:r>
              <a:rPr lang="ru-RU" dirty="0" smtClean="0"/>
              <a:t> в логопедии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Нетрадиционная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форма работы над дыханием. Вдыхаем запах – и чувствуем ароматический душ лечебного действия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Цели ароматерапии - нормализовать мышечный тонус, повышать работоспособность, настроение, уверенность в себе.</a:t>
            </a:r>
          </a:p>
        </p:txBody>
      </p:sp>
    </p:spTree>
    <p:extLst>
      <p:ext uri="{BB962C8B-B14F-4D97-AF65-F5344CB8AC3E}">
        <p14:creationId xmlns:p14="http://schemas.microsoft.com/office/powerpoint/2010/main" val="1392167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525963"/>
          </a:xfrm>
        </p:spPr>
        <p:txBody>
          <a:bodyPr>
            <a:normAutofit fontScale="47500" lnSpcReduction="20000"/>
          </a:bodyPr>
          <a:lstStyle/>
          <a:p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роматы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лаванды и розмарина действуют успокаивающе и </a:t>
            </a:r>
            <a:r>
              <a:rPr lang="ru-RU" sz="5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устраняют состояние </a:t>
            </a:r>
            <a:r>
              <a:rPr lang="ru-RU" sz="5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стресса </a:t>
            </a:r>
          </a:p>
          <a:p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апахи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лимона и эвкалипта возбуждают нервную систему и </a:t>
            </a:r>
            <a:r>
              <a:rPr lang="ru-RU" sz="5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повышают работоспособность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Эфирное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масло садового чабреца прекрасно действуют на </a:t>
            </a:r>
            <a:r>
              <a:rPr lang="ru-RU" sz="5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нервную систему. </a:t>
            </a:r>
            <a:endParaRPr lang="ru-RU" sz="5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Эфирные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масла базилика, кориандра, дягиля, петрушки тонизируют, а </a:t>
            </a:r>
            <a:r>
              <a:rPr lang="ru-RU" sz="5100" dirty="0" err="1">
                <a:latin typeface="Times New Roman" pitchFamily="18" charset="0"/>
                <a:cs typeface="Times New Roman" pitchFamily="18" charset="0"/>
              </a:rPr>
              <a:t>фитокомпозиции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из базилика, розмарина, мяты создают ароматы, прекрасно </a:t>
            </a:r>
            <a:r>
              <a:rPr lang="ru-RU" sz="5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успокаивающие перевозбуждённую нервную систему. </a:t>
            </a:r>
            <a:endParaRPr lang="ru-RU" sz="5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51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100" i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5100" i="1" dirty="0">
                <a:latin typeface="Times New Roman" pitchFamily="18" charset="0"/>
                <a:cs typeface="Times New Roman" pitchFamily="18" charset="0"/>
              </a:rPr>
              <a:t>должно занять достойное место в лечебной педагогике, особенно в работе </a:t>
            </a:r>
            <a:r>
              <a:rPr lang="ru-RU" sz="5100" i="1" u="sng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5100" i="1" u="sng" dirty="0" err="1">
                <a:latin typeface="Times New Roman" pitchFamily="18" charset="0"/>
                <a:cs typeface="Times New Roman" pitchFamily="18" charset="0"/>
              </a:rPr>
              <a:t>гиперактивными</a:t>
            </a:r>
            <a:r>
              <a:rPr lang="ru-RU" sz="5100" i="1" u="sng" dirty="0">
                <a:latin typeface="Times New Roman" pitchFamily="18" charset="0"/>
                <a:cs typeface="Times New Roman" pitchFamily="18" charset="0"/>
              </a:rPr>
              <a:t> детьми</a:t>
            </a:r>
            <a:r>
              <a:rPr lang="ru-RU" i="1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36092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798</Words>
  <Application>Microsoft Office PowerPoint</Application>
  <PresentationFormat>Экран (4:3)</PresentationFormat>
  <Paragraphs>91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Тема Office</vt:lpstr>
      <vt:lpstr>Здоровьесберегающие  технологии  на логопедических занятиях</vt:lpstr>
      <vt:lpstr>Здоровьесберегающие технологии</vt:lpstr>
      <vt:lpstr>На сегодняшний день к методам нетрадиционного воздействия, относятся: </vt:lpstr>
      <vt:lpstr>Презентация PowerPoint</vt:lpstr>
      <vt:lpstr>Фитотерапия в логопедии.</vt:lpstr>
      <vt:lpstr>Презентация PowerPoint</vt:lpstr>
      <vt:lpstr>Фитотерапия</vt:lpstr>
      <vt:lpstr>Аромотерапия в логопедии</vt:lpstr>
      <vt:lpstr>Презентация PowerPoint</vt:lpstr>
      <vt:lpstr>Презентация PowerPoint</vt:lpstr>
      <vt:lpstr>Музыктерапия в логопедии</vt:lpstr>
      <vt:lpstr>Презентация PowerPoint</vt:lpstr>
      <vt:lpstr>Презентация PowerPoint</vt:lpstr>
      <vt:lpstr>Музыкотерапевтическое направление работы способствует:  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 технологии  на логопедических занятиях</dc:title>
  <dc:creator>Дима</dc:creator>
  <cp:lastModifiedBy>Пользователь</cp:lastModifiedBy>
  <cp:revision>13</cp:revision>
  <dcterms:created xsi:type="dcterms:W3CDTF">2021-05-27T08:59:09Z</dcterms:created>
  <dcterms:modified xsi:type="dcterms:W3CDTF">2021-06-02T08:40:08Z</dcterms:modified>
</cp:coreProperties>
</file>