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6" r:id="rId3"/>
    <p:sldId id="270" r:id="rId4"/>
    <p:sldId id="274" r:id="rId5"/>
    <p:sldId id="272" r:id="rId6"/>
    <p:sldId id="257" r:id="rId7"/>
    <p:sldId id="277" r:id="rId8"/>
    <p:sldId id="256" r:id="rId9"/>
    <p:sldId id="262" r:id="rId10"/>
    <p:sldId id="266" r:id="rId11"/>
    <p:sldId id="281" r:id="rId12"/>
    <p:sldId id="264" r:id="rId13"/>
    <p:sldId id="268" r:id="rId14"/>
    <p:sldId id="279" r:id="rId15"/>
    <p:sldId id="258" r:id="rId16"/>
    <p:sldId id="280" r:id="rId17"/>
    <p:sldId id="282" r:id="rId18"/>
    <p:sldId id="259" r:id="rId19"/>
    <p:sldId id="261" r:id="rId20"/>
    <p:sldId id="265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78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8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8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4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72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4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1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0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B468-7EDA-4548-BDDD-148738DE81CE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58EFB-6828-46CC-BE15-076BC8039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65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339753" y="1196753"/>
            <a:ext cx="4104455" cy="15841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6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Синтаксис</a:t>
            </a:r>
            <a:br>
              <a:rPr lang="ru-RU" sz="6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класс</a:t>
            </a:r>
            <a:endParaRPr lang="ru-RU" sz="6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 descr="C:\Documents and Settings\User\Рабочий стол\цветы картинки\свиток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2770" y="3140967"/>
            <a:ext cx="4135453" cy="27851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115616" y="332656"/>
            <a:ext cx="712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специальное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Петроградского района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Санкт-Петербурга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6165304"/>
            <a:ext cx="10801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431992" flipH="1">
            <a:off x="3358361" y="3803325"/>
            <a:ext cx="2329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октября 1696 г- день      основания российского флота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5926068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Сакун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Ирина Викторовна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плотник. 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670433" cy="487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плотник. 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670433" cy="487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427984" y="1124744"/>
            <a:ext cx="201622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27984" y="1196752"/>
            <a:ext cx="201622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кораблестроитель.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2"/>
            <a:ext cx="7632847" cy="5031418"/>
          </a:xfrm>
          <a:prstGeom prst="rect">
            <a:avLst/>
          </a:prstGeom>
          <a:ln w="1905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9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Айвазовский Иван Константинович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7272808" cy="507290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амоцветы_-_Экипаж - одна семь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1136" y="4869160"/>
            <a:ext cx="609600" cy="6096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11560" y="116632"/>
            <a:ext cx="7594376" cy="648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для групп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Санкт-Петербург      _________ столица России.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33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Санкт-Петербург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-  морская 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столица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России.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987824" y="1484784"/>
            <a:ext cx="136815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804248" y="980728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3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Морские профессии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8" y="1556792"/>
            <a:ext cx="194708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429000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Капитан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779998"/>
            <a:ext cx="2520280" cy="171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7792" y="3235827"/>
            <a:ext cx="12961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штурман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65" y="1829570"/>
            <a:ext cx="2413266" cy="159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7941" y="3243710"/>
            <a:ext cx="12961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лоцман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1" y="4077072"/>
            <a:ext cx="1875922" cy="152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805264"/>
            <a:ext cx="201757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радиооператор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268"/>
          <a:stretch/>
        </p:blipFill>
        <p:spPr bwMode="auto">
          <a:xfrm>
            <a:off x="2965785" y="4077072"/>
            <a:ext cx="2458295" cy="162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83812" y="5878605"/>
            <a:ext cx="182223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Судовой врач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41" y="4216968"/>
            <a:ext cx="1992190" cy="149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70720" y="5805264"/>
            <a:ext cx="120663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кок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3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Нахимовское военно-морское училище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Юный нахимовец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3057525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Проверка домашнего задания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Соедини правильные ответы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4748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458616"/>
                <a:gridCol w="5770984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Синтаксис</a:t>
                      </a:r>
                      <a:r>
                        <a:rPr lang="ru-RU" sz="2400" b="0" i="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это </a:t>
                      </a:r>
                      <a:endParaRPr lang="ru-RU" sz="24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главные </a:t>
                      </a:r>
                      <a:r>
                        <a:rPr lang="ru-RU" sz="2400" b="0" kern="1200" dirty="0">
                          <a:latin typeface="Times New Roman" pitchFamily="18" charset="0"/>
                          <a:cs typeface="Times New Roman" pitchFamily="18" charset="0"/>
                        </a:rPr>
                        <a:t>члены предложения </a:t>
                      </a:r>
                      <a:endParaRPr lang="ru-RU" sz="2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Пунктуация</a:t>
                      </a:r>
                      <a:r>
                        <a:rPr lang="ru-RU" sz="2400" b="0" i="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4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главный 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член предложения, который отвечает на вопрос </a:t>
                      </a:r>
                      <a:r>
                        <a:rPr lang="ru-RU" sz="240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кто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? или </a:t>
                      </a:r>
                      <a:r>
                        <a:rPr lang="ru-RU" sz="240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что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Грамматическая основа предложения</a:t>
                      </a:r>
                      <a:r>
                        <a:rPr lang="ru-RU" sz="2400" b="0" i="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endParaRPr lang="ru-RU" sz="2400" b="0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  <a:r>
                        <a:rPr lang="ru-RU" sz="2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науки о языке в котором изучают </a:t>
                      </a:r>
                      <a:r>
                        <a:rPr lang="ru-RU" sz="2400" i="1" kern="1200" dirty="0">
                          <a:latin typeface="Times New Roman" pitchFamily="18" charset="0"/>
                          <a:cs typeface="Times New Roman" pitchFamily="18" charset="0"/>
                        </a:rPr>
                        <a:t>словосочетание, предложение и правила их построения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Подлежащее</a:t>
                      </a:r>
                      <a:r>
                        <a:rPr lang="ru-RU" sz="2400" b="0" i="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endParaRPr lang="ru-RU" sz="2400" b="0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главный 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член предложения, который отвечает на вопросы </a:t>
                      </a:r>
                      <a:r>
                        <a:rPr lang="ru-RU" sz="240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что делает 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предмет? каков </a:t>
                      </a:r>
                      <a:r>
                        <a:rPr lang="ru-RU" sz="2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предмет? что такое предмет?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Сказуемое</a:t>
                      </a:r>
                      <a:r>
                        <a:rPr lang="ru-RU" sz="2400" b="0" i="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i="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4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kern="1200" dirty="0"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науки о языке, в котором изучаются </a:t>
                      </a:r>
                      <a:r>
                        <a:rPr lang="ru-RU" sz="2400" i="1" kern="1200" dirty="0">
                          <a:latin typeface="Times New Roman" pitchFamily="18" charset="0"/>
                          <a:cs typeface="Times New Roman" pitchFamily="18" charset="0"/>
                        </a:rPr>
                        <a:t>система знаков препинания и правила их постановки</a:t>
                      </a:r>
                      <a:r>
                        <a:rPr lang="ru-RU" sz="2400" kern="120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«Российскому флоту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быть…»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72469"/>
            <a:ext cx="7056784" cy="4952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дц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ать первое окт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бря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</a:t>
            </a:r>
            <a:r>
              <a:rPr lang="ru-RU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 работа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i="1" dirty="0"/>
          </a:p>
          <a:p>
            <a:pPr marL="0" lvl="0" indent="0">
              <a:buNone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499992" y="1772816"/>
            <a:ext cx="3816424" cy="273630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России все гордятся флотом,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Пётр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основал;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тех пор он стал стране оплотом…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от врагов всех - защищал.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445224"/>
            <a:ext cx="856895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1696 г– день основания российского флота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6337" y="1628800"/>
            <a:ext cx="3523575" cy="364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2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Тире между подлежащим и сказуемым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11087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         2.  Россия       океанская Держава,</a:t>
            </a:r>
            <a:br>
              <a:rPr lang="ru-RU" sz="1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           Владычица бушующих морей.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1563"/>
            <a:ext cx="9144000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4"/>
          <p:cNvSpPr>
            <a:spLocks noChangeArrowheads="1"/>
          </p:cNvSpPr>
          <p:nvPr/>
        </p:nvSpPr>
        <p:spPr bwMode="auto">
          <a:xfrm>
            <a:off x="179388" y="4365625"/>
            <a:ext cx="2879725" cy="208756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Тире между </a:t>
            </a: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подлежащим и </a:t>
            </a: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азуемым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AutoShape 25"/>
          <p:cNvSpPr>
            <a:spLocks noChangeArrowheads="1"/>
          </p:cNvSpPr>
          <p:nvPr/>
        </p:nvSpPr>
        <p:spPr bwMode="auto">
          <a:xfrm>
            <a:off x="3203575" y="4508500"/>
            <a:ext cx="2808288" cy="194627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</a:t>
            </a:r>
            <a:endParaRPr lang="ru-RU" alt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AutoShape 26"/>
          <p:cNvSpPr>
            <a:spLocks noChangeArrowheads="1"/>
          </p:cNvSpPr>
          <p:nvPr/>
        </p:nvSpPr>
        <p:spPr bwMode="auto">
          <a:xfrm>
            <a:off x="6227763" y="4508500"/>
            <a:ext cx="2736850" cy="1871663"/>
          </a:xfrm>
          <a:prstGeom prst="cube">
            <a:avLst>
              <a:gd name="adj" fmla="val 256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</a:t>
            </a:r>
          </a:p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5125" name="AutoShape 30"/>
          <p:cNvSpPr>
            <a:spLocks noChangeArrowheads="1"/>
          </p:cNvSpPr>
          <p:nvPr/>
        </p:nvSpPr>
        <p:spPr bwMode="auto">
          <a:xfrm>
            <a:off x="3203575" y="3068638"/>
            <a:ext cx="2808288" cy="194468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</a:p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endParaRPr lang="ru-RU" alt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AutoShape 31"/>
          <p:cNvSpPr>
            <a:spLocks noChangeArrowheads="1"/>
          </p:cNvSpPr>
          <p:nvPr/>
        </p:nvSpPr>
        <p:spPr bwMode="auto">
          <a:xfrm>
            <a:off x="6227763" y="3213100"/>
            <a:ext cx="2736850" cy="18002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Наблюдаем </a:t>
            </a: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AutoShape 32"/>
          <p:cNvSpPr>
            <a:spLocks noChangeArrowheads="1"/>
          </p:cNvSpPr>
          <p:nvPr/>
        </p:nvSpPr>
        <p:spPr bwMode="auto">
          <a:xfrm>
            <a:off x="6227763" y="1844675"/>
            <a:ext cx="2736850" cy="187166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</a:t>
            </a:r>
          </a:p>
          <a:p>
            <a:pPr algn="ctr"/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AutoShape 35"/>
          <p:cNvSpPr>
            <a:spLocks noChangeArrowheads="1"/>
          </p:cNvSpPr>
          <p:nvPr/>
        </p:nvSpPr>
        <p:spPr bwMode="auto">
          <a:xfrm>
            <a:off x="755650" y="3068638"/>
            <a:ext cx="1584325" cy="898525"/>
          </a:xfrm>
          <a:prstGeom prst="wedgeRectCallout">
            <a:avLst>
              <a:gd name="adj1" fmla="val -37273"/>
              <a:gd name="adj2" fmla="val 1277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Что?</a:t>
            </a:r>
          </a:p>
        </p:txBody>
      </p:sp>
      <p:sp>
        <p:nvSpPr>
          <p:cNvPr id="5129" name="AutoShape 36"/>
          <p:cNvSpPr>
            <a:spLocks noChangeArrowheads="1"/>
          </p:cNvSpPr>
          <p:nvPr/>
        </p:nvSpPr>
        <p:spPr bwMode="auto">
          <a:xfrm>
            <a:off x="3924300" y="1773238"/>
            <a:ext cx="1800225" cy="900112"/>
          </a:xfrm>
          <a:prstGeom prst="wedgeRectCallout">
            <a:avLst>
              <a:gd name="adj1" fmla="val -38801"/>
              <a:gd name="adj2" fmla="val 1194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Зачем?</a:t>
            </a:r>
          </a:p>
        </p:txBody>
      </p:sp>
      <p:sp>
        <p:nvSpPr>
          <p:cNvPr id="5130" name="AutoShape 37"/>
          <p:cNvSpPr>
            <a:spLocks noChangeArrowheads="1"/>
          </p:cNvSpPr>
          <p:nvPr/>
        </p:nvSpPr>
        <p:spPr bwMode="auto">
          <a:xfrm>
            <a:off x="6877050" y="549275"/>
            <a:ext cx="1511300" cy="898525"/>
          </a:xfrm>
          <a:prstGeom prst="wedgeRectCallout">
            <a:avLst>
              <a:gd name="adj1" fmla="val -36657"/>
              <a:gd name="adj2" fmla="val 119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Как?</a:t>
            </a:r>
          </a:p>
        </p:txBody>
      </p:sp>
      <p:sp>
        <p:nvSpPr>
          <p:cNvPr id="5131" name="AutoShape 45"/>
          <p:cNvSpPr>
            <a:spLocks noChangeArrowheads="1"/>
          </p:cNvSpPr>
          <p:nvPr/>
        </p:nvSpPr>
        <p:spPr bwMode="auto">
          <a:xfrm rot="-775736">
            <a:off x="29517" y="723546"/>
            <a:ext cx="6582072" cy="1009650"/>
          </a:xfrm>
          <a:prstGeom prst="rightArrow">
            <a:avLst>
              <a:gd name="adj1" fmla="val 50000"/>
              <a:gd name="adj2" fmla="val 1719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alt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цели, задачи и способы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27609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Основатель Санкт-Петербурга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4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Подчеркните грамматическую основу предложения. Поставьте, где нужно, тире.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186808" cy="4565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arenR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русский царь.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создатель флота.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________   _______________ 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1026" name="Picture 2" descr="C:\Users\irinasakun\Desktop\Мой урок 21.10.10\картинки к уроку\п портре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812370" cy="4553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3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355976" y="908720"/>
            <a:ext cx="4392488" cy="54726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свою жизнь Петр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освоил множество ремесел.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 научился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кораблестроению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навигации, изготовлению часов, брал уроки рисования и граверного дела, учился изготовлять бумагу, осваивал ремесло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плотника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каменщика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садовника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также  практиковался в хирургии.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8936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289</Words>
  <Application>Microsoft Office PowerPoint</Application>
  <PresentationFormat>Экран (4:3)</PresentationFormat>
  <Paragraphs>66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Синтаксис 5 класс</vt:lpstr>
      <vt:lpstr>1. Проверка домашнего задания Соедини правильные ответы</vt:lpstr>
      <vt:lpstr>Двадцать первое октября Классная работа</vt:lpstr>
      <vt:lpstr>Тема: Тире между подлежащим и сказуемым</vt:lpstr>
      <vt:lpstr>Презентация PowerPoint</vt:lpstr>
      <vt:lpstr>Основатель Санкт-Петербурга</vt:lpstr>
      <vt:lpstr>3.  Подчеркните грамматическую основу предложения. Поставьте, где нужно, тире.</vt:lpstr>
      <vt:lpstr>Презентация PowerPoint</vt:lpstr>
      <vt:lpstr>Презентация PowerPoint</vt:lpstr>
      <vt:lpstr>Петр I- плотник. </vt:lpstr>
      <vt:lpstr>Петр I- плотник. </vt:lpstr>
      <vt:lpstr>Петр I – кораблестроитель.</vt:lpstr>
      <vt:lpstr>Айвазовский Иван Константинович</vt:lpstr>
      <vt:lpstr>Задание для групп </vt:lpstr>
      <vt:lpstr>4. Санкт-Петербург      _________ столица России.</vt:lpstr>
      <vt:lpstr>4.Санкт-Петербург  -  морская столица России.</vt:lpstr>
      <vt:lpstr>Морские профессии</vt:lpstr>
      <vt:lpstr>Нахимовское военно-морское училище</vt:lpstr>
      <vt:lpstr>Юный нахимовец</vt:lpstr>
      <vt:lpstr>«Российскому флоту- быть…»                                               Петр I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61</cp:revision>
  <dcterms:created xsi:type="dcterms:W3CDTF">2019-10-14T18:55:47Z</dcterms:created>
  <dcterms:modified xsi:type="dcterms:W3CDTF">2021-06-02T17:20:53Z</dcterms:modified>
</cp:coreProperties>
</file>