
<file path=[Content_Types].xml><?xml version="1.0" encoding="utf-8"?>
<Types xmlns="http://schemas.openxmlformats.org/package/2006/content-types">
  <Override ContentType="application/vnd.openxmlformats-officedocument.presentationml.slideMaster+xml" PartName="/ppt/slideMasters/slideMaster3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9.xml"/>
  <Override ContentType="application/vnd.openxmlformats-officedocument.theme+xml" PartName="/ppt/theme/theme5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8.xml"/>
  <Override ContentType="application/vnd.openxmlformats-officedocument.theme+xml" PartName="/ppt/theme/theme3.xml"/>
  <Override ContentType="application/vnd.openxmlformats-officedocument.presentationml.slideLayout+xml" PartName="/ppt/slideLayouts/slideLayout37.xml"/>
  <Override ContentType="application/vnd.openxmlformats-officedocument.presentationml.slide+xml" PartName="/ppt/slides/slide2.xml"/>
  <Override ContentType="application/vnd.openxmlformats-officedocument.presentationml.slide+xml" PartName="/ppt/slides/slide16.xml"/>
  <Override ContentType="application/vnd.openxmlformats-officedocument.presentationml.slide+xml" PartName="/ppt/slides/slide2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4.xml"/>
  <Default ContentType="application/vnd.openxmlformats-package.relationships+xml" Extension="rels"/>
  <Default ContentType="application/xml" Extension="xml"/>
  <Override ContentType="application/vnd.openxmlformats-officedocument.presentationml.slide+xml" PartName="/ppt/slides/slide14.xml"/>
  <Override ContentType="application/vnd.openxmlformats-officedocument.presentationml.slide+xml" PartName="/ppt/slides/slide23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42.xml"/>
  <Override ContentType="application/vnd.openxmlformats-officedocument.presentationml.slide+xml" PartName="/ppt/slides/slide10.xml"/>
  <Override ContentType="application/vnd.openxmlformats-officedocument.presentationml.slide+xml" PartName="/ppt/slides/slide12.xml"/>
  <Override ContentType="application/vnd.openxmlformats-officedocument.presentationml.slide+xml" PartName="/ppt/slides/slide2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40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7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8.xml"/>
  <Override ContentType="application/vnd.openxmlformats-officedocument.theme+xml" PartName="/ppt/theme/theme4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6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theme+xml" PartName="/ppt/theme/theme2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5.xml"/>
  <Override ContentType="application/vnd.openxmlformats-officedocument.presentationml.slide+xml" PartName="/ppt/slides/slide1.xml"/>
  <Override ContentType="application/vnd.openxmlformats-officedocument.presentationml.slide+xml" PartName="/ppt/slides/slide15.xml"/>
  <Override ContentType="application/vnd.openxmlformats-officedocument.presentationml.slide+xml" PartName="/ppt/slides/slide2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43.xml"/>
  <Default ContentType="image/jpeg" Extension="jpeg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2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41.xml"/>
  <Override ContentType="application/vnd.openxmlformats-officedocument.extended-properties+xml" PartName="/docProps/app.xml"/>
  <Override ContentType="application/vnd.openxmlformats-officedocument.presentationml.slide+xml" PartName="/ppt/slides/slide11.xml"/>
  <Override ContentType="application/vnd.openxmlformats-officedocument.presentationml.slide+xml" PartName="/ppt/slides/slide20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Default ContentType="image/vnd.ms-photo" Extension="wdp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8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20" r:id="rId4"/>
  </p:sldMasterIdLst>
  <p:notesMasterIdLst>
    <p:notesMasterId r:id="rId31"/>
  </p:notesMasterIdLst>
  <p:sldIdLst>
    <p:sldId id="256" r:id="rId5"/>
    <p:sldId id="427" r:id="rId6"/>
    <p:sldId id="428" r:id="rId7"/>
    <p:sldId id="443" r:id="rId8"/>
    <p:sldId id="437" r:id="rId9"/>
    <p:sldId id="441" r:id="rId10"/>
    <p:sldId id="296" r:id="rId11"/>
    <p:sldId id="326" r:id="rId12"/>
    <p:sldId id="303" r:id="rId13"/>
    <p:sldId id="304" r:id="rId14"/>
    <p:sldId id="307" r:id="rId15"/>
    <p:sldId id="309" r:id="rId16"/>
    <p:sldId id="310" r:id="rId17"/>
    <p:sldId id="311" r:id="rId18"/>
    <p:sldId id="327" r:id="rId19"/>
    <p:sldId id="352" r:id="rId20"/>
    <p:sldId id="353" r:id="rId21"/>
    <p:sldId id="354" r:id="rId22"/>
    <p:sldId id="356" r:id="rId23"/>
    <p:sldId id="357" r:id="rId24"/>
    <p:sldId id="358" r:id="rId25"/>
    <p:sldId id="360" r:id="rId26"/>
    <p:sldId id="362" r:id="rId27"/>
    <p:sldId id="363" r:id="rId28"/>
    <p:sldId id="332" r:id="rId29"/>
    <p:sldId id="442" r:id="rId30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DCF"/>
    <a:srgbClr val="FCD5B5"/>
    <a:srgbClr val="D6F4CE"/>
    <a:srgbClr val="D0E3EA"/>
    <a:srgbClr val="FF6699"/>
    <a:srgbClr val="33CC33"/>
    <a:srgbClr val="4BACC6"/>
    <a:srgbClr val="000104"/>
    <a:srgbClr val="FDEEE7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2672E9F-0C1A-4E6B-A9D3-A409113A3B13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25E8922-5F66-4C84-9FA8-217B9EA9BF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93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868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023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732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054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25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61813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147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615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46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660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07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598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02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22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144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5746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0866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7791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200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959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101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99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4131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79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37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49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85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63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366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010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024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366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140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3276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679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299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937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4415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369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461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533525"/>
            <a:ext cx="4038600" cy="5019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888CF67D-59BD-41A9-BF7C-E5CFA7DEF39D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>
          <a:xfrm>
            <a:off x="457200" y="1143000"/>
            <a:ext cx="8458200" cy="239713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www.themegallery.com</a:t>
            </a:r>
          </a:p>
        </p:txBody>
      </p:sp>
    </p:spTree>
    <p:extLst>
      <p:ext uri="{BB962C8B-B14F-4D97-AF65-F5344CB8AC3E}">
        <p14:creationId xmlns:p14="http://schemas.microsoft.com/office/powerpoint/2010/main" xmlns="" val="3135875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2086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74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0229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348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9519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media/image1.jpeg" Type="http://schemas.openxmlformats.org/officeDocument/2006/relationships/image"/><Relationship Id="rId3" Target="../slideLayouts/slideLayout3.xml" Type="http://schemas.openxmlformats.org/officeDocument/2006/relationships/slideLayout"/><Relationship Id="rId7" Target="../slideLayouts/slideLayout7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0" Target="../slideLayouts/slideLayout10.xml" Type="http://schemas.openxmlformats.org/officeDocument/2006/relationships/slideLayout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19.xml" Type="http://schemas.openxmlformats.org/officeDocument/2006/relationships/slideLayout"/><Relationship Id="rId13" Target="../media/image1.jpeg" Type="http://schemas.openxmlformats.org/officeDocument/2006/relationships/image"/><Relationship Id="rId3" Target="../slideLayouts/slideLayout14.xml" Type="http://schemas.openxmlformats.org/officeDocument/2006/relationships/slideLayout"/><Relationship Id="rId7" Target="../slideLayouts/slideLayout18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1" Target="../slideLayouts/slideLayout12.xml" Type="http://schemas.openxmlformats.org/officeDocument/2006/relationships/slideLayout"/><Relationship Id="rId6" Target="../slideLayouts/slideLayout17.xml" Type="http://schemas.openxmlformats.org/officeDocument/2006/relationships/slideLayout"/><Relationship Id="rId11" Target="../slideLayouts/slideLayout22.xml" Type="http://schemas.openxmlformats.org/officeDocument/2006/relationships/slideLayout"/><Relationship Id="rId5" Target="../slideLayouts/slideLayout16.xml" Type="http://schemas.openxmlformats.org/officeDocument/2006/relationships/slideLayout"/><Relationship Id="rId10" Target="../slideLayouts/slideLayout21.xml" Type="http://schemas.openxmlformats.org/officeDocument/2006/relationships/slideLayout"/><Relationship Id="rId4" Target="../slideLayouts/slideLayout15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0.xml" Type="http://schemas.openxmlformats.org/officeDocument/2006/relationships/slideLayout"/><Relationship Id="rId13" Target="../media/image1.jpeg" Type="http://schemas.openxmlformats.org/officeDocument/2006/relationships/image"/><Relationship Id="rId3" Target="../slideLayouts/slideLayout25.xml" Type="http://schemas.openxmlformats.org/officeDocument/2006/relationships/slideLayout"/><Relationship Id="rId7" Target="../slideLayouts/slideLayout29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24.xml" Type="http://schemas.openxmlformats.org/officeDocument/2006/relationships/slideLayout"/><Relationship Id="rId1" Target="../slideLayouts/slideLayout23.xml" Type="http://schemas.openxmlformats.org/officeDocument/2006/relationships/slideLayout"/><Relationship Id="rId6" Target="../slideLayouts/slideLayout28.xml" Type="http://schemas.openxmlformats.org/officeDocument/2006/relationships/slideLayout"/><Relationship Id="rId11" Target="../slideLayouts/slideLayout33.xml" Type="http://schemas.openxmlformats.org/officeDocument/2006/relationships/slideLayout"/><Relationship Id="rId5" Target="../slideLayouts/slideLayout27.xml" Type="http://schemas.openxmlformats.org/officeDocument/2006/relationships/slideLayout"/><Relationship Id="rId10" Target="../slideLayouts/slideLayout32.xml" Type="http://schemas.openxmlformats.org/officeDocument/2006/relationships/slideLayout"/><Relationship Id="rId4" Target="../slideLayouts/slideLayout26.xml" Type="http://schemas.openxmlformats.org/officeDocument/2006/relationships/slideLayout"/><Relationship Id="rId9" Target="../slideLayouts/slideLayout31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41.xml" Type="http://schemas.openxmlformats.org/officeDocument/2006/relationships/slideLayout"/><Relationship Id="rId13" Target="../theme/theme4.xml" Type="http://schemas.openxmlformats.org/officeDocument/2006/relationships/theme"/><Relationship Id="rId3" Target="../slideLayouts/slideLayout36.xml" Type="http://schemas.openxmlformats.org/officeDocument/2006/relationships/slideLayout"/><Relationship Id="rId7" Target="../slideLayouts/slideLayout40.xml" Type="http://schemas.openxmlformats.org/officeDocument/2006/relationships/slideLayout"/><Relationship Id="rId12" Target="../slideLayouts/slideLayout45.xml" Type="http://schemas.openxmlformats.org/officeDocument/2006/relationships/slideLayout"/><Relationship Id="rId2" Target="../slideLayouts/slideLayout35.xml" Type="http://schemas.openxmlformats.org/officeDocument/2006/relationships/slideLayout"/><Relationship Id="rId1" Target="../slideLayouts/slideLayout34.xml" Type="http://schemas.openxmlformats.org/officeDocument/2006/relationships/slideLayout"/><Relationship Id="rId6" Target="../slideLayouts/slideLayout39.xml" Type="http://schemas.openxmlformats.org/officeDocument/2006/relationships/slideLayout"/><Relationship Id="rId11" Target="../slideLayouts/slideLayout44.xml" Type="http://schemas.openxmlformats.org/officeDocument/2006/relationships/slideLayout"/><Relationship Id="rId5" Target="../slideLayouts/slideLayout38.xml" Type="http://schemas.openxmlformats.org/officeDocument/2006/relationships/slideLayout"/><Relationship Id="rId10" Target="../slideLayouts/slideLayout43.xml" Type="http://schemas.openxmlformats.org/officeDocument/2006/relationships/slideLayout"/><Relationship Id="rId4" Target="../slideLayouts/slideLayout37.xml" Type="http://schemas.openxmlformats.org/officeDocument/2006/relationships/slideLayout"/><Relationship Id="rId9" Target="../slideLayouts/slideLayout42.xml" Type="http://schemas.openxmlformats.org/officeDocument/2006/relationships/slideLayout"/><Relationship Id="rId14" Target="../media/image2.jpeg" Type="http://schemas.openxmlformats.org/officeDocument/2006/relationships/imag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E50C-AF77-46B5-BA90-72D26018F269}" type="datetimeFigureOut">
              <a:rPr lang="ru-RU" smtClean="0"/>
              <a:pPr/>
              <a:t>02.11.2020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9FBD-ACDD-4BAF-9850-3FCB1798F0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090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37EBE-0512-4C2F-85A4-2314E753F56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9DF4C-5DFB-4E1E-B1E9-D86E8BA351C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746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86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4E50C-AF77-46B5-BA90-72D26018F26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02.11.2020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69FBD-ACDD-4BAF-9850-3FCB1798F0D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55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45.xml" Type="http://schemas.openxmlformats.org/officeDocument/2006/relationships/slideLayout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35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13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55576" y="1016732"/>
            <a:ext cx="7704856" cy="482453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7808" y="1196752"/>
            <a:ext cx="7772400" cy="309634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Методы и приёмы коррекционно-развивающей работы при обучении младших школьников, имеющих задержку психического развития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5214950"/>
            <a:ext cx="6400800" cy="115212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Ефимова Е.В., учитель начальных классов ГБОУ СОШ №12 г. Сызрани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828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23528" y="523220"/>
            <a:ext cx="8496944" cy="5498067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Арифметические диктанты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104984" cy="10715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Даны два числа: 6 и 3. Сложите первое число и второе... Пишите!»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4929" y="2738883"/>
            <a:ext cx="81049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Даны два числа: 6 и 3. Сложите первое число и второе... и от полученного числе отнимите 2... Пишите!» 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5203" y="4365104"/>
            <a:ext cx="80847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Даны два числа: 6 и 3. Сложите первое число и второе... и от полученного числе отнимите 2... Затем отнимите еще 4... Пишите!» </a:t>
            </a:r>
            <a:endParaRPr lang="ru-RU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9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24322" y="476672"/>
            <a:ext cx="8496944" cy="5544616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Карточка с развернутым образцом способа вычисления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844824"/>
            <a:ext cx="8136904" cy="828668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86:2= (80+6):2= 80:2 + 6:2= 40+3=43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7058" y="2784941"/>
            <a:ext cx="83901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Затем этот развернутый образец заменяется сокращенным 86:2=(80+6):2=43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357694"/>
            <a:ext cx="76757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Задание выполняется без образца, самостоятельно.</a:t>
            </a:r>
          </a:p>
        </p:txBody>
      </p:sp>
    </p:spTree>
    <p:extLst>
      <p:ext uri="{BB962C8B-B14F-4D97-AF65-F5344CB8AC3E}">
        <p14:creationId xmlns:p14="http://schemas.microsoft.com/office/powerpoint/2010/main" xmlns="" val="323795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4322" y="404664"/>
            <a:ext cx="8496944" cy="5904656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9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Русский язык </a:t>
            </a:r>
            <a:endParaRPr lang="ru-RU" sz="4000" b="1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988840"/>
            <a:ext cx="3240360" cy="1800200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Какие слова спрятала ЕЛЬ?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0032" y="1489107"/>
            <a:ext cx="328614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9075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4322" y="404664"/>
            <a:ext cx="8496944" cy="4680520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94" y="47667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Выбери   и   впиши   слова   в   схемы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994" y="1556792"/>
            <a:ext cx="8229600" cy="10624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Лось,   тьма,   осень,  лошадь,   ельник, кровать,   письмо</a:t>
            </a:r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80156" y="2996952"/>
            <a:ext cx="834111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17579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22734" y="638470"/>
            <a:ext cx="8496944" cy="4382798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963" y="90872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Угадай,  что  здесь  написано. 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Допиши  буквы.</a:t>
            </a:r>
            <a:endParaRPr lang="ru-RU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8561" y="2636912"/>
            <a:ext cx="8218487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06524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4322" y="476672"/>
            <a:ext cx="8496944" cy="5472608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9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u="sng" dirty="0" smtClean="0"/>
              <a:t>«Письмо аборигена»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В бессмысленный набор букв вставляются слова (чаще — </a:t>
            </a:r>
            <a:r>
              <a:rPr lang="ru-RU" sz="1800" dirty="0" smtClean="0"/>
              <a:t>существительные</a:t>
            </a:r>
            <a:r>
              <a:rPr lang="ru-RU" sz="1800" dirty="0" smtClean="0"/>
              <a:t>, но могут быть глаголы, прилагательные, наречия). Требуется отыскать их как можно быстрее и без ошибок. На выполнение всего задания отводится 5 минут. Показателем успешности может служить число правильно найденных слов и скорость выполнения задания.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424021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ФОУФСНКОТПХЬАБЦРИГЪМЩЮСАЭЕЫМЯЧЛОЬИРЪГН-ЖРЛРАКГДЗПМЫЛОАКМНПРСТУРФРШУБАТВВГДИЖСЯИУ-МАМАЦПЧУЪЩМОЖБРПТЯЭЦБУРАНСГЛКЮГБЕИОПАЛКАФ-СПТУЧОСМЕТЛАОУЖЫЪЕЛАВТОБУСИОХПСДЯЗВЖ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65556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11560" y="1268760"/>
            <a:ext cx="7993064" cy="3312368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3554" name="Прямоугольник 1"/>
          <p:cNvSpPr>
            <a:spLocks noChangeArrowheads="1"/>
          </p:cNvSpPr>
          <p:nvPr/>
        </p:nvSpPr>
        <p:spPr bwMode="auto">
          <a:xfrm>
            <a:off x="611560" y="1955775"/>
            <a:ext cx="7993063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dirty="0">
                <a:latin typeface="Times New Roman" pitchFamily="18" charset="0"/>
                <a:cs typeface="Times New Roman" pitchFamily="18" charset="0"/>
              </a:rPr>
              <a:t>Виды специальных упражнений для развития качества чтения у </a:t>
            </a:r>
            <a:r>
              <a:rPr lang="ru-RU" altLang="ru-RU" sz="40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alt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25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направленные на развитие четкости произношения.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2816"/>
            <a:ext cx="8229600" cy="4358109"/>
          </a:xfrm>
        </p:spPr>
        <p:txBody>
          <a:bodyPr/>
          <a:lstStyle/>
          <a:p>
            <a:pPr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«Рычание собаки»: вдох – на выдохе р-р-р-р-р.</a:t>
            </a:r>
          </a:p>
          <a:p>
            <a:pPr marL="0" indent="0"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«Воздух, выходящий из проколотой шины велосипеда»: с-с-с-с-с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Летела муха около уха: ж-ж-ж.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Летела оса около носа: с-с-с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Летел комар и звенел: з-з-з</a:t>
            </a:r>
          </a:p>
        </p:txBody>
      </p:sp>
    </p:spTree>
    <p:extLst>
      <p:ext uri="{BB962C8B-B14F-4D97-AF65-F5344CB8AC3E}">
        <p14:creationId xmlns:p14="http://schemas.microsoft.com/office/powerpoint/2010/main" xmlns="" val="3732341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развитие подвижности речевого аппарата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322" y="2060848"/>
            <a:ext cx="8229600" cy="4525963"/>
          </a:xfrm>
        </p:spPr>
        <p:txBody>
          <a:bodyPr>
            <a:normAutofit/>
          </a:bodyPr>
          <a:lstStyle/>
          <a:p>
            <a:pPr marL="800100" indent="-457200"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Читаем быстро, смотрим внимательно</a:t>
            </a:r>
          </a:p>
          <a:p>
            <a:pPr indent="0" algn="ctr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ОИЭ		АОЕЯ	ЕАЁИО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indent="-457200"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Читаем слоги с ударением на 1-й слог, потом на 2-й и 3-й</a:t>
            </a:r>
          </a:p>
          <a:p>
            <a:pPr indent="0" algn="ctr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да-да-да  	 да-да-да 	 да-да-да  </a:t>
            </a:r>
          </a:p>
        </p:txBody>
      </p:sp>
    </p:spTree>
    <p:extLst>
      <p:ext uri="{BB962C8B-B14F-4D97-AF65-F5344CB8AC3E}">
        <p14:creationId xmlns:p14="http://schemas.microsoft.com/office/powerpoint/2010/main" xmlns="" val="1963888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Упражнение, вырабатывающее внимание к слову и его частям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800100" indent="-457200"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Читаем медленно, в умеренном темпе, убыстряя темп.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ЖЗИ		ТНО		КТРИ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ДРУ		ЗБИ		СТРУ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Лена искала булавку. 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Булавка упала под лавку.</a:t>
            </a:r>
          </a:p>
        </p:txBody>
      </p:sp>
    </p:spTree>
    <p:extLst>
      <p:ext uri="{BB962C8B-B14F-4D97-AF65-F5344CB8AC3E}">
        <p14:creationId xmlns:p14="http://schemas.microsoft.com/office/powerpoint/2010/main" xmlns="" val="2868990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21304" y="561165"/>
            <a:ext cx="8496944" cy="2520677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29316" y="741383"/>
            <a:ext cx="8280920" cy="216024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быть несчастных детей, душу которых гложет мысль, что они ни на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Сухомлинский 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216"/>
          <a:stretch/>
        </p:blipFill>
        <p:spPr bwMode="auto">
          <a:xfrm>
            <a:off x="1115616" y="3274252"/>
            <a:ext cx="2381054" cy="33565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32356"/>
            <a:ext cx="4824536" cy="33128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31479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развивающие оперативную память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лишнюю букву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И Б Я У</a:t>
            </a:r>
          </a:p>
          <a:p>
            <a:pPr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Найди лишнее слово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Слон		Лев 		Тигр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Медведь	Бабочка 	Кошка</a:t>
            </a:r>
          </a:p>
          <a:p>
            <a:pPr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«Да или нет?»</a:t>
            </a:r>
          </a:p>
          <a:p>
            <a:pPr algn="ctr" eaLnBrk="1" hangingPunct="1">
              <a:buFontTx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Выпал снег. Алеша вышел загорать.</a:t>
            </a:r>
          </a:p>
          <a:p>
            <a:pPr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 предложение</a:t>
            </a:r>
          </a:p>
          <a:p>
            <a:pPr algn="ctr" eaLnBrk="1" hangingPunct="1">
              <a:buFontTx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 мяукал…</a:t>
            </a:r>
          </a:p>
        </p:txBody>
      </p:sp>
    </p:spTree>
    <p:extLst>
      <p:ext uri="{BB962C8B-B14F-4D97-AF65-F5344CB8AC3E}">
        <p14:creationId xmlns:p14="http://schemas.microsoft.com/office/powerpoint/2010/main" xmlns="" val="3285510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способствующие синтезу восприятия и понимания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Помоги гласным и согласным подружиться.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 их так, чтобы получились слова.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dirty="0" smtClean="0"/>
          </a:p>
        </p:txBody>
      </p:sp>
      <p:sp>
        <p:nvSpPr>
          <p:cNvPr id="29700" name="AutoShape 5" descr="img7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29701" name="AutoShape 7" descr="img7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29702" name="AutoShape 9" descr="img7"/>
          <p:cNvSpPr>
            <a:spLocks noChangeAspect="1" noChangeArrowheads="1"/>
          </p:cNvSpPr>
          <p:nvPr/>
        </p:nvSpPr>
        <p:spPr bwMode="auto">
          <a:xfrm>
            <a:off x="4386263" y="4200525"/>
            <a:ext cx="33337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u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85" t="5564" r="2191" b="1435"/>
          <a:stretch/>
        </p:blipFill>
        <p:spPr bwMode="auto">
          <a:xfrm>
            <a:off x="768699" y="2780928"/>
            <a:ext cx="7606602" cy="3166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6547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развитие навыка осознанного чтения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 lnSpcReduction="10000"/>
          </a:bodyPr>
          <a:lstStyle/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Логические упражнения</a:t>
            </a:r>
          </a:p>
          <a:p>
            <a:pPr indent="0"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одним словом.</a:t>
            </a: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Чиж, ласточка, грач, сова, стриж.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слово лишнее?</a:t>
            </a: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Красивый, синий, красный, желтый.</a:t>
            </a:r>
          </a:p>
          <a:p>
            <a:pPr indent="0" eaLnBrk="1" hangingPunct="1">
              <a:buFont typeface="Wingdings" pitchFamily="2" charset="2"/>
              <a:buNone/>
              <a:defRPr/>
            </a:pP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 новое слово, взяв от каждого из данных слов первый слог.</a:t>
            </a: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eaLnBrk="1" hangingPunct="1"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Колос, рота, ваза.</a:t>
            </a:r>
          </a:p>
        </p:txBody>
      </p:sp>
    </p:spTree>
    <p:extLst>
      <p:ext uri="{BB962C8B-B14F-4D97-AF65-F5344CB8AC3E}">
        <p14:creationId xmlns:p14="http://schemas.microsoft.com/office/powerpoint/2010/main" xmlns="" val="3643351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355600"/>
            <a:ext cx="8596313" cy="614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6406" y="54868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на формирование навыка правильного чтения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1"/>
            <a:ext cx="8229600" cy="46030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Опиши предмет (учитель показывает его и быстро убирает).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Повтори, что сказал учитель:</a:t>
            </a: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Бочка – точка, бабушка – бабочка, кошка – ложка.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«перевертышей».</a:t>
            </a:r>
            <a:endParaRPr lang="ru-RU" alt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Лев ел волов. Иди искать такси, иди.</a:t>
            </a:r>
          </a:p>
        </p:txBody>
      </p:sp>
    </p:spTree>
    <p:extLst>
      <p:ext uri="{BB962C8B-B14F-4D97-AF65-F5344CB8AC3E}">
        <p14:creationId xmlns:p14="http://schemas.microsoft.com/office/powerpoint/2010/main" xmlns="" val="3863544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94" y="69269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Упражнения, развивающие гибкость и скорость чтения про себя и вслух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5307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со счетом слов</a:t>
            </a: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1) плотно сожми губы и зубы;</a:t>
            </a:r>
            <a:b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читай только глазами;</a:t>
            </a:r>
            <a:b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читай как можно быстрее, при этом считая про себя слова текста;</a:t>
            </a:r>
            <a:b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ответь на вопрос к тексту (дается перед чтением).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382303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4322" y="260648"/>
            <a:ext cx="8496944" cy="604867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 итоге при проведении коррекционных уроков учитель должен научить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обучающихся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88840"/>
            <a:ext cx="8175852" cy="4137323"/>
          </a:xfrm>
        </p:spPr>
        <p:txBody>
          <a:bodyPr>
            <a:normAutofit/>
          </a:bodyPr>
          <a:lstStyle/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воспринимать задание;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удерживать задание в памяти в течение работы с ним;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обдумывать предстоящие действия;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оценивать результат деятельности; 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самостоятельно выполнять аналогичное задание, которое отработал с помощью взрослого;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переключаться с одного способа действия на другой;</a:t>
            </a:r>
          </a:p>
          <a:p>
            <a:pPr lvl="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давать словесный отчет о своей работе.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1003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7593" y="2564904"/>
            <a:ext cx="8496944" cy="1840284"/>
          </a:xfrm>
          <a:prstGeom prst="roundRect">
            <a:avLst>
              <a:gd name="adj" fmla="val 6537"/>
            </a:avLst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265" y="291354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329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77511" y="445189"/>
            <a:ext cx="8611988" cy="5972384"/>
          </a:xfrm>
          <a:prstGeom prst="roundRect">
            <a:avLst>
              <a:gd name="adj" fmla="val 4500"/>
            </a:avLst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29" y="372699"/>
            <a:ext cx="8720223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Характерные особенности детей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ЗПР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883" y="1633133"/>
            <a:ext cx="7992888" cy="452688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работоспособности; 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истощаемость;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Неустойчивое внимание;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Своеобразное поведение;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Дефекты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звукопроизношения;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Бедный словарный запас слов;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навык самоконтроля;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Отставание в развитии мышления;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произвольной памяти;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Незрелость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эмоционально-волевой сферы;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Ограниченный запас общих сведений и представлений;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чтения;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счёте, решении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математике, множество ошибок, пропусков, замены букв, исправлений при выполнении письменных работ по русскому языку.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507042"/>
            <a:ext cx="3596580" cy="25202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08280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714348" y="500042"/>
            <a:ext cx="7704856" cy="482453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1000100" y="857232"/>
            <a:ext cx="72866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Несмотря на существенные недостатки в интеллектуальном и личностном развитии, у детей с задержкой психического развития сохранны предпосылки для усвоения учебного материала по общеобразовательным программам при условии индивидуального и дифференцированного подхода к ним.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коррекционно-развивающей работы при обучении с указанной категорией детей в начальной школе – не только дать нужные знания, предусмотренные школьной программой, но и, учитывая особенности  в развитии ребенка, - его социализировать.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успешного усвоения учебного материала детьми с ЗПР необходима коррекционная работа по нормализации их познавательной деятельности, которая осуществляется на уроках по любому предмету.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524" y="232729"/>
            <a:ext cx="8611047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404664"/>
            <a:ext cx="8229600" cy="7461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педагогической помощи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86614" y="1575729"/>
            <a:ext cx="8770771" cy="5040560"/>
            <a:chOff x="685800" y="2057400"/>
            <a:chExt cx="7877175" cy="3962400"/>
          </a:xfrm>
        </p:grpSpPr>
        <p:sp>
          <p:nvSpPr>
            <p:cNvPr id="13315" name="AutoShape 3"/>
            <p:cNvSpPr>
              <a:spLocks noChangeArrowheads="1"/>
            </p:cNvSpPr>
            <p:nvPr/>
          </p:nvSpPr>
          <p:spPr bwMode="gray">
            <a:xfrm>
              <a:off x="685800" y="4306742"/>
              <a:ext cx="2543175" cy="1713058"/>
            </a:xfrm>
            <a:prstGeom prst="roundRect">
              <a:avLst>
                <a:gd name="adj" fmla="val 12699"/>
              </a:avLst>
            </a:prstGeom>
            <a:solidFill>
              <a:srgbClr val="4BACC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135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17" name="AutoShape 5"/>
            <p:cNvSpPr>
              <a:spLocks noChangeArrowheads="1"/>
            </p:cNvSpPr>
            <p:nvPr/>
          </p:nvSpPr>
          <p:spPr bwMode="gray">
            <a:xfrm>
              <a:off x="739775" y="48482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18" name="Text Box 18"/>
            <p:cNvSpPr txBox="1">
              <a:spLocks noChangeArrowheads="1"/>
            </p:cNvSpPr>
            <p:nvPr/>
          </p:nvSpPr>
          <p:spPr bwMode="white">
            <a:xfrm>
              <a:off x="781274" y="4419600"/>
              <a:ext cx="2371275" cy="362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Стимулирующая</a:t>
              </a:r>
              <a:endPara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20" name="AutoShape 8"/>
            <p:cNvSpPr>
              <a:spLocks noChangeArrowheads="1"/>
            </p:cNvSpPr>
            <p:nvPr/>
          </p:nvSpPr>
          <p:spPr bwMode="ltGray">
            <a:xfrm>
              <a:off x="685800" y="2057400"/>
              <a:ext cx="2543175" cy="1683285"/>
            </a:xfrm>
            <a:prstGeom prst="roundRect">
              <a:avLst>
                <a:gd name="adj" fmla="val 12699"/>
              </a:avLst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21" name="AutoShape 9"/>
            <p:cNvSpPr>
              <a:spLocks noChangeArrowheads="1"/>
            </p:cNvSpPr>
            <p:nvPr/>
          </p:nvSpPr>
          <p:spPr bwMode="gray">
            <a:xfrm>
              <a:off x="739775" y="24860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22" name="Text Box 18"/>
            <p:cNvSpPr txBox="1">
              <a:spLocks noChangeArrowheads="1"/>
            </p:cNvSpPr>
            <p:nvPr/>
          </p:nvSpPr>
          <p:spPr bwMode="white">
            <a:xfrm>
              <a:off x="1141413" y="2081213"/>
              <a:ext cx="1651000" cy="362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Учебная </a:t>
              </a:r>
              <a:endPara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24" name="AutoShape 12"/>
            <p:cNvSpPr>
              <a:spLocks noChangeArrowheads="1"/>
            </p:cNvSpPr>
            <p:nvPr/>
          </p:nvSpPr>
          <p:spPr bwMode="gray">
            <a:xfrm>
              <a:off x="6019800" y="4306742"/>
              <a:ext cx="2543175" cy="1713058"/>
            </a:xfrm>
            <a:prstGeom prst="roundRect">
              <a:avLst>
                <a:gd name="adj" fmla="val 12699"/>
              </a:avLst>
            </a:prstGeom>
            <a:solidFill>
              <a:srgbClr val="FFFF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13500000" algn="ctr" rotWithShape="0">
                      <a:schemeClr val="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25" name="AutoShape 13"/>
            <p:cNvSpPr>
              <a:spLocks noChangeArrowheads="1"/>
            </p:cNvSpPr>
            <p:nvPr/>
          </p:nvSpPr>
          <p:spPr bwMode="gray">
            <a:xfrm>
              <a:off x="6073775" y="48482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26" name="Text Box 18"/>
            <p:cNvSpPr txBox="1">
              <a:spLocks noChangeArrowheads="1"/>
            </p:cNvSpPr>
            <p:nvPr/>
          </p:nvSpPr>
          <p:spPr bwMode="white">
            <a:xfrm>
              <a:off x="6475413" y="4443413"/>
              <a:ext cx="1651000" cy="314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0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Обучающая</a:t>
              </a:r>
              <a:endPara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28" name="AutoShape 16"/>
            <p:cNvSpPr>
              <a:spLocks noChangeArrowheads="1"/>
            </p:cNvSpPr>
            <p:nvPr/>
          </p:nvSpPr>
          <p:spPr bwMode="gray">
            <a:xfrm>
              <a:off x="6019800" y="2057400"/>
              <a:ext cx="2543175" cy="1683285"/>
            </a:xfrm>
            <a:prstGeom prst="roundRect">
              <a:avLst>
                <a:gd name="adj" fmla="val 12699"/>
              </a:avLst>
            </a:prstGeom>
            <a:solidFill>
              <a:srgbClr val="FF66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135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29" name="AutoShape 17"/>
            <p:cNvSpPr>
              <a:spLocks noChangeArrowheads="1"/>
            </p:cNvSpPr>
            <p:nvPr/>
          </p:nvSpPr>
          <p:spPr bwMode="gray">
            <a:xfrm>
              <a:off x="6073775" y="2486025"/>
              <a:ext cx="2408238" cy="11144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white">
            <a:xfrm>
              <a:off x="6194803" y="2114302"/>
              <a:ext cx="2212218" cy="362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24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Направляющая </a:t>
              </a:r>
              <a:endPara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3332" name="Group 20"/>
            <p:cNvGrpSpPr>
              <a:grpSpLocks/>
            </p:cNvGrpSpPr>
            <p:nvPr/>
          </p:nvGrpSpPr>
          <p:grpSpPr bwMode="auto">
            <a:xfrm>
              <a:off x="3168650" y="2646363"/>
              <a:ext cx="2822575" cy="2882901"/>
              <a:chOff x="1966" y="1475"/>
              <a:chExt cx="1778" cy="1816"/>
            </a:xfrm>
          </p:grpSpPr>
          <p:sp>
            <p:nvSpPr>
              <p:cNvPr id="13333" name="AutoShape 21"/>
              <p:cNvSpPr>
                <a:spLocks noChangeArrowheads="1"/>
              </p:cNvSpPr>
              <p:nvPr/>
            </p:nvSpPr>
            <p:spPr bwMode="ltGray">
              <a:xfrm rot="6774404">
                <a:off x="2047" y="1615"/>
                <a:ext cx="1688" cy="1664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>
                <a:gsLst>
                  <a:gs pos="0">
                    <a:srgbClr val="FF3399"/>
                  </a:gs>
                  <a:gs pos="50000">
                    <a:srgbClr val="FF6699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scene3d>
                <a:camera prst="orthographicFron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91240B29-F687-4F45-9708-019B960494DF}">
                  <a14:hiddenLine xmlns:a14="http://schemas.microsoft.com/office/drawing/2010/main" xmlns="" w="9525">
                    <a:noFill/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334" name="AutoShape 22"/>
              <p:cNvSpPr>
                <a:spLocks noChangeArrowheads="1"/>
              </p:cNvSpPr>
              <p:nvPr/>
            </p:nvSpPr>
            <p:spPr bwMode="ltGray">
              <a:xfrm rot="12174404">
                <a:off x="1968" y="1567"/>
                <a:ext cx="1688" cy="1664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>
                <a:gsLst>
                  <a:gs pos="0">
                    <a:srgbClr val="FFC000"/>
                  </a:gs>
                  <a:gs pos="50000">
                    <a:srgbClr val="FFFF66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scene3d>
                <a:camera prst="orthographicFron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91240B29-F687-4F45-9708-019B960494DF}">
                  <a14:hiddenLine xmlns:a14="http://schemas.microsoft.com/office/drawing/2010/main" xmlns="" w="9525">
                    <a:noFill/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335" name="AutoShape 23"/>
              <p:cNvSpPr>
                <a:spLocks noChangeArrowheads="1"/>
              </p:cNvSpPr>
              <p:nvPr/>
            </p:nvSpPr>
            <p:spPr bwMode="ltGray">
              <a:xfrm rot="17574404">
                <a:off x="1993" y="1448"/>
                <a:ext cx="1688" cy="1741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scene3d>
                <a:camera prst="orthographicFron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folHlink"/>
                </a:extrusionClr>
              </a:sp3d>
              <a:extLst>
                <a:ext uri="{91240B29-F687-4F45-9708-019B960494DF}">
                  <a14:hiddenLine xmlns:a14="http://schemas.microsoft.com/office/drawing/2010/main" xmlns="" w="9525">
                    <a:noFill/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3336" name="AutoShape 24"/>
              <p:cNvSpPr>
                <a:spLocks noChangeArrowheads="1"/>
              </p:cNvSpPr>
              <p:nvPr/>
            </p:nvSpPr>
            <p:spPr bwMode="ltGray">
              <a:xfrm rot="22974404">
                <a:off x="2056" y="1536"/>
                <a:ext cx="1688" cy="1664"/>
              </a:xfrm>
              <a:custGeom>
                <a:avLst/>
                <a:gdLst>
                  <a:gd name="G0" fmla="+- -1509893 0 0"/>
                  <a:gd name="G1" fmla="+- -5955455 0 0"/>
                  <a:gd name="G2" fmla="+- -1509893 0 -5955455"/>
                  <a:gd name="G3" fmla="+- 10800 0 0"/>
                  <a:gd name="G4" fmla="+- 0 0 -1509893"/>
                  <a:gd name="T0" fmla="*/ 360 256 1"/>
                  <a:gd name="T1" fmla="*/ 0 256 1"/>
                  <a:gd name="G5" fmla="+- G2 T0 T1"/>
                  <a:gd name="G6" fmla="?: G2 G2 G5"/>
                  <a:gd name="G7" fmla="+- 0 0 G6"/>
                  <a:gd name="G8" fmla="+- 7926 0 0"/>
                  <a:gd name="G9" fmla="+- 0 0 -5955455"/>
                  <a:gd name="G10" fmla="+- 7926 0 2700"/>
                  <a:gd name="G11" fmla="cos G10 -1509893"/>
                  <a:gd name="G12" fmla="sin G10 -1509893"/>
                  <a:gd name="G13" fmla="cos 13500 -1509893"/>
                  <a:gd name="G14" fmla="sin 13500 -1509893"/>
                  <a:gd name="G15" fmla="+- G11 10800 0"/>
                  <a:gd name="G16" fmla="+- G12 10800 0"/>
                  <a:gd name="G17" fmla="+- G13 10800 0"/>
                  <a:gd name="G18" fmla="+- G14 10800 0"/>
                  <a:gd name="G19" fmla="*/ 7926 1 2"/>
                  <a:gd name="G20" fmla="+- G19 5400 0"/>
                  <a:gd name="G21" fmla="cos G20 -1509893"/>
                  <a:gd name="G22" fmla="sin G20 -1509893"/>
                  <a:gd name="G23" fmla="+- G21 10800 0"/>
                  <a:gd name="G24" fmla="+- G12 G23 G22"/>
                  <a:gd name="G25" fmla="+- G22 G23 G11"/>
                  <a:gd name="G26" fmla="cos 10800 -1509893"/>
                  <a:gd name="G27" fmla="sin 10800 -1509893"/>
                  <a:gd name="G28" fmla="cos 7926 -1509893"/>
                  <a:gd name="G29" fmla="sin 7926 -1509893"/>
                  <a:gd name="G30" fmla="+- G26 10800 0"/>
                  <a:gd name="G31" fmla="+- G27 10800 0"/>
                  <a:gd name="G32" fmla="+- G28 10800 0"/>
                  <a:gd name="G33" fmla="+- G29 10800 0"/>
                  <a:gd name="G34" fmla="+- G19 5400 0"/>
                  <a:gd name="G35" fmla="cos G34 -5955455"/>
                  <a:gd name="G36" fmla="sin G34 -5955455"/>
                  <a:gd name="G37" fmla="+/ -5955455 -1509893 2"/>
                  <a:gd name="T2" fmla="*/ 180 256 1"/>
                  <a:gd name="T3" fmla="*/ 0 256 1"/>
                  <a:gd name="G38" fmla="+- G37 T2 T3"/>
                  <a:gd name="G39" fmla="?: G2 G37 G38"/>
                  <a:gd name="G40" fmla="cos 10800 G39"/>
                  <a:gd name="G41" fmla="sin 10800 G39"/>
                  <a:gd name="G42" fmla="cos 7926 G39"/>
                  <a:gd name="G43" fmla="sin 7926 G39"/>
                  <a:gd name="G44" fmla="+- G40 10800 0"/>
                  <a:gd name="G45" fmla="+- G41 10800 0"/>
                  <a:gd name="G46" fmla="+- G42 10800 0"/>
                  <a:gd name="G47" fmla="+- G43 10800 0"/>
                  <a:gd name="G48" fmla="+- G35 10800 0"/>
                  <a:gd name="G49" fmla="+- G36 10800 0"/>
                  <a:gd name="T4" fmla="*/ 16689 w 21600"/>
                  <a:gd name="T5" fmla="*/ 1746 h 21600"/>
                  <a:gd name="T6" fmla="*/ 10657 w 21600"/>
                  <a:gd name="T7" fmla="*/ 1438 h 21600"/>
                  <a:gd name="T8" fmla="*/ 15121 w 21600"/>
                  <a:gd name="T9" fmla="*/ 4156 h 21600"/>
                  <a:gd name="T10" fmla="*/ 23223 w 21600"/>
                  <a:gd name="T11" fmla="*/ 5516 h 21600"/>
                  <a:gd name="T12" fmla="*/ 21035 w 21600"/>
                  <a:gd name="T13" fmla="*/ 10942 h 21600"/>
                  <a:gd name="T14" fmla="*/ 15609 w 21600"/>
                  <a:gd name="T15" fmla="*/ 8754 h 21600"/>
                  <a:gd name="T16" fmla="*/ 3163 w 21600"/>
                  <a:gd name="T17" fmla="*/ 3163 h 21600"/>
                  <a:gd name="T18" fmla="*/ 18437 w 21600"/>
                  <a:gd name="T19" fmla="*/ 18437 h 21600"/>
                </a:gdLst>
                <a:ahLst/>
                <a:cxnLst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T16" t="T17" r="T18" b="T19"/>
                <a:pathLst>
                  <a:path w="21600" h="21600">
                    <a:moveTo>
                      <a:pt x="18093" y="7698"/>
                    </a:moveTo>
                    <a:cubicBezTo>
                      <a:pt x="16849" y="4772"/>
                      <a:pt x="13978" y="2874"/>
                      <a:pt x="10800" y="2874"/>
                    </a:cubicBezTo>
                    <a:cubicBezTo>
                      <a:pt x="10759" y="2873"/>
                      <a:pt x="10719" y="2874"/>
                      <a:pt x="10679" y="2874"/>
                    </a:cubicBezTo>
                    <a:lnTo>
                      <a:pt x="10635" y="1"/>
                    </a:lnTo>
                    <a:cubicBezTo>
                      <a:pt x="10690" y="0"/>
                      <a:pt x="10745" y="-1"/>
                      <a:pt x="10800" y="0"/>
                    </a:cubicBezTo>
                    <a:cubicBezTo>
                      <a:pt x="15131" y="0"/>
                      <a:pt x="19043" y="2587"/>
                      <a:pt x="20738" y="6573"/>
                    </a:cubicBezTo>
                    <a:lnTo>
                      <a:pt x="23223" y="5516"/>
                    </a:lnTo>
                    <a:lnTo>
                      <a:pt x="21035" y="10942"/>
                    </a:lnTo>
                    <a:lnTo>
                      <a:pt x="15609" y="8754"/>
                    </a:lnTo>
                    <a:lnTo>
                      <a:pt x="18093" y="7698"/>
                    </a:lnTo>
                    <a:close/>
                  </a:path>
                </a:pathLst>
              </a:custGeom>
              <a:gradFill>
                <a:gsLst>
                  <a:gs pos="0">
                    <a:srgbClr val="33CC33"/>
                  </a:gs>
                  <a:gs pos="5000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scene3d>
                <a:camera prst="orthographicFront"/>
                <a:lightRig rig="legacyFlat3" dir="b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91240B29-F687-4F45-9708-019B960494DF}">
                  <a14:hiddenLine xmlns:a14="http://schemas.microsoft.com/office/drawing/2010/main" xmlns="" w="9525">
                    <a:noFill/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" name="Прямоугольник 2"/>
          <p:cNvSpPr/>
          <p:nvPr/>
        </p:nvSpPr>
        <p:spPr>
          <a:xfrm>
            <a:off x="235906" y="2141205"/>
            <a:ext cx="267629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дифференциация,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уровнем реальной школьной успеваемости,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уровня сложности учебных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672" y="5125931"/>
            <a:ext cx="26402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сконцентрировать внимание,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нацеливает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решение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указывает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наличие ошибки и необходимость проверки решения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24994" y="2110885"/>
            <a:ext cx="26256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обращает внимание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решение, указывает на наглядную опору, аналогичный пример или помогает составить план действий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24993" y="5301208"/>
            <a:ext cx="26420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ученику последовательность и образец выполнения задания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2431606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1300684"/>
            <a:ext cx="8496944" cy="5368676"/>
          </a:xfrm>
          <a:prstGeom prst="roundRect">
            <a:avLst>
              <a:gd name="adj" fmla="val 6537"/>
            </a:avLst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87834"/>
            <a:ext cx="8611047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524" y="174513"/>
            <a:ext cx="8118074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подходы к организации учебного процесса для детей с ЗПР: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0445" y="1373131"/>
            <a:ext cx="8440027" cy="5223781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Подбор заданий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максимально возбуждающих активность ребенка, пробуждающие у него потребность в познавательной деятельности, требующих разнообразной деятельности.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Приспособление темпа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изучения учебного материала и методов обучения к уровню развития детей с ЗПР.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Индивидуальный подход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Сочетание коррекционного обучения с лечебно-оздоровительными мероприятиями.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Повторное объяснение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учебного материала 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подбор дополнительных заданий.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Постоянное использование наглядности, наводящих вопросов, аналогий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Использование многократных указаний, упражнений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Проявление большого такта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 стороны учителя.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Использование поощрений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повышение самооценки ребенка, укрепление в нем веры в свои силы.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Поэтапное обобщение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проделанной на уроке работы.</a:t>
            </a:r>
          </a:p>
          <a:p>
            <a:pPr>
              <a:buFont typeface="+mj-lt"/>
              <a:buAutoNum type="arabicPeriod"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Использование заданий с опорой на образцы, доступных инструкций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760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55576" y="1988840"/>
            <a:ext cx="7704856" cy="2808312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7848872" cy="2808312"/>
          </a:xfrm>
        </p:spPr>
        <p:txBody>
          <a:bodyPr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приемы коррекционно-развивающей работы. </a:t>
            </a:r>
            <a:r>
              <a:rPr lang="ru-RU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300" dirty="0"/>
          </a:p>
        </p:txBody>
      </p:sp>
    </p:spTree>
    <p:extLst>
      <p:ext uri="{BB962C8B-B14F-4D97-AF65-F5344CB8AC3E}">
        <p14:creationId xmlns:p14="http://schemas.microsoft.com/office/powerpoint/2010/main" xmlns="" val="113041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24322" y="260648"/>
            <a:ext cx="8496944" cy="6408712"/>
          </a:xfrm>
          <a:prstGeom prst="roundRect">
            <a:avLst>
              <a:gd name="adj" fmla="val 5145"/>
            </a:avLst>
          </a:prstGeom>
          <a:solidFill>
            <a:sysClr val="window" lastClr="FFFFFF"/>
          </a:soli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9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Выполнение корректурных заданий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C:\Users\User\Desktop\img-Dr8WlC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28596" y="1714488"/>
            <a:ext cx="3286148" cy="4786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User\Desktop\731904_11.png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143372" y="1785926"/>
            <a:ext cx="4500594" cy="4572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51897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764704"/>
            <a:ext cx="8596313" cy="448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06" y="177281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Инструкция: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«Сейчас я буду показывать тебе таблицы с числами. Как только я покажу первую таблицу, нужно как можно быстрее находить в ней числа в порядке возрастания, начиная с единицы. Ты должен показывать их указкой и называть вслух».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68" t="14564" r="5555" b="15077"/>
          <a:stretch/>
        </p:blipFill>
        <p:spPr bwMode="auto">
          <a:xfrm>
            <a:off x="437706" y="3038114"/>
            <a:ext cx="8266999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643174" y="0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r>
              <a:rPr lang="ru-RU" sz="48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822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910</Words>
  <Application>Microsoft Office PowerPoint</Application>
  <PresentationFormat>Экран (4:3)</PresentationFormat>
  <Paragraphs>127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Тема Office</vt:lpstr>
      <vt:lpstr>1_Тема Office</vt:lpstr>
      <vt:lpstr>2_Тема Office</vt:lpstr>
      <vt:lpstr>4_Тема Office</vt:lpstr>
      <vt:lpstr>Методы и приёмы коррекционно-развивающей работы при обучении младших школьников, имеющих задержку психического развития</vt:lpstr>
      <vt:lpstr>Слайд 2</vt:lpstr>
      <vt:lpstr>Характерные особенности детей ЗПР</vt:lpstr>
      <vt:lpstr>Слайд 4</vt:lpstr>
      <vt:lpstr>Виды педагогической помощи</vt:lpstr>
      <vt:lpstr>Основные подходы к организации учебного процесса для детей с ЗПР:</vt:lpstr>
      <vt:lpstr> Методы и приемы коррекционно-развивающей работы.  </vt:lpstr>
      <vt:lpstr>Выполнение корректурных заданий </vt:lpstr>
      <vt:lpstr>Инструкция: «Сейчас я буду показывать тебе таблицы с числами. Как только я покажу первую таблицу, нужно как можно быстрее находить в ней числа в порядке возрастания, начиная с единицы. Ты должен показывать их указкой и называть вслух». </vt:lpstr>
      <vt:lpstr>Арифметические диктанты</vt:lpstr>
      <vt:lpstr>Карточка с развернутым образцом способа вычисления</vt:lpstr>
      <vt:lpstr>Русский язык </vt:lpstr>
      <vt:lpstr>Выбери   и   впиши   слова   в   схемы.</vt:lpstr>
      <vt:lpstr>Угадай,  что  здесь  написано.   Допиши  буквы.</vt:lpstr>
      <vt:lpstr>«Письмо аборигена» В бессмысленный набор букв вставляются слова (чаще — существительные, но могут быть глаголы, прилагательные, наречия). Требуется отыскать их как можно быстрее и без ошибок. На выполнение всего задания отводится 5 минут. Показателем успешности может служить число правильно найденных слов и скорость выполнения задания.</vt:lpstr>
      <vt:lpstr>Слайд 16</vt:lpstr>
      <vt:lpstr>Упражнения, направленные на развитие четкости произношения.</vt:lpstr>
      <vt:lpstr>Упражнения на развитие подвижности речевого аппарата</vt:lpstr>
      <vt:lpstr>Упражнение, вырабатывающее внимание к слову и его частям</vt:lpstr>
      <vt:lpstr>Упражнения, развивающие оперативную память</vt:lpstr>
      <vt:lpstr>Упражнения, способствующие синтезу восприятия и понимания</vt:lpstr>
      <vt:lpstr>Упражнения на развитие навыка осознанного чтения</vt:lpstr>
      <vt:lpstr>Упражнения на формирование навыка правильного чтения</vt:lpstr>
      <vt:lpstr>Упражнения, развивающие гибкость и скорость чтения про себя и вслух</vt:lpstr>
      <vt:lpstr> В  итоге при проведении коррекционных уроков учитель должен научить обучающихся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OG</dc:creator>
  <cp:lastModifiedBy>Ефимка</cp:lastModifiedBy>
  <cp:revision>110</cp:revision>
  <dcterms:created xsi:type="dcterms:W3CDTF">2017-03-04T20:42:18Z</dcterms:created>
  <dcterms:modified xsi:type="dcterms:W3CDTF">2020-11-02T07:14:55Z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725750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