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646BF7-8A71-4633-9092-A8F299385E48}" v="609" dt="2021-04-11T12:43:34.0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2" d="100"/>
          <a:sy n="52" d="100"/>
        </p:scale>
        <p:origin x="-99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0F3AAD-22A7-421D-824D-81C09D64E066}" type="datetimeFigureOut">
              <a:rPr lang="ru-RU" smtClean="0"/>
              <a:t>10.06.2021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5E5935-77D8-4A03-9EF4-40E4BB3363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1764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E5935-77D8-4A03-9EF4-40E4BB3363FF}" type="slidenum">
              <a:rPr lang="ru-RU" smtClean="0"/>
              <a:t>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10.06.2021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10.06.2021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10.06.2021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2.jpeg"/><Relationship Id="rId7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2.jpeg"/><Relationship Id="rId7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4.png"/><Relationship Id="rId7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http://7oom.ru/powerpoint/fon-dlya-prezentacii-vesna-09.jpg?ver=3.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4147"/>
            <a:ext cx="9147766" cy="6858001"/>
          </a:xfrm>
          <a:prstGeom prst="rect">
            <a:avLst/>
          </a:prstGeom>
          <a:noFill/>
        </p:spPr>
      </p:pic>
      <p:pic>
        <p:nvPicPr>
          <p:cNvPr id="6" name="preview-image" descr="http://xn--80atdlv6dr.xn--p1ai/wp-content/uploads/2015/09/tihonya.jpg"/>
          <p:cNvPicPr/>
          <p:nvPr/>
        </p:nvPicPr>
        <p:blipFill>
          <a:blip r:embed="rId3" cstate="print"/>
          <a:srcRect l="28210" t="12139" r="43900" b="16474"/>
          <a:stretch>
            <a:fillRect/>
          </a:stretch>
        </p:blipFill>
        <p:spPr bwMode="auto">
          <a:xfrm>
            <a:off x="0" y="260648"/>
            <a:ext cx="1189806" cy="19888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review-image" descr="http://mdobu20.ucoz.ru/2016/1/01-3-.jpg"/>
          <p:cNvPicPr/>
          <p:nvPr/>
        </p:nvPicPr>
        <p:blipFill>
          <a:blip r:embed="rId4" cstate="print"/>
          <a:srcRect l="18926" t="8562" r="22432" b="12329"/>
          <a:stretch>
            <a:fillRect/>
          </a:stretch>
        </p:blipFill>
        <p:spPr bwMode="auto">
          <a:xfrm>
            <a:off x="179512" y="4293096"/>
            <a:ext cx="1187624" cy="2200275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softEdge rad="112500"/>
          </a:effectLst>
        </p:spPr>
      </p:pic>
      <p:pic>
        <p:nvPicPr>
          <p:cNvPr id="8" name="preview-image" descr="http://ds2romawka.ucoz.ru/img/umnica.png"/>
          <p:cNvPicPr/>
          <p:nvPr/>
        </p:nvPicPr>
        <p:blipFill>
          <a:blip r:embed="rId5" cstate="print"/>
          <a:srcRect l="18158" t="8678" r="14919" b="13223"/>
          <a:stretch>
            <a:fillRect/>
          </a:stretch>
        </p:blipFill>
        <p:spPr bwMode="auto">
          <a:xfrm>
            <a:off x="7452320" y="188640"/>
            <a:ext cx="1436763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http://uploads.likengo.ru/uploads/albums/b0/4c/40e1b3941af2799437788066225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81597" y="1389326"/>
            <a:ext cx="5026535" cy="38067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http://eco18.ru/template/images/news/03.png"/>
          <p:cNvPicPr>
            <a:picLocks noChangeAspect="1" noChangeArrowheads="1"/>
          </p:cNvPicPr>
          <p:nvPr/>
        </p:nvPicPr>
        <p:blipFill>
          <a:blip r:embed="rId7" cstate="print"/>
          <a:srcRect l="20884" t="-3125" r="16465" b="9375"/>
          <a:stretch>
            <a:fillRect/>
          </a:stretch>
        </p:blipFill>
        <p:spPr bwMode="auto">
          <a:xfrm>
            <a:off x="7976884" y="4840053"/>
            <a:ext cx="1296144" cy="216024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369346" y="438369"/>
            <a:ext cx="7103419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  <a:cs typeface="Calibri"/>
              </a:rPr>
              <a:t>Муниципальное дошкольное образовательное учреждение       ДЕТ  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77853" y="5589240"/>
            <a:ext cx="3456203" cy="92333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ru-RU" dirty="0"/>
              <a:t>  </a:t>
            </a:r>
            <a:r>
              <a:rPr lang="ru-RU" dirty="0">
                <a:solidFill>
                  <a:srgbClr val="000000"/>
                </a:solidFill>
              </a:rPr>
              <a:t>          </a:t>
            </a:r>
            <a:r>
              <a:rPr lang="ru-RU"/>
              <a:t> </a:t>
            </a:r>
            <a:r>
              <a:rPr lang="ru-RU" b="1" smtClean="0">
                <a:solidFill>
                  <a:schemeClr val="accent3">
                    <a:lumMod val="50000"/>
                  </a:schemeClr>
                </a:solidFill>
              </a:rPr>
              <a:t>Воспитатель: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Блохина В.А</a:t>
            </a:r>
          </a:p>
          <a:p>
            <a:pPr algn="ctr"/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                                     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.</a:t>
            </a:r>
            <a:endParaRPr lang="ru-RU" b="1" dirty="0">
              <a:solidFill>
                <a:schemeClr val="accent3">
                  <a:lumMod val="50000"/>
                </a:schemeClr>
              </a:solidFill>
              <a:cs typeface="Calibri"/>
            </a:endParaRPr>
          </a:p>
          <a:p>
            <a:pPr algn="ctr"/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2021 год</a:t>
            </a:r>
            <a:endParaRPr lang="ru-RU" b="1" dirty="0">
              <a:solidFill>
                <a:schemeClr val="accent3">
                  <a:lumMod val="50000"/>
                </a:schemeClr>
              </a:solidFill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http://7oom.ru/powerpoint/fon-dlya-prezentacii-vesna-09.jpg?ver=3.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7766" cy="6858001"/>
          </a:xfrm>
          <a:prstGeom prst="rect">
            <a:avLst/>
          </a:prstGeom>
          <a:noFill/>
        </p:spPr>
      </p:pic>
      <p:pic>
        <p:nvPicPr>
          <p:cNvPr id="6" name="preview-image" descr="http://xn--80atdlv6dr.xn--p1ai/wp-content/uploads/2015/09/tihonya.jpg"/>
          <p:cNvPicPr/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l="28210" t="12139" r="43900" b="16474"/>
          <a:stretch>
            <a:fillRect/>
          </a:stretch>
        </p:blipFill>
        <p:spPr bwMode="auto">
          <a:xfrm>
            <a:off x="179512" y="188640"/>
            <a:ext cx="1189806" cy="19888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review-image" descr="http://mdobu20.ucoz.ru/2016/1/01-3-.jpg"/>
          <p:cNvPicPr/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l="18926" t="8562" r="22432" b="12329"/>
          <a:stretch>
            <a:fillRect/>
          </a:stretch>
        </p:blipFill>
        <p:spPr bwMode="auto">
          <a:xfrm>
            <a:off x="107504" y="4437112"/>
            <a:ext cx="1187624" cy="22002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review-image" descr="http://ds2romawka.ucoz.ru/img/umnica.png"/>
          <p:cNvPicPr/>
          <p:nvPr/>
        </p:nvPicPr>
        <p:blipFill>
          <a:blip r:embed="rId6" cstate="print"/>
          <a:srcRect l="18158" t="8678" r="14919" b="13223"/>
          <a:stretch>
            <a:fillRect/>
          </a:stretch>
        </p:blipFill>
        <p:spPr bwMode="auto">
          <a:xfrm>
            <a:off x="7452320" y="0"/>
            <a:ext cx="1436763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http://eco18.ru/template/images/news/03.png"/>
          <p:cNvPicPr>
            <a:picLocks noChangeAspect="1" noChangeArrowheads="1"/>
          </p:cNvPicPr>
          <p:nvPr/>
        </p:nvPicPr>
        <p:blipFill>
          <a:blip r:embed="rId7" cstate="print"/>
          <a:srcRect l="20884" t="-3125" r="16465" b="9375"/>
          <a:stretch>
            <a:fillRect/>
          </a:stretch>
        </p:blipFill>
        <p:spPr bwMode="auto">
          <a:xfrm>
            <a:off x="7908646" y="4703578"/>
            <a:ext cx="1296144" cy="216024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475656" y="908720"/>
            <a:ext cx="6552728" cy="7255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Эколёнок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 – это ребенок, который бережет и защищает природу, ему свойственно доброе, уважительное, внимательное и заботливое отношение к ней.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Актуальность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Природа – один из важнейших факторов народной педагогики. Она не только среда обитания, но и родная сторона, Родина. Поэтому в процессе знакомства с природой своего края, у ребёнка воспитывается любовь к каждому объекту в природе, что в свою очередь, способствует и решению природоохранных задач. Для этого должна быть разработана идеология, позволяющая сформировать у ребёнка культуру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природолюбия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любовь к природе родного края, а, значит, любовь к государству. Воспитание любви к природе, её животному и растительному миру должно осуществляться постоянно, потому что формирование отношения к стране и государству, где живёт человек, начинается с детства. Дошкольные образовательные организации, являясь начальным звеном системы 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5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Цель проекта</a:t>
            </a:r>
            <a:r>
              <a:rPr lang="ru-RU" sz="105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1050" dirty="0">
                <a:latin typeface="Times New Roman" pitchFamily="18" charset="0"/>
                <a:cs typeface="Times New Roman" pitchFamily="18" charset="0"/>
              </a:rPr>
              <a:t> формирование у ребёнка богатого внутреннего мира и системы ценностных отношений к природе, её животному и растительному миру, развитие внутренней потребности любви к природе и, как следствие, бережного отношения к ней, воспитание у ребёнка культуры </a:t>
            </a:r>
            <a:r>
              <a:rPr lang="ru-RU" sz="1050" dirty="0" err="1">
                <a:latin typeface="Times New Roman" pitchFamily="18" charset="0"/>
                <a:cs typeface="Times New Roman" pitchFamily="18" charset="0"/>
              </a:rPr>
              <a:t>природолюбия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Задачи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• дать ребёнку знания об окружающей его Природе, познакомить с разнообразием животного и растительного мира его малой родины, показать неповторимость, величие, силу и красоту природы;</a:t>
            </a:r>
          </a:p>
          <a:p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• способствовать развитию понимания ребёнком неразделимого единства человека и природы, понимание общечеловеческой ценности природы;</a:t>
            </a:r>
          </a:p>
          <a:p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• помочь ребёнку осознать необходимость сохранения, охраны и спасения природы для выживания на земле самого человека;</a:t>
            </a:r>
          </a:p>
          <a:p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• расширить общий кругозор детей, способствовать развитию их творческих способностей;</a:t>
            </a:r>
          </a:p>
          <a:p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• помочь ребёнку самоопределиться в построении взаимоотношений с природой и окружающим его миром;</a:t>
            </a:r>
          </a:p>
          <a:p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• способствовать воспитанию потребности принимать активное участие в природоохранной и экологической деятельности.</a:t>
            </a:r>
          </a:p>
          <a:p>
            <a:endParaRPr lang="ru-RU" sz="1050" dirty="0">
              <a:latin typeface="Times New Roman" pitchFamily="18" charset="0"/>
              <a:cs typeface="Times New Roman" pitchFamily="18" charset="0"/>
            </a:endParaRPr>
          </a:p>
          <a:p>
            <a:endParaRPr lang="ru-RU" sz="1050" dirty="0">
              <a:latin typeface="Times New Roman" pitchFamily="18" charset="0"/>
              <a:cs typeface="Times New Roman" pitchFamily="18" charset="0"/>
            </a:endParaRPr>
          </a:p>
          <a:p>
            <a:endParaRPr lang="ru-RU" sz="1050" dirty="0">
              <a:latin typeface="Times New Roman" pitchFamily="18" charset="0"/>
              <a:cs typeface="Times New Roman" pitchFamily="18" charset="0"/>
            </a:endParaRPr>
          </a:p>
          <a:p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1907704" y="260648"/>
            <a:ext cx="5288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Краткосрочный проект: «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Эколята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– дошколята»</a:t>
            </a:r>
          </a:p>
        </p:txBody>
      </p:sp>
    </p:spTree>
  </p:cSld>
  <p:clrMapOvr>
    <a:masterClrMapping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http://7oom.ru/powerpoint/fon-dlya-prezentacii-vesna-09.jpg?ver=3.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7766" cy="6858001"/>
          </a:xfrm>
          <a:prstGeom prst="rect">
            <a:avLst/>
          </a:prstGeom>
          <a:noFill/>
        </p:spPr>
      </p:pic>
      <p:pic>
        <p:nvPicPr>
          <p:cNvPr id="8" name="preview-image" descr="http://ds2romawka.ucoz.ru/img/umnica.png"/>
          <p:cNvPicPr/>
          <p:nvPr/>
        </p:nvPicPr>
        <p:blipFill>
          <a:blip r:embed="rId3" cstate="print"/>
          <a:srcRect l="18158" t="8678" r="14919" b="13223"/>
          <a:stretch>
            <a:fillRect/>
          </a:stretch>
        </p:blipFill>
        <p:spPr bwMode="auto">
          <a:xfrm>
            <a:off x="7452320" y="0"/>
            <a:ext cx="1436763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http://eco18.ru/template/images/news/03.png"/>
          <p:cNvPicPr>
            <a:picLocks noChangeAspect="1" noChangeArrowheads="1"/>
          </p:cNvPicPr>
          <p:nvPr/>
        </p:nvPicPr>
        <p:blipFill>
          <a:blip r:embed="rId4" cstate="print"/>
          <a:srcRect l="20884" t="-3125" r="16465" b="9375"/>
          <a:stretch>
            <a:fillRect/>
          </a:stretch>
        </p:blipFill>
        <p:spPr bwMode="auto">
          <a:xfrm>
            <a:off x="7950720" y="4759676"/>
            <a:ext cx="1296144" cy="2160240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2195736" y="260648"/>
            <a:ext cx="4572000" cy="369332"/>
          </a:xfrm>
          <a:prstGeom prst="rect">
            <a:avLst/>
          </a:prstGeom>
        </p:spPr>
        <p:txBody>
          <a:bodyPr lIns="91440" tIns="45720" rIns="91440" bIns="45720" anchor="t">
            <a:spAutoFit/>
          </a:bodyPr>
          <a:lstStyle/>
          <a:p>
            <a:r>
              <a:rPr lang="ru-RU" dirty="0">
                <a:cs typeface="Calibri"/>
              </a:rPr>
              <a:t>                     </a:t>
            </a:r>
          </a:p>
        </p:txBody>
      </p:sp>
      <p:pic>
        <p:nvPicPr>
          <p:cNvPr id="4" name="Рисунок 9" descr="Изображение выглядит как ребенок, пол, человек, молодой&#10;&#10;Автоматически созданное описание">
            <a:extLst>
              <a:ext uri="{FF2B5EF4-FFF2-40B4-BE49-F238E27FC236}">
                <a16:creationId xmlns:a16="http://schemas.microsoft.com/office/drawing/2014/main" xmlns="" id="{49CCA2C7-93CE-4BDA-BFB2-3D769C860E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8438" y="2582620"/>
            <a:ext cx="4678585" cy="3459853"/>
          </a:xfrm>
          <a:prstGeom prst="rect">
            <a:avLst/>
          </a:prstGeom>
        </p:spPr>
      </p:pic>
      <p:pic>
        <p:nvPicPr>
          <p:cNvPr id="10" name="Рисунок 10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xmlns="" id="{EBE3296F-779B-4434-9628-905F0A649C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2228" y="436864"/>
            <a:ext cx="2743200" cy="20574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http://7oom.ru/powerpoint/fon-dlya-prezentacii-vesna-09.jpg?ver=3.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7766" cy="6858001"/>
          </a:xfrm>
          <a:prstGeom prst="rect">
            <a:avLst/>
          </a:prstGeom>
          <a:noFill/>
        </p:spPr>
      </p:pic>
      <p:pic>
        <p:nvPicPr>
          <p:cNvPr id="6" name="preview-image" descr="http://xn--80atdlv6dr.xn--p1ai/wp-content/uploads/2015/09/tihonya.jpg"/>
          <p:cNvPicPr/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l="28210" t="12139" r="43900" b="16474"/>
          <a:stretch>
            <a:fillRect/>
          </a:stretch>
        </p:blipFill>
        <p:spPr bwMode="auto">
          <a:xfrm>
            <a:off x="179512" y="188640"/>
            <a:ext cx="1189806" cy="19888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review-image" descr="http://ds2romawka.ucoz.ru/img/umnica.png"/>
          <p:cNvPicPr/>
          <p:nvPr/>
        </p:nvPicPr>
        <p:blipFill>
          <a:blip r:embed="rId4" cstate="print"/>
          <a:srcRect l="18158" t="8678" r="14919" b="13223"/>
          <a:stretch>
            <a:fillRect/>
          </a:stretch>
        </p:blipFill>
        <p:spPr bwMode="auto">
          <a:xfrm>
            <a:off x="7452320" y="0"/>
            <a:ext cx="1436763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4139952" y="908720"/>
            <a:ext cx="28083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-Кто </a:t>
            </a:r>
            <a:r>
              <a:rPr lang="ru-RU" b="1" dirty="0"/>
              <a:t>такие </a:t>
            </a:r>
            <a:r>
              <a:rPr lang="ru-RU" i="1" dirty="0"/>
              <a:t>«</a:t>
            </a:r>
            <a:r>
              <a:rPr lang="ru-RU" b="1" i="1" dirty="0" err="1"/>
              <a:t>Эколята</a:t>
            </a:r>
            <a:r>
              <a:rPr lang="ru-RU" i="1" dirty="0"/>
              <a:t>»</a:t>
            </a:r>
            <a:r>
              <a:rPr lang="ru-RU" dirty="0"/>
              <a:t>?</a:t>
            </a:r>
          </a:p>
          <a:p>
            <a:r>
              <a:rPr lang="ru-RU" dirty="0"/>
              <a:t>Это  - дружные ребята,</a:t>
            </a:r>
          </a:p>
          <a:p>
            <a:r>
              <a:rPr lang="ru-RU" dirty="0"/>
              <a:t>Чистоту планеты охраняют,</a:t>
            </a:r>
          </a:p>
          <a:p>
            <a:r>
              <a:rPr lang="ru-RU" dirty="0"/>
              <a:t>Мусор убирают.</a:t>
            </a:r>
          </a:p>
        </p:txBody>
      </p:sp>
      <p:pic>
        <p:nvPicPr>
          <p:cNvPr id="13" name="preview-image" descr="http://mdobu20.ucoz.ru/2016/1/01-3-.jpg"/>
          <p:cNvPicPr/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l="18926" t="8562" r="22432" b="12329"/>
          <a:stretch>
            <a:fillRect/>
          </a:stretch>
        </p:blipFill>
        <p:spPr bwMode="auto">
          <a:xfrm>
            <a:off x="179512" y="4149080"/>
            <a:ext cx="1187624" cy="22002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6" descr="http://eco18.ru/template/images/news/03.png"/>
          <p:cNvPicPr>
            <a:picLocks noChangeAspect="1" noChangeArrowheads="1"/>
          </p:cNvPicPr>
          <p:nvPr/>
        </p:nvPicPr>
        <p:blipFill>
          <a:blip r:embed="rId6" cstate="print"/>
          <a:srcRect l="20884" t="-3125" r="16465" b="9375"/>
          <a:stretch>
            <a:fillRect/>
          </a:stretch>
        </p:blipFill>
        <p:spPr bwMode="auto">
          <a:xfrm>
            <a:off x="8193494" y="5273824"/>
            <a:ext cx="950506" cy="1584176"/>
          </a:xfrm>
          <a:prstGeom prst="rect">
            <a:avLst/>
          </a:prstGeom>
          <a:noFill/>
        </p:spPr>
      </p:pic>
      <p:pic>
        <p:nvPicPr>
          <p:cNvPr id="4" name="Рисунок 6" descr="Изображение выглядит как внутренний, человек, растение, цветной&#10;&#10;Автоматически созданное описание">
            <a:extLst>
              <a:ext uri="{FF2B5EF4-FFF2-40B4-BE49-F238E27FC236}">
                <a16:creationId xmlns:a16="http://schemas.microsoft.com/office/drawing/2014/main" xmlns="" id="{7EA7B055-6F6F-440F-A656-A54DE43D45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8915" y="969095"/>
            <a:ext cx="2771249" cy="3040520"/>
          </a:xfrm>
          <a:prstGeom prst="rect">
            <a:avLst/>
          </a:prstGeom>
        </p:spPr>
      </p:pic>
      <p:pic>
        <p:nvPicPr>
          <p:cNvPr id="7" name="Рисунок 8" descr="Изображение выглядит как человек, внутренний, зеленый, обеденный стол&#10;&#10;Автоматически созданное описание">
            <a:extLst>
              <a:ext uri="{FF2B5EF4-FFF2-40B4-BE49-F238E27FC236}">
                <a16:creationId xmlns:a16="http://schemas.microsoft.com/office/drawing/2014/main" xmlns="" id="{8F6D6266-9BAA-44F8-B68C-2A32DA44C0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4805" y="2385574"/>
            <a:ext cx="3304181" cy="367162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http://7oom.ru/powerpoint/fon-dlya-prezentacii-vesna-09.jpg?ver=3.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7766" cy="6858001"/>
          </a:xfrm>
          <a:prstGeom prst="rect">
            <a:avLst/>
          </a:prstGeom>
          <a:noFill/>
        </p:spPr>
      </p:pic>
      <p:pic>
        <p:nvPicPr>
          <p:cNvPr id="8" name="preview-image" descr="http://ds2romawka.ucoz.ru/img/umnica.png"/>
          <p:cNvPicPr/>
          <p:nvPr/>
        </p:nvPicPr>
        <p:blipFill>
          <a:blip r:embed="rId3" cstate="print"/>
          <a:srcRect l="18158" t="8678" r="14919" b="13223"/>
          <a:stretch>
            <a:fillRect/>
          </a:stretch>
        </p:blipFill>
        <p:spPr bwMode="auto">
          <a:xfrm>
            <a:off x="7452320" y="0"/>
            <a:ext cx="1436763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http://eco18.ru/template/images/news/03.png"/>
          <p:cNvPicPr>
            <a:picLocks noChangeAspect="1" noChangeArrowheads="1"/>
          </p:cNvPicPr>
          <p:nvPr/>
        </p:nvPicPr>
        <p:blipFill>
          <a:blip r:embed="rId4" cstate="print"/>
          <a:srcRect l="20884" t="-3125" r="16465" b="9375"/>
          <a:stretch>
            <a:fillRect/>
          </a:stretch>
        </p:blipFill>
        <p:spPr bwMode="auto">
          <a:xfrm>
            <a:off x="7852548" y="4703578"/>
            <a:ext cx="1296144" cy="2160240"/>
          </a:xfrm>
          <a:prstGeom prst="rect">
            <a:avLst/>
          </a:prstGeom>
          <a:noFill/>
        </p:spPr>
      </p:pic>
      <p:pic>
        <p:nvPicPr>
          <p:cNvPr id="16" name="preview-image" descr="http://ds2romawka.ucoz.ru/img/umnica.png"/>
          <p:cNvPicPr/>
          <p:nvPr/>
        </p:nvPicPr>
        <p:blipFill>
          <a:blip r:embed="rId3" cstate="print"/>
          <a:srcRect l="18158" t="8678" r="14919" b="13223"/>
          <a:stretch>
            <a:fillRect/>
          </a:stretch>
        </p:blipFill>
        <p:spPr bwMode="auto">
          <a:xfrm>
            <a:off x="333509" y="4958963"/>
            <a:ext cx="864096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6" descr="http://eco18.ru/template/images/news/03.png"/>
          <p:cNvPicPr>
            <a:picLocks noChangeAspect="1" noChangeArrowheads="1"/>
          </p:cNvPicPr>
          <p:nvPr/>
        </p:nvPicPr>
        <p:blipFill>
          <a:blip r:embed="rId4" cstate="print"/>
          <a:srcRect l="20884" t="-3125" r="16465" b="9375"/>
          <a:stretch>
            <a:fillRect/>
          </a:stretch>
        </p:blipFill>
        <p:spPr bwMode="auto">
          <a:xfrm>
            <a:off x="3860288" y="1319433"/>
            <a:ext cx="1036915" cy="1728192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5148064" y="1196752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-Кто </a:t>
            </a:r>
            <a:r>
              <a:rPr lang="ru-RU" b="1" dirty="0"/>
              <a:t>такие </a:t>
            </a:r>
            <a:r>
              <a:rPr lang="ru-RU" i="1" dirty="0"/>
              <a:t>«</a:t>
            </a:r>
            <a:r>
              <a:rPr lang="ru-RU" b="1" i="1" dirty="0" err="1"/>
              <a:t>Эколята</a:t>
            </a:r>
            <a:r>
              <a:rPr lang="ru-RU" i="1" dirty="0"/>
              <a:t>»</a:t>
            </a:r>
            <a:r>
              <a:rPr lang="ru-RU" dirty="0"/>
              <a:t>?</a:t>
            </a:r>
          </a:p>
          <a:p>
            <a:r>
              <a:rPr lang="ru-RU" dirty="0"/>
              <a:t>Это  - дружные ребята,</a:t>
            </a:r>
          </a:p>
          <a:p>
            <a:r>
              <a:rPr lang="ru-RU" dirty="0"/>
              <a:t>Разъясняют всем вокруг:</a:t>
            </a:r>
          </a:p>
          <a:p>
            <a:r>
              <a:rPr lang="ru-RU" dirty="0"/>
              <a:t>Как вести себя в лесу,</a:t>
            </a:r>
          </a:p>
          <a:p>
            <a:r>
              <a:rPr lang="ru-RU" dirty="0"/>
              <a:t>Как природу защищать,</a:t>
            </a:r>
          </a:p>
          <a:p>
            <a:r>
              <a:rPr lang="ru-RU" dirty="0"/>
              <a:t>Всем животным помогать:</a:t>
            </a:r>
          </a:p>
        </p:txBody>
      </p:sp>
      <p:pic>
        <p:nvPicPr>
          <p:cNvPr id="4" name="Рисунок 5" descr="Изображение выглядит как человек&#10;&#10;Автоматически созданное описание">
            <a:extLst>
              <a:ext uri="{FF2B5EF4-FFF2-40B4-BE49-F238E27FC236}">
                <a16:creationId xmlns:a16="http://schemas.microsoft.com/office/drawing/2014/main" xmlns="" id="{E1BA5BC4-0E58-445D-8ABD-8E37204B19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44279" y="2175205"/>
            <a:ext cx="3360279" cy="2507589"/>
          </a:xfrm>
          <a:prstGeom prst="rect">
            <a:avLst/>
          </a:prstGeom>
        </p:spPr>
      </p:pic>
      <p:pic>
        <p:nvPicPr>
          <p:cNvPr id="6" name="Рисунок 9">
            <a:extLst>
              <a:ext uri="{FF2B5EF4-FFF2-40B4-BE49-F238E27FC236}">
                <a16:creationId xmlns:a16="http://schemas.microsoft.com/office/drawing/2014/main" xmlns="" id="{C87534C4-919A-4C47-B0B2-30B52CE19F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4465339" y="2744239"/>
            <a:ext cx="3149911" cy="361552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http://7oom.ru/powerpoint/fon-dlya-prezentacii-vesna-09.jpg?ver=3.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7766" cy="6858001"/>
          </a:xfrm>
          <a:prstGeom prst="rect">
            <a:avLst/>
          </a:prstGeom>
          <a:noFill/>
        </p:spPr>
      </p:pic>
      <p:pic>
        <p:nvPicPr>
          <p:cNvPr id="6" name="preview-image" descr="http://xn--80atdlv6dr.xn--p1ai/wp-content/uploads/2015/09/tihonya.jpg"/>
          <p:cNvPicPr/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l="28210" t="12139" r="43900" b="16474"/>
          <a:stretch>
            <a:fillRect/>
          </a:stretch>
        </p:blipFill>
        <p:spPr bwMode="auto">
          <a:xfrm>
            <a:off x="179512" y="188640"/>
            <a:ext cx="1189806" cy="19888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review-image" descr="http://mdobu20.ucoz.ru/2016/1/01-3-.jpg"/>
          <p:cNvPicPr/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l="18926" t="8562" r="22432" b="12329"/>
          <a:stretch>
            <a:fillRect/>
          </a:stretch>
        </p:blipFill>
        <p:spPr bwMode="auto">
          <a:xfrm>
            <a:off x="107504" y="4437112"/>
            <a:ext cx="1187624" cy="22002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review-image" descr="http://ds2romawka.ucoz.ru/img/umnica.png"/>
          <p:cNvPicPr/>
          <p:nvPr/>
        </p:nvPicPr>
        <p:blipFill>
          <a:blip r:embed="rId5" cstate="print"/>
          <a:srcRect l="18158" t="8678" r="14919" b="13223"/>
          <a:stretch>
            <a:fillRect/>
          </a:stretch>
        </p:blipFill>
        <p:spPr bwMode="auto">
          <a:xfrm>
            <a:off x="7452320" y="0"/>
            <a:ext cx="1436763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http://eco18.ru/template/images/news/03.png"/>
          <p:cNvPicPr>
            <a:picLocks noChangeAspect="1" noChangeArrowheads="1"/>
          </p:cNvPicPr>
          <p:nvPr/>
        </p:nvPicPr>
        <p:blipFill>
          <a:blip r:embed="rId6" cstate="print"/>
          <a:srcRect l="20884" t="-3125" r="16465" b="9375"/>
          <a:stretch>
            <a:fillRect/>
          </a:stretch>
        </p:blipFill>
        <p:spPr bwMode="auto">
          <a:xfrm>
            <a:off x="7740352" y="4437112"/>
            <a:ext cx="1296144" cy="216024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2915816" y="0"/>
            <a:ext cx="38519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-Кто </a:t>
            </a:r>
            <a:r>
              <a:rPr lang="ru-RU" b="1" dirty="0"/>
              <a:t>такие </a:t>
            </a:r>
            <a:r>
              <a:rPr lang="ru-RU" i="1" dirty="0"/>
              <a:t>«</a:t>
            </a:r>
            <a:r>
              <a:rPr lang="ru-RU" b="1" i="1" dirty="0" err="1"/>
              <a:t>Эколята</a:t>
            </a:r>
            <a:r>
              <a:rPr lang="ru-RU" i="1" dirty="0"/>
              <a:t>»</a:t>
            </a:r>
            <a:r>
              <a:rPr lang="ru-RU" dirty="0"/>
              <a:t>?</a:t>
            </a:r>
          </a:p>
          <a:p>
            <a:r>
              <a:rPr lang="ru-RU" dirty="0"/>
              <a:t>Это  - дружные ребята,</a:t>
            </a:r>
          </a:p>
          <a:p>
            <a:r>
              <a:rPr lang="ru-RU" dirty="0"/>
              <a:t>А ещё они умеют-</a:t>
            </a:r>
          </a:p>
          <a:p>
            <a:r>
              <a:rPr lang="ru-RU" dirty="0"/>
              <a:t>Разглядеть природы красоту.</a:t>
            </a:r>
          </a:p>
          <a:p>
            <a:r>
              <a:rPr lang="ru-RU" dirty="0"/>
              <a:t>Лесов, лугов, полей просторы</a:t>
            </a:r>
          </a:p>
          <a:p>
            <a:r>
              <a:rPr lang="ru-RU" dirty="0"/>
              <a:t>И неба голубого синеву</a:t>
            </a:r>
          </a:p>
        </p:txBody>
      </p:sp>
      <p:pic>
        <p:nvPicPr>
          <p:cNvPr id="4" name="Рисунок 9" descr="Изображение выглядит как текст, внутренний, украшен, загроможденный&#10;&#10;Автоматически созданное описание">
            <a:extLst>
              <a:ext uri="{FF2B5EF4-FFF2-40B4-BE49-F238E27FC236}">
                <a16:creationId xmlns:a16="http://schemas.microsoft.com/office/drawing/2014/main" xmlns="" id="{69063E0A-6F78-4218-8BB2-3F432BD036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1149" y="1825293"/>
            <a:ext cx="2743200" cy="2057400"/>
          </a:xfrm>
          <a:prstGeom prst="rect">
            <a:avLst/>
          </a:prstGeom>
        </p:spPr>
      </p:pic>
      <p:pic>
        <p:nvPicPr>
          <p:cNvPr id="10" name="Рисунок 11" descr="Изображение выглядит как текст, человек, ребенок, мальчик&#10;&#10;Автоматически созданное описание">
            <a:extLst>
              <a:ext uri="{FF2B5EF4-FFF2-40B4-BE49-F238E27FC236}">
                <a16:creationId xmlns:a16="http://schemas.microsoft.com/office/drawing/2014/main" xmlns="" id="{6A8FC0F1-EB33-4F84-A515-2B43BA1B79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5995" y="2133133"/>
            <a:ext cx="2743200" cy="36576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http://7oom.ru/powerpoint/fon-dlya-prezentacii-vesna-09.jpg?ver=3.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766" y="0"/>
            <a:ext cx="9147766" cy="6858001"/>
          </a:xfrm>
          <a:prstGeom prst="rect">
            <a:avLst/>
          </a:prstGeom>
          <a:noFill/>
        </p:spPr>
      </p:pic>
      <p:pic>
        <p:nvPicPr>
          <p:cNvPr id="8" name="preview-image" descr="http://ds2romawka.ucoz.ru/img/umnica.png"/>
          <p:cNvPicPr/>
          <p:nvPr/>
        </p:nvPicPr>
        <p:blipFill>
          <a:blip r:embed="rId3" cstate="print"/>
          <a:srcRect l="18158" t="8678" r="14919" b="13223"/>
          <a:stretch>
            <a:fillRect/>
          </a:stretch>
        </p:blipFill>
        <p:spPr bwMode="auto">
          <a:xfrm>
            <a:off x="3132761" y="1135988"/>
            <a:ext cx="1436763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http://eco18.ru/template/images/news/03.png"/>
          <p:cNvPicPr>
            <a:picLocks noChangeAspect="1" noChangeArrowheads="1"/>
          </p:cNvPicPr>
          <p:nvPr/>
        </p:nvPicPr>
        <p:blipFill>
          <a:blip r:embed="rId4" cstate="print"/>
          <a:srcRect l="20884" t="-3125" r="16465" b="9375"/>
          <a:stretch>
            <a:fillRect/>
          </a:stretch>
        </p:blipFill>
        <p:spPr bwMode="auto">
          <a:xfrm>
            <a:off x="7740352" y="4437112"/>
            <a:ext cx="1296144" cy="216024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4283968" y="476672"/>
            <a:ext cx="2663165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Давайте сохраним</a:t>
            </a:r>
            <a:endParaRPr lang="ru-RU" sz="1200" dirty="0"/>
          </a:p>
          <a:p>
            <a:r>
              <a:rPr lang="ru-RU" sz="1200" dirty="0"/>
              <a:t/>
            </a:r>
            <a:br>
              <a:rPr lang="ru-RU" sz="1200" dirty="0"/>
            </a:br>
            <a:r>
              <a:rPr lang="ru-RU" dirty="0"/>
              <a:t>Нам жить в одной семье,</a:t>
            </a:r>
          </a:p>
          <a:p>
            <a:r>
              <a:rPr lang="ru-RU" dirty="0"/>
              <a:t>Нам петь в одном кругу,</a:t>
            </a:r>
          </a:p>
          <a:p>
            <a:r>
              <a:rPr lang="ru-RU" dirty="0"/>
              <a:t>Идти в одном строю,</a:t>
            </a:r>
          </a:p>
          <a:p>
            <a:r>
              <a:rPr lang="ru-RU" dirty="0"/>
              <a:t>Лететь в одном полете.</a:t>
            </a:r>
          </a:p>
          <a:p>
            <a:endParaRPr lang="ru-RU" dirty="0"/>
          </a:p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1115616" y="3789040"/>
            <a:ext cx="219572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Давайте сохраним</a:t>
            </a:r>
          </a:p>
          <a:p>
            <a:r>
              <a:rPr lang="ru-RU" dirty="0"/>
              <a:t>Ромашку на лугу.</a:t>
            </a:r>
          </a:p>
          <a:p>
            <a:r>
              <a:rPr lang="ru-RU" dirty="0"/>
              <a:t>Кувшинку на реке</a:t>
            </a:r>
          </a:p>
          <a:p>
            <a:r>
              <a:rPr lang="ru-RU" dirty="0"/>
              <a:t>И клюкву на болоте.</a:t>
            </a:r>
          </a:p>
          <a:p>
            <a:r>
              <a:rPr lang="ru-RU" dirty="0"/>
              <a:t>О, как природа-мать</a:t>
            </a:r>
          </a:p>
          <a:p>
            <a:r>
              <a:rPr lang="ru-RU" dirty="0"/>
              <a:t>Терпима и добра!</a:t>
            </a:r>
          </a:p>
          <a:p>
            <a:r>
              <a:rPr lang="ru-RU" dirty="0"/>
              <a:t>Но чтоб ее лихая</a:t>
            </a:r>
          </a:p>
          <a:p>
            <a:r>
              <a:rPr lang="ru-RU" dirty="0"/>
              <a:t>Участь не постигла.</a:t>
            </a:r>
          </a:p>
        </p:txBody>
      </p:sp>
      <p:pic>
        <p:nvPicPr>
          <p:cNvPr id="4" name="Рисунок 5" descr="Изображение выглядит как человек, пол, ребенок, в позе&#10;&#10;Автоматически созданное описание">
            <a:extLst>
              <a:ext uri="{FF2B5EF4-FFF2-40B4-BE49-F238E27FC236}">
                <a16:creationId xmlns:a16="http://schemas.microsoft.com/office/drawing/2014/main" xmlns="" id="{EC5C4D68-7FC0-40D6-9294-D270B4B5DE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0903" y="2386276"/>
            <a:ext cx="3528574" cy="2814725"/>
          </a:xfrm>
          <a:prstGeom prst="rect">
            <a:avLst/>
          </a:prstGeom>
        </p:spPr>
      </p:pic>
      <p:pic>
        <p:nvPicPr>
          <p:cNvPr id="6" name="Рисунок 9" descr="Изображение выглядит как внутренний, растение, украшен, загроможденный&#10;&#10;Автоматически созданное описание">
            <a:extLst>
              <a:ext uri="{FF2B5EF4-FFF2-40B4-BE49-F238E27FC236}">
                <a16:creationId xmlns:a16="http://schemas.microsoft.com/office/drawing/2014/main" xmlns="" id="{E4875E2A-B9EB-48D8-91E4-576A4C6F4B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640" y="1614926"/>
            <a:ext cx="2743200" cy="20574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http://7oom.ru/powerpoint/fon-dlya-prezentacii-vesna-09.jpg?ver=3.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332" y="84146"/>
            <a:ext cx="9147766" cy="6858001"/>
          </a:xfrm>
          <a:prstGeom prst="rect">
            <a:avLst/>
          </a:prstGeom>
          <a:noFill/>
        </p:spPr>
      </p:pic>
      <p:pic>
        <p:nvPicPr>
          <p:cNvPr id="8" name="preview-image" descr="http://ds2romawka.ucoz.ru/img/umnica.png"/>
          <p:cNvPicPr/>
          <p:nvPr/>
        </p:nvPicPr>
        <p:blipFill>
          <a:blip r:embed="rId3" cstate="print"/>
          <a:srcRect l="18158" t="8678" r="14919" b="13223"/>
          <a:stretch>
            <a:fillRect/>
          </a:stretch>
        </p:blipFill>
        <p:spPr bwMode="auto">
          <a:xfrm>
            <a:off x="7452320" y="0"/>
            <a:ext cx="1436763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http://eco18.ru/template/images/news/03.png"/>
          <p:cNvPicPr>
            <a:picLocks noChangeAspect="1" noChangeArrowheads="1"/>
          </p:cNvPicPr>
          <p:nvPr/>
        </p:nvPicPr>
        <p:blipFill>
          <a:blip r:embed="rId4" cstate="print"/>
          <a:srcRect l="20884" t="-3125" r="16465" b="9375"/>
          <a:stretch>
            <a:fillRect/>
          </a:stretch>
        </p:blipFill>
        <p:spPr bwMode="auto">
          <a:xfrm>
            <a:off x="7992794" y="4787725"/>
            <a:ext cx="1296144" cy="216024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1979712" y="26064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Давайте вместе Землю украшать,</a:t>
            </a:r>
          </a:p>
          <a:p>
            <a:r>
              <a:rPr lang="ru-RU" b="1" dirty="0"/>
              <a:t> Сажать сады, цветы сажать повсюду.</a:t>
            </a:r>
          </a:p>
          <a:p>
            <a:r>
              <a:rPr lang="ru-RU" b="1" dirty="0"/>
              <a:t>  Давайте вместе Землю уважать,</a:t>
            </a:r>
          </a:p>
          <a:p>
            <a:r>
              <a:rPr lang="ru-RU" b="1" dirty="0"/>
              <a:t>   И относиться с нежностью, как к чуду!</a:t>
            </a:r>
          </a:p>
        </p:txBody>
      </p:sp>
      <p:pic>
        <p:nvPicPr>
          <p:cNvPr id="4" name="Рисунок 11" descr="Изображение выглядит как внутренний, цветной, растение, обеденный стол&#10;&#10;Автоматически созданное описание">
            <a:extLst>
              <a:ext uri="{FF2B5EF4-FFF2-40B4-BE49-F238E27FC236}">
                <a16:creationId xmlns:a16="http://schemas.microsoft.com/office/drawing/2014/main" xmlns="" id="{A240B83B-691A-4A57-AFA1-DAB4DC3E32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0265" y="1586877"/>
            <a:ext cx="2743200" cy="2057400"/>
          </a:xfrm>
          <a:prstGeom prst="rect">
            <a:avLst/>
          </a:prstGeom>
        </p:spPr>
      </p:pic>
      <p:pic>
        <p:nvPicPr>
          <p:cNvPr id="12" name="Рисунок 12" descr="Изображение выглядит как текст, внутренний, загроможденный&#10;&#10;Автоматически созданное описание">
            <a:extLst>
              <a:ext uri="{FF2B5EF4-FFF2-40B4-BE49-F238E27FC236}">
                <a16:creationId xmlns:a16="http://schemas.microsoft.com/office/drawing/2014/main" xmlns="" id="{BAA9CCC4-45D6-4DC7-96E2-D61CC08AFB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3345" y="1741146"/>
            <a:ext cx="2743200" cy="2057400"/>
          </a:xfrm>
          <a:prstGeom prst="rect">
            <a:avLst/>
          </a:prstGeom>
        </p:spPr>
      </p:pic>
      <p:pic>
        <p:nvPicPr>
          <p:cNvPr id="13" name="Рисунок 13" descr="Изображение выглядит как человек, ребенок, внутренний, мальчик&#10;&#10;Автоматически созданное описание">
            <a:extLst>
              <a:ext uri="{FF2B5EF4-FFF2-40B4-BE49-F238E27FC236}">
                <a16:creationId xmlns:a16="http://schemas.microsoft.com/office/drawing/2014/main" xmlns="" id="{81E9BE41-3E7C-4A99-815F-795B702FF4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8437" y="3971049"/>
            <a:ext cx="2743200" cy="2408013"/>
          </a:xfrm>
          <a:prstGeom prst="rect">
            <a:avLst/>
          </a:prstGeom>
        </p:spPr>
      </p:pic>
      <p:pic>
        <p:nvPicPr>
          <p:cNvPr id="14" name="Рисунок 14" descr="Изображение выглядит как внутренний, человек, пол&#10;&#10;Автоматически созданное описание">
            <a:extLst>
              <a:ext uri="{FF2B5EF4-FFF2-40B4-BE49-F238E27FC236}">
                <a16:creationId xmlns:a16="http://schemas.microsoft.com/office/drawing/2014/main" xmlns="" id="{8977657E-F780-4AE2-A1A9-46555A7D99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05908" y="3970345"/>
            <a:ext cx="2420636" cy="236734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57</Words>
  <Application>Microsoft Office PowerPoint</Application>
  <PresentationFormat>Экран (4:3)</PresentationFormat>
  <Paragraphs>60</Paragraphs>
  <Slides>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HOME</dc:creator>
  <cp:lastModifiedBy>Пользователь Windows</cp:lastModifiedBy>
  <cp:revision>179</cp:revision>
  <dcterms:created xsi:type="dcterms:W3CDTF">2018-05-03T06:45:13Z</dcterms:created>
  <dcterms:modified xsi:type="dcterms:W3CDTF">2021-06-09T21:34:01Z</dcterms:modified>
</cp:coreProperties>
</file>