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56" r:id="rId3"/>
    <p:sldId id="279" r:id="rId4"/>
    <p:sldId id="257" r:id="rId5"/>
    <p:sldId id="258" r:id="rId6"/>
    <p:sldId id="259" r:id="rId7"/>
    <p:sldId id="261" r:id="rId8"/>
    <p:sldId id="262" r:id="rId9"/>
    <p:sldId id="276" r:id="rId10"/>
    <p:sldId id="277" r:id="rId11"/>
    <p:sldId id="264" r:id="rId12"/>
    <p:sldId id="266" r:id="rId13"/>
    <p:sldId id="268" r:id="rId14"/>
    <p:sldId id="275" r:id="rId15"/>
    <p:sldId id="278" r:id="rId16"/>
  </p:sldIdLst>
  <p:sldSz cx="10439400" cy="7559675"/>
  <p:notesSz cx="6858000" cy="9144000"/>
  <p:defaultTextStyle>
    <a:defPPr>
      <a:defRPr lang="ru-RU"/>
    </a:defPPr>
    <a:lvl1pPr marL="0" algn="l" defTabSz="1028517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1pPr>
    <a:lvl2pPr marL="514259" algn="l" defTabSz="1028517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2pPr>
    <a:lvl3pPr marL="1028517" algn="l" defTabSz="1028517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3pPr>
    <a:lvl4pPr marL="1542776" algn="l" defTabSz="1028517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4pPr>
    <a:lvl5pPr marL="2057034" algn="l" defTabSz="1028517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5pPr>
    <a:lvl6pPr marL="2571293" algn="l" defTabSz="1028517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6pPr>
    <a:lvl7pPr marL="3085551" algn="l" defTabSz="1028517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7pPr>
    <a:lvl8pPr marL="3599810" algn="l" defTabSz="1028517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8pPr>
    <a:lvl9pPr marL="4114068" algn="l" defTabSz="1028517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125B68-DBEE-49F6-8E12-F0918809AD9D}" type="doc">
      <dgm:prSet loTypeId="urn:microsoft.com/office/officeart/2005/8/layout/default" loCatId="list" qsTypeId="urn:microsoft.com/office/officeart/2005/8/quickstyle/3d3" qsCatId="3D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8C9C0D45-6869-42BA-BC7D-543EAAF8CFA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выражают отношение говорящего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к сообщению</a:t>
          </a:r>
        </a:p>
        <a:p>
          <a:pPr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dirty="0"/>
        </a:p>
      </dgm:t>
    </dgm:pt>
    <dgm:pt modelId="{66EFCB17-7AA3-41AB-B50A-C7A599A42511}" type="parTrans" cxnId="{9C591D5E-6149-43D4-BABB-B372A822CAC1}">
      <dgm:prSet/>
      <dgm:spPr/>
      <dgm:t>
        <a:bodyPr/>
        <a:lstStyle/>
        <a:p>
          <a:endParaRPr lang="ru-RU"/>
        </a:p>
      </dgm:t>
    </dgm:pt>
    <dgm:pt modelId="{7B7C1FB7-5B6B-4854-8179-2335B439B113}" type="sibTrans" cxnId="{9C591D5E-6149-43D4-BABB-B372A822CAC1}">
      <dgm:prSet/>
      <dgm:spPr/>
      <dgm:t>
        <a:bodyPr/>
        <a:lstStyle/>
        <a:p>
          <a:endParaRPr lang="ru-RU"/>
        </a:p>
      </dgm:t>
    </dgm:pt>
    <dgm:pt modelId="{E223DB02-429C-4819-9A19-53CF391E7694}">
      <dgm:prSet/>
      <dgm:spPr/>
      <dgm:t>
        <a:bodyPr/>
        <a:lstStyle/>
        <a:p>
          <a:pPr rtl="0"/>
          <a:r>
            <a:rPr lang="ru-RU" dirty="0" smtClean="0"/>
            <a:t> 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связаны с другими словами предложения ни сочинительной, ни подчинительной связью</a:t>
          </a:r>
          <a:r>
            <a:rPr lang="ru-RU" b="1" dirty="0" smtClean="0"/>
            <a:t> </a:t>
          </a:r>
          <a:endParaRPr lang="ru-RU" b="1" dirty="0"/>
        </a:p>
      </dgm:t>
    </dgm:pt>
    <dgm:pt modelId="{E5BDA1C2-F202-4419-AAD9-22E8894493CF}" type="parTrans" cxnId="{1C7881EF-7B24-49B5-BD48-59C9394868AC}">
      <dgm:prSet/>
      <dgm:spPr/>
      <dgm:t>
        <a:bodyPr/>
        <a:lstStyle/>
        <a:p>
          <a:endParaRPr lang="ru-RU"/>
        </a:p>
      </dgm:t>
    </dgm:pt>
    <dgm:pt modelId="{746D199C-E7AC-4DAE-83A6-AABB4A41DA03}" type="sibTrans" cxnId="{1C7881EF-7B24-49B5-BD48-59C9394868AC}">
      <dgm:prSet/>
      <dgm:spPr/>
      <dgm:t>
        <a:bodyPr/>
        <a:lstStyle/>
        <a:p>
          <a:endParaRPr lang="ru-RU"/>
        </a:p>
      </dgm:t>
    </dgm:pt>
    <dgm:pt modelId="{FB4E922F-6F55-47C5-B6AD-0523DE983FFD}">
      <dgm:prSet custT="1"/>
      <dgm:spPr/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являются членами предложения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D370EA-D81A-425A-9FC3-6DA981031871}" type="parTrans" cxnId="{8A91AEDE-26B8-4F5A-810E-8851AD8930FC}">
      <dgm:prSet/>
      <dgm:spPr/>
      <dgm:t>
        <a:bodyPr/>
        <a:lstStyle/>
        <a:p>
          <a:endParaRPr lang="ru-RU"/>
        </a:p>
      </dgm:t>
    </dgm:pt>
    <dgm:pt modelId="{7F231DAA-7DDB-4768-BB58-5E6A8C265B8D}" type="sibTrans" cxnId="{8A91AEDE-26B8-4F5A-810E-8851AD8930FC}">
      <dgm:prSet/>
      <dgm:spPr/>
      <dgm:t>
        <a:bodyPr/>
        <a:lstStyle/>
        <a:p>
          <a:endParaRPr lang="ru-RU"/>
        </a:p>
      </dgm:t>
    </dgm:pt>
    <dgm:pt modelId="{C42B5548-86A2-43DE-81E3-0BC2B15C339A}">
      <dgm:prSet custT="1"/>
      <dgm:spPr/>
      <dgm:t>
        <a:bodyPr/>
        <a:lstStyle/>
        <a:p>
          <a:pPr algn="ctr"/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устной речи выделяются интонацией, а на письме </a:t>
          </a:r>
          <a:r>
            <a: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запятыми, </a:t>
          </a:r>
          <a:r>
            <a:rPr lang="ru-RU" sz="2400" b="1" i="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независимо от их места положения</a:t>
          </a:r>
          <a:endParaRPr lang="ru-RU" sz="24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22E796-4412-4D6B-95FC-8D848ED9ACD7}" type="parTrans" cxnId="{EA621BAF-7063-4E5C-913D-9073E4611929}">
      <dgm:prSet/>
      <dgm:spPr/>
      <dgm:t>
        <a:bodyPr/>
        <a:lstStyle/>
        <a:p>
          <a:endParaRPr lang="ru-RU"/>
        </a:p>
      </dgm:t>
    </dgm:pt>
    <dgm:pt modelId="{2ABB5522-CA05-4285-97B1-C27593EE2366}" type="sibTrans" cxnId="{EA621BAF-7063-4E5C-913D-9073E4611929}">
      <dgm:prSet/>
      <dgm:spPr/>
      <dgm:t>
        <a:bodyPr/>
        <a:lstStyle/>
        <a:p>
          <a:endParaRPr lang="ru-RU"/>
        </a:p>
      </dgm:t>
    </dgm:pt>
    <dgm:pt modelId="{5B5D066A-FA54-4796-B2E0-073F1FBAC487}" type="pres">
      <dgm:prSet presAssocID="{F0125B68-DBEE-49F6-8E12-F0918809AD9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6E245B-8F2A-44D0-B1DD-1174EE94A055}" type="pres">
      <dgm:prSet presAssocID="{8C9C0D45-6869-42BA-BC7D-543EAAF8CFA9}" presName="node" presStyleLbl="node1" presStyleIdx="0" presStyleCnt="4" custLinFactNeighborX="-18371" custLinFactNeighborY="-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2B7D5-5681-46C1-A2F6-75DCE9F43EA2}" type="pres">
      <dgm:prSet presAssocID="{7B7C1FB7-5B6B-4854-8179-2335B439B113}" presName="sibTrans" presStyleCnt="0"/>
      <dgm:spPr/>
    </dgm:pt>
    <dgm:pt modelId="{BB6B63EF-A8A3-4EBE-8F69-302CBB7FBAAD}" type="pres">
      <dgm:prSet presAssocID="{E223DB02-429C-4819-9A19-53CF391E7694}" presName="node" presStyleLbl="node1" presStyleIdx="1" presStyleCnt="4" custScaleX="114794" custLinFactY="-11350" custLinFactNeighborX="7337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E80ED6-5AA7-450A-BC4F-5C16AFB8DE03}" type="pres">
      <dgm:prSet presAssocID="{746D199C-E7AC-4DAE-83A6-AABB4A41DA03}" presName="sibTrans" presStyleCnt="0"/>
      <dgm:spPr/>
    </dgm:pt>
    <dgm:pt modelId="{C6186CB7-6F88-4C11-9DB4-5C4991221299}" type="pres">
      <dgm:prSet presAssocID="{C42B5548-86A2-43DE-81E3-0BC2B15C339A}" presName="node" presStyleLbl="node1" presStyleIdx="2" presStyleCnt="4" custScaleX="108812" custLinFactX="28416" custLinFactNeighborX="100000" custLinFactNeighborY="-1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506E2-91D1-4F9C-B70D-82A085940F5C}" type="pres">
      <dgm:prSet presAssocID="{2ABB5522-CA05-4285-97B1-C27593EE2366}" presName="sibTrans" presStyleCnt="0"/>
      <dgm:spPr/>
    </dgm:pt>
    <dgm:pt modelId="{F12EC972-E15A-42CC-84E9-6B4CE16F312C}" type="pres">
      <dgm:prSet presAssocID="{FB4E922F-6F55-47C5-B6AD-0523DE983FFD}" presName="node" presStyleLbl="node1" presStyleIdx="3" presStyleCnt="4" custLinFactX="-39700" custLinFactNeighborX="-100000" custLinFactNeighborY="1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BF1DE7-9282-4F10-B595-F33B1BE1FD5D}" type="presOf" srcId="{C42B5548-86A2-43DE-81E3-0BC2B15C339A}" destId="{C6186CB7-6F88-4C11-9DB4-5C4991221299}" srcOrd="0" destOrd="0" presId="urn:microsoft.com/office/officeart/2005/8/layout/default"/>
    <dgm:cxn modelId="{B5C38E14-40B0-4D35-8E65-0D834BCE580C}" type="presOf" srcId="{FB4E922F-6F55-47C5-B6AD-0523DE983FFD}" destId="{F12EC972-E15A-42CC-84E9-6B4CE16F312C}" srcOrd="0" destOrd="0" presId="urn:microsoft.com/office/officeart/2005/8/layout/default"/>
    <dgm:cxn modelId="{A4A19BE8-57CE-450D-9CEC-12E2DD4E4644}" type="presOf" srcId="{8C9C0D45-6869-42BA-BC7D-543EAAF8CFA9}" destId="{4B6E245B-8F2A-44D0-B1DD-1174EE94A055}" srcOrd="0" destOrd="0" presId="urn:microsoft.com/office/officeart/2005/8/layout/default"/>
    <dgm:cxn modelId="{EA621BAF-7063-4E5C-913D-9073E4611929}" srcId="{F0125B68-DBEE-49F6-8E12-F0918809AD9D}" destId="{C42B5548-86A2-43DE-81E3-0BC2B15C339A}" srcOrd="2" destOrd="0" parTransId="{E822E796-4412-4D6B-95FC-8D848ED9ACD7}" sibTransId="{2ABB5522-CA05-4285-97B1-C27593EE2366}"/>
    <dgm:cxn modelId="{DA353BDE-8171-4BB5-AECC-977B8B97F42B}" type="presOf" srcId="{E223DB02-429C-4819-9A19-53CF391E7694}" destId="{BB6B63EF-A8A3-4EBE-8F69-302CBB7FBAAD}" srcOrd="0" destOrd="0" presId="urn:microsoft.com/office/officeart/2005/8/layout/default"/>
    <dgm:cxn modelId="{9C591D5E-6149-43D4-BABB-B372A822CAC1}" srcId="{F0125B68-DBEE-49F6-8E12-F0918809AD9D}" destId="{8C9C0D45-6869-42BA-BC7D-543EAAF8CFA9}" srcOrd="0" destOrd="0" parTransId="{66EFCB17-7AA3-41AB-B50A-C7A599A42511}" sibTransId="{7B7C1FB7-5B6B-4854-8179-2335B439B113}"/>
    <dgm:cxn modelId="{1C7881EF-7B24-49B5-BD48-59C9394868AC}" srcId="{F0125B68-DBEE-49F6-8E12-F0918809AD9D}" destId="{E223DB02-429C-4819-9A19-53CF391E7694}" srcOrd="1" destOrd="0" parTransId="{E5BDA1C2-F202-4419-AAD9-22E8894493CF}" sibTransId="{746D199C-E7AC-4DAE-83A6-AABB4A41DA03}"/>
    <dgm:cxn modelId="{CD362ACE-7A03-4845-AD78-4C116D76B4CE}" type="presOf" srcId="{F0125B68-DBEE-49F6-8E12-F0918809AD9D}" destId="{5B5D066A-FA54-4796-B2E0-073F1FBAC487}" srcOrd="0" destOrd="0" presId="urn:microsoft.com/office/officeart/2005/8/layout/default"/>
    <dgm:cxn modelId="{8A91AEDE-26B8-4F5A-810E-8851AD8930FC}" srcId="{F0125B68-DBEE-49F6-8E12-F0918809AD9D}" destId="{FB4E922F-6F55-47C5-B6AD-0523DE983FFD}" srcOrd="3" destOrd="0" parTransId="{DBD370EA-D81A-425A-9FC3-6DA981031871}" sibTransId="{7F231DAA-7DDB-4768-BB58-5E6A8C265B8D}"/>
    <dgm:cxn modelId="{35D43DB1-0386-45CE-9F3C-14F7BC55A8E6}" type="presParOf" srcId="{5B5D066A-FA54-4796-B2E0-073F1FBAC487}" destId="{4B6E245B-8F2A-44D0-B1DD-1174EE94A055}" srcOrd="0" destOrd="0" presId="urn:microsoft.com/office/officeart/2005/8/layout/default"/>
    <dgm:cxn modelId="{51B6D465-D6A6-4273-8B44-8C163C791861}" type="presParOf" srcId="{5B5D066A-FA54-4796-B2E0-073F1FBAC487}" destId="{5C52B7D5-5681-46C1-A2F6-75DCE9F43EA2}" srcOrd="1" destOrd="0" presId="urn:microsoft.com/office/officeart/2005/8/layout/default"/>
    <dgm:cxn modelId="{166C13BF-7DA9-44B7-8076-7978C5684E3E}" type="presParOf" srcId="{5B5D066A-FA54-4796-B2E0-073F1FBAC487}" destId="{BB6B63EF-A8A3-4EBE-8F69-302CBB7FBAAD}" srcOrd="2" destOrd="0" presId="urn:microsoft.com/office/officeart/2005/8/layout/default"/>
    <dgm:cxn modelId="{27F8D9F5-22C1-412D-A235-9FF2C26D23B2}" type="presParOf" srcId="{5B5D066A-FA54-4796-B2E0-073F1FBAC487}" destId="{59E80ED6-5AA7-450A-BC4F-5C16AFB8DE03}" srcOrd="3" destOrd="0" presId="urn:microsoft.com/office/officeart/2005/8/layout/default"/>
    <dgm:cxn modelId="{934AC256-26CF-4FEC-B502-25AEA35C22E9}" type="presParOf" srcId="{5B5D066A-FA54-4796-B2E0-073F1FBAC487}" destId="{C6186CB7-6F88-4C11-9DB4-5C4991221299}" srcOrd="4" destOrd="0" presId="urn:microsoft.com/office/officeart/2005/8/layout/default"/>
    <dgm:cxn modelId="{B57CA919-0DA6-4DAD-BCC0-0C761C46B450}" type="presParOf" srcId="{5B5D066A-FA54-4796-B2E0-073F1FBAC487}" destId="{F33506E2-91D1-4F9C-B70D-82A085940F5C}" srcOrd="5" destOrd="0" presId="urn:microsoft.com/office/officeart/2005/8/layout/default"/>
    <dgm:cxn modelId="{21E1454E-69DB-402F-856C-1C5EB29A57B5}" type="presParOf" srcId="{5B5D066A-FA54-4796-B2E0-073F1FBAC487}" destId="{F12EC972-E15A-42CC-84E9-6B4CE16F312C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6E245B-8F2A-44D0-B1DD-1174EE94A055}">
      <dsp:nvSpPr>
        <dsp:cNvPr id="0" name=""/>
        <dsp:cNvSpPr/>
      </dsp:nvSpPr>
      <dsp:spPr>
        <a:xfrm>
          <a:off x="0" y="0"/>
          <a:ext cx="3219152" cy="1931491"/>
        </a:xfrm>
        <a:prstGeom prst="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выражают отношение говорящего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к сообщению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0" y="0"/>
        <a:ext cx="3219152" cy="1931491"/>
      </dsp:txXfrm>
    </dsp:sp>
    <dsp:sp modelId="{BB6B63EF-A8A3-4EBE-8F69-302CBB7FBAAD}">
      <dsp:nvSpPr>
        <dsp:cNvPr id="0" name=""/>
        <dsp:cNvSpPr/>
      </dsp:nvSpPr>
      <dsp:spPr>
        <a:xfrm>
          <a:off x="4305606" y="0"/>
          <a:ext cx="3695393" cy="1931491"/>
        </a:xfrm>
        <a:prstGeom prst="rect">
          <a:avLst/>
        </a:prstGeom>
        <a:solidFill>
          <a:schemeClr val="accent6">
            <a:alpha val="90000"/>
            <a:hueOff val="0"/>
            <a:satOff val="0"/>
            <a:lumOff val="0"/>
            <a:alphaOff val="-13333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  </a:t>
          </a: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связаны с другими словами предложения ни сочинительной, ни подчинительной связью</a:t>
          </a:r>
          <a:r>
            <a:rPr lang="ru-RU" sz="2500" b="1" kern="1200" dirty="0" smtClean="0"/>
            <a:t> </a:t>
          </a:r>
          <a:endParaRPr lang="ru-RU" sz="2500" b="1" kern="1200" dirty="0"/>
        </a:p>
      </dsp:txBody>
      <dsp:txXfrm>
        <a:off x="4305606" y="0"/>
        <a:ext cx="3695393" cy="1931491"/>
      </dsp:txXfrm>
    </dsp:sp>
    <dsp:sp modelId="{C6186CB7-6F88-4C11-9DB4-5C4991221299}">
      <dsp:nvSpPr>
        <dsp:cNvPr id="0" name=""/>
        <dsp:cNvSpPr/>
      </dsp:nvSpPr>
      <dsp:spPr>
        <a:xfrm>
          <a:off x="4498175" y="2232070"/>
          <a:ext cx="3502824" cy="1931491"/>
        </a:xfrm>
        <a:prstGeom prst="rect">
          <a:avLst/>
        </a:prstGeom>
        <a:solidFill>
          <a:schemeClr val="accent6">
            <a:alpha val="90000"/>
            <a:hueOff val="0"/>
            <a:satOff val="0"/>
            <a:lumOff val="0"/>
            <a:alphaOff val="-26667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устной речи выделяются интонацией, а на письме </a:t>
          </a:r>
          <a:r>
            <a:rPr lang="ru-RU" sz="24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запятыми, </a:t>
          </a:r>
          <a:r>
            <a:rPr lang="ru-RU" sz="2400" b="1" i="0" kern="12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независимо от их места положения</a:t>
          </a:r>
          <a:endParaRPr lang="ru-RU" sz="24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98175" y="2232070"/>
        <a:ext cx="3502824" cy="1931491"/>
      </dsp:txXfrm>
    </dsp:sp>
    <dsp:sp modelId="{F12EC972-E15A-42CC-84E9-6B4CE16F312C}">
      <dsp:nvSpPr>
        <dsp:cNvPr id="0" name=""/>
        <dsp:cNvSpPr/>
      </dsp:nvSpPr>
      <dsp:spPr>
        <a:xfrm>
          <a:off x="0" y="2257894"/>
          <a:ext cx="3219152" cy="1931491"/>
        </a:xfrm>
        <a:prstGeom prst="rect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являются членами предложения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257894"/>
        <a:ext cx="3219152" cy="19314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2955" y="1237197"/>
            <a:ext cx="8873490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4925" y="3970580"/>
            <a:ext cx="782955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24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09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70696" y="402483"/>
            <a:ext cx="2250996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7710" y="402483"/>
            <a:ext cx="6622494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42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148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272" y="1884671"/>
            <a:ext cx="9003983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272" y="5059035"/>
            <a:ext cx="9003983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648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7709" y="2012414"/>
            <a:ext cx="4436745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4946" y="2012414"/>
            <a:ext cx="4436745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835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8" y="402484"/>
            <a:ext cx="9003983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70" y="1853171"/>
            <a:ext cx="441635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0" y="2761381"/>
            <a:ext cx="4416355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84947" y="1853171"/>
            <a:ext cx="443810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84947" y="2761381"/>
            <a:ext cx="4438105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133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90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284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503978"/>
            <a:ext cx="336697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105" y="1088455"/>
            <a:ext cx="5284946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2267902"/>
            <a:ext cx="336697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578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503978"/>
            <a:ext cx="336697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38105" y="1088455"/>
            <a:ext cx="5284946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2267902"/>
            <a:ext cx="336697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647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7709" y="402484"/>
            <a:ext cx="9003983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709" y="2012414"/>
            <a:ext cx="9003983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7709" y="7006700"/>
            <a:ext cx="23488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AA38A-94CA-4046-899F-A255946F79E5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8051" y="7006700"/>
            <a:ext cx="352329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826" y="7006700"/>
            <a:ext cx="23488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C158E-E7F9-4911-AB16-5A7F1814F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34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439401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47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2118"/>
            <a:ext cx="10439401" cy="7559675"/>
          </a:xfrm>
          <a:prstGeom prst="rect">
            <a:avLst/>
          </a:prstGeom>
        </p:spPr>
      </p:pic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962772" y="563847"/>
            <a:ext cx="8790109" cy="2073128"/>
            <a:chOff x="4507188" y="880193"/>
            <a:chExt cx="3596556" cy="714768"/>
          </a:xfrm>
        </p:grpSpPr>
        <p:sp>
          <p:nvSpPr>
            <p:cNvPr id="6" name="Text Box 58"/>
            <p:cNvSpPr txBox="1">
              <a:spLocks noChangeArrowheads="1"/>
            </p:cNvSpPr>
            <p:nvPr/>
          </p:nvSpPr>
          <p:spPr bwMode="gray">
            <a:xfrm>
              <a:off x="4507188" y="880193"/>
              <a:ext cx="3596556" cy="6950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Если  вводные конструкции могут занимать </a:t>
              </a:r>
              <a: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место в начале, в середине и в конце основного предложения, то есть везде</a:t>
              </a:r>
              <a:r>
                <a:rPr kumimoji="0" lang="ru-RU" sz="2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, то вставные конструкции могут находиться </a:t>
              </a:r>
              <a: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только в середине и, реже, в конце основного предложения, но не в его начале</a:t>
              </a:r>
              <a:r>
                <a:rPr kumimoji="0" lang="ru-RU" sz="2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sp>
          <p:nvSpPr>
            <p:cNvPr id="7" name="Text Box 59"/>
            <p:cNvSpPr txBox="1">
              <a:spLocks noChangeArrowheads="1"/>
            </p:cNvSpPr>
            <p:nvPr/>
          </p:nvSpPr>
          <p:spPr bwMode="black">
            <a:xfrm>
              <a:off x="5251450" y="1397000"/>
              <a:ext cx="2432050" cy="19796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5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76132" y="32464"/>
            <a:ext cx="9477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Кроме </a:t>
            </a:r>
            <a:r>
              <a:rPr lang="ru-RU" sz="2800" b="1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того различия вводных конструкций от вставных</a:t>
            </a:r>
            <a:endParaRPr lang="ru-RU" sz="2800" b="1" kern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498" y="2378229"/>
            <a:ext cx="10067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Вводные конструкции отделяются от остальной части предложения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запятой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вставные конструкции берутся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скобки или двойное тире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любом случае их можно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изъять из предложения без потери им смысла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98" y="943759"/>
            <a:ext cx="890093" cy="132294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4062774"/>
            <a:ext cx="94764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отличие же от вводных слов, вставные конструкции</a:t>
            </a:r>
            <a:endParaRPr lang="en-US" sz="27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8382" y="4990481"/>
            <a:ext cx="4105275" cy="1015663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выражают отношения говорящего к высказываемой мысли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630568" y="5011748"/>
            <a:ext cx="432435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содержат оценки сообщения, указания на его источник, на связь с другими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сообщениями и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т.д.</a:t>
            </a:r>
            <a:endParaRPr lang="en-US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право с вырезом 16"/>
          <p:cNvSpPr/>
          <p:nvPr/>
        </p:nvSpPr>
        <p:spPr>
          <a:xfrm rot="7485482">
            <a:off x="3165658" y="4534336"/>
            <a:ext cx="710657" cy="484632"/>
          </a:xfrm>
          <a:prstGeom prst="notchedRightArrow">
            <a:avLst>
              <a:gd name="adj1" fmla="val 27225"/>
              <a:gd name="adj2" fmla="val 1023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с вырезом 17"/>
          <p:cNvSpPr/>
          <p:nvPr/>
        </p:nvSpPr>
        <p:spPr>
          <a:xfrm rot="3214743">
            <a:off x="5379633" y="4525427"/>
            <a:ext cx="670639" cy="484632"/>
          </a:xfrm>
          <a:prstGeom prst="notchedRightArrow">
            <a:avLst>
              <a:gd name="adj1" fmla="val 30955"/>
              <a:gd name="adj2" fmla="val 918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56544" y="3576324"/>
            <a:ext cx="9031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вводных и вставных конструкций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1181" y="6022998"/>
            <a:ext cx="1043940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Синтаксическое </a:t>
            </a:r>
            <a:r>
              <a:rPr lang="ru-RU" sz="2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строение: 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может быть вставной знак, 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вставное слово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вставное 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словосочетание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вставное 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простое предложение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составное 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сложное предложение 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вставка к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самостоятельное оформленное предложение. </a:t>
            </a:r>
            <a:b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абзацу 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самостоятельно оформленная конструкция вставной абзац </a:t>
            </a:r>
            <a:r>
              <a:rPr lang="ru-RU" sz="2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вставное</a:t>
            </a:r>
            <a:endParaRPr lang="ru-RU" sz="2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47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39401" cy="75596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0513" y="464323"/>
            <a:ext cx="9858374" cy="2700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Вводные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конструкции вставляются в предложение, чтобы показать отношение говорящего к высказываемой мысли. Членами предложения вводные конструкции не являются, выделяются паузами и запятыми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Например: Скоро, кажется, начнётся дождь</a:t>
            </a: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говорящего к высказываемой мысли может выражаться вводными предложениями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Например: Вы, я думаю, оцените мои картины. </a:t>
            </a:r>
            <a:endParaRPr lang="ru-RU" b="1" dirty="0" smtClean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Вводные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выделяются интонацией, запятыми или тире. </a:t>
            </a:r>
            <a:endParaRPr lang="ru-RU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300" y="3165062"/>
            <a:ext cx="101345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Вставные конструкции вносят в основное предложение дополнительные сведения, замечания, уточнения, пояснения, они выделяются скобками или тире. </a:t>
            </a:r>
            <a:endParaRPr lang="ru-RU" sz="24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Например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: У Саввы, пастуха( он барских пас овец ), вдруг убывать овечки стали( </a:t>
            </a:r>
            <a:r>
              <a:rPr lang="ru-RU" sz="2400" b="1" dirty="0" err="1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И.Крылов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). 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2425" y="107348"/>
            <a:ext cx="8553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выражения вводных и вставных конструкций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85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439401" cy="75596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9074" y="1243380"/>
            <a:ext cx="1004887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включения вводных конструкций в предложение может реализовываться с помощью: запятых, тире, интонацией, с помощью определённых 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слов, союзов или без союзов.</a:t>
            </a:r>
          </a:p>
          <a:p>
            <a:r>
              <a:rPr lang="ru-RU" dirty="0" smtClean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2400" b="1" dirty="0">
                <a:solidFill>
                  <a:srgbClr val="333333"/>
                </a:solidFill>
                <a:latin typeface="Monotype Corsiva" panose="03010101010201010101" pitchFamily="66" charset="0"/>
              </a:rPr>
              <a:t>Например: 1) Пожалуй, не стоит идти на рыбалку из-за обещанной жаркой погоды ; </a:t>
            </a:r>
            <a:endParaRPr lang="ru-RU" sz="2400" b="1" dirty="0" smtClean="0">
              <a:solidFill>
                <a:srgbClr val="333333"/>
              </a:solidFill>
              <a:latin typeface="Monotype Corsiva" panose="03010101010201010101" pitchFamily="66" charset="0"/>
            </a:endParaRPr>
          </a:p>
          <a:p>
            <a:r>
              <a:rPr lang="ru-RU" sz="2400" b="1" dirty="0" smtClean="0">
                <a:solidFill>
                  <a:srgbClr val="333333"/>
                </a:solidFill>
                <a:latin typeface="Monotype Corsiva" panose="03010101010201010101" pitchFamily="66" charset="0"/>
              </a:rPr>
              <a:t>2</a:t>
            </a:r>
            <a:r>
              <a:rPr lang="ru-RU" sz="2400" b="1" dirty="0">
                <a:solidFill>
                  <a:srgbClr val="333333"/>
                </a:solidFill>
                <a:latin typeface="Monotype Corsiva" panose="03010101010201010101" pitchFamily="66" charset="0"/>
              </a:rPr>
              <a:t>) Заподозрить Якова Лукича во вредительстве – теперь уже казалось ему- было нелегко</a:t>
            </a:r>
            <a:r>
              <a:rPr lang="ru-RU" sz="2400" b="1" dirty="0" smtClean="0">
                <a:solidFill>
                  <a:srgbClr val="333333"/>
                </a:solidFill>
                <a:latin typeface="Monotype Corsiva" panose="03010101010201010101" pitchFamily="66" charset="0"/>
              </a:rPr>
              <a:t>.</a:t>
            </a:r>
          </a:p>
          <a:p>
            <a:r>
              <a:rPr lang="ru-RU" dirty="0" smtClean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Вставные конструкции менее тесно связаны с предложением, чем вводные, и потому резко выпадают из его структуры. Выражая дополнительные сообщения, они требуют более значительного выделения в составе предложения, нежели вводные конструкции, как правило, заключающие в себе отношение к высказанному, его оценку. Именно эта смысловая самостоятельность вставных конструкций объясняет необходимость использования для их выделения скобок и тире</a:t>
            </a:r>
            <a:r>
              <a:rPr lang="ru-RU" sz="2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2400" b="1" dirty="0">
                <a:solidFill>
                  <a:srgbClr val="333333"/>
                </a:solidFill>
                <a:latin typeface="Monotype Corsiva" panose="03010101010201010101" pitchFamily="66" charset="0"/>
              </a:rPr>
              <a:t>Например: </a:t>
            </a:r>
            <a:endParaRPr lang="ru-RU" sz="2400" b="1" dirty="0" smtClean="0">
              <a:solidFill>
                <a:srgbClr val="333333"/>
              </a:solidFill>
              <a:latin typeface="Monotype Corsiva" panose="03010101010201010101" pitchFamily="66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solidFill>
                  <a:srgbClr val="333333"/>
                </a:solidFill>
                <a:latin typeface="Monotype Corsiva" panose="03010101010201010101" pitchFamily="66" charset="0"/>
              </a:rPr>
              <a:t>В </a:t>
            </a:r>
            <a:r>
              <a:rPr lang="ru-RU" sz="2400" b="1" dirty="0">
                <a:solidFill>
                  <a:srgbClr val="333333"/>
                </a:solidFill>
                <a:latin typeface="Monotype Corsiva" panose="03010101010201010101" pitchFamily="66" charset="0"/>
              </a:rPr>
              <a:t>жаркое летнее утро (это было в начале июля) нас разбудили птички ; </a:t>
            </a:r>
            <a:endParaRPr lang="ru-RU" sz="2400" b="1" dirty="0" smtClean="0">
              <a:solidFill>
                <a:srgbClr val="333333"/>
              </a:solidFill>
              <a:latin typeface="Monotype Corsiva" panose="03010101010201010101" pitchFamily="66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solidFill>
                  <a:srgbClr val="333333"/>
                </a:solidFill>
                <a:latin typeface="Monotype Corsiva" panose="03010101010201010101" pitchFamily="66" charset="0"/>
              </a:rPr>
              <a:t>Тут- </a:t>
            </a:r>
            <a:r>
              <a:rPr lang="ru-RU" sz="2400" b="1" dirty="0">
                <a:solidFill>
                  <a:srgbClr val="333333"/>
                </a:solidFill>
                <a:latin typeface="Monotype Corsiva" panose="03010101010201010101" pitchFamily="66" charset="0"/>
              </a:rPr>
              <a:t>делать нечего- друзья поцеловались. </a:t>
            </a:r>
            <a:endParaRPr lang="ru-RU" b="1" i="0" dirty="0">
              <a:solidFill>
                <a:srgbClr val="33333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911" y="206191"/>
            <a:ext cx="10315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включения вводных и вставных конструкций в основание предложения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66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439401" cy="75596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46" y="1957295"/>
            <a:ext cx="9725027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dirty="0">
                <a:solidFill>
                  <a:srgbClr val="333333"/>
                </a:solidFill>
                <a:latin typeface="inherit"/>
              </a:rPr>
              <a:t> </a:t>
            </a:r>
            <a:r>
              <a:rPr lang="ru-RU" sz="2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вставных конструкций характерна интонация включения-с более длительными </a:t>
            </a:r>
            <a:r>
              <a:rPr lang="ru-RU" sz="2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паузами, </a:t>
            </a:r>
            <a:r>
              <a:rPr lang="ru-RU" sz="2200" dirty="0">
                <a:solidFill>
                  <a:srgbClr val="2E3D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тон, ускоренный темп произношения, без логического ударения на словах </a:t>
            </a:r>
            <a:r>
              <a:rPr lang="ru-RU" sz="2200" dirty="0" smtClean="0">
                <a:solidFill>
                  <a:srgbClr val="2E3D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>
                <a:solidFill>
                  <a:srgbClr val="2E3D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темп, громкость, высота голоса как у самостоятельного предложения</a:t>
            </a:r>
            <a:r>
              <a:rPr lang="ru-RU" sz="2200" dirty="0">
                <a:solidFill>
                  <a:srgbClr val="2E3D4C"/>
                </a:solidFill>
                <a:latin typeface="Arial" panose="020B0604020202020204" pitchFamily="34" charset="0"/>
              </a:rPr>
              <a:t>.</a:t>
            </a:r>
            <a:endParaRPr lang="ru-RU" sz="22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Например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: И представьте себе! Он всё же поставил этот спектакль. </a:t>
            </a:r>
            <a:endParaRPr lang="ru-RU" sz="2400" b="1" dirty="0" smtClean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Вставные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конструкции резко разрывают связи между словами в предложении. По смыслу они обычно не связаны с основным содержанием предложения. Кроме того, характер их включения в речь &lt;&lt; незапланированный &gt;&gt; (тогда как у вводных слов и конструкций- &lt;&lt; запланированный &gt;&gt;). Вставные конструкции как бы внезапно появляются в речи, не планируются заранее. Поэтому они не могут, в отличие от вводных слов и конструкций, стоять в начале предложения. </a:t>
            </a:r>
            <a:endParaRPr lang="ru-RU" sz="24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Например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: Дисканты и альты (иногда басы и тенора) в эти хоры набирались из учеников. </a:t>
            </a:r>
            <a:endParaRPr lang="ru-RU" sz="2400" b="1" i="0" dirty="0">
              <a:solidFill>
                <a:srgbClr val="002060"/>
              </a:solidFill>
              <a:effectLst/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116873"/>
            <a:ext cx="10191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Интонационное выделение вводных и вставных конструкций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46" y="756966"/>
            <a:ext cx="100584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4E4E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Вводные слова выделяются в устной речи интонацией вводности: паузами, понижением силы голоса и более быстрым произношением вводных слов, в письменной речи — запятыми.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24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439401" cy="7559675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056139"/>
              </p:ext>
            </p:extLst>
          </p:nvPr>
        </p:nvGraphicFramePr>
        <p:xfrm>
          <a:off x="171451" y="136833"/>
          <a:ext cx="9920272" cy="7286006"/>
        </p:xfrm>
        <a:graphic>
          <a:graphicData uri="http://schemas.openxmlformats.org/drawingml/2006/table">
            <a:tbl>
              <a:tblPr firstRow="1" firstCol="1" bandRow="1"/>
              <a:tblGrid>
                <a:gridCol w="311620">
                  <a:extLst>
                    <a:ext uri="{9D8B030D-6E8A-4147-A177-3AD203B41FA5}">
                      <a16:colId xmlns:a16="http://schemas.microsoft.com/office/drawing/2014/main" val="1721938069"/>
                    </a:ext>
                  </a:extLst>
                </a:gridCol>
                <a:gridCol w="4985930">
                  <a:extLst>
                    <a:ext uri="{9D8B030D-6E8A-4147-A177-3AD203B41FA5}">
                      <a16:colId xmlns:a16="http://schemas.microsoft.com/office/drawing/2014/main" val="3234111810"/>
                    </a:ext>
                  </a:extLst>
                </a:gridCol>
                <a:gridCol w="84844">
                  <a:extLst>
                    <a:ext uri="{9D8B030D-6E8A-4147-A177-3AD203B41FA5}">
                      <a16:colId xmlns:a16="http://schemas.microsoft.com/office/drawing/2014/main" val="2047798236"/>
                    </a:ext>
                  </a:extLst>
                </a:gridCol>
                <a:gridCol w="4537878">
                  <a:extLst>
                    <a:ext uri="{9D8B030D-6E8A-4147-A177-3AD203B41FA5}">
                      <a16:colId xmlns:a16="http://schemas.microsoft.com/office/drawing/2014/main" val="1567823016"/>
                    </a:ext>
                  </a:extLst>
                </a:gridCol>
              </a:tblGrid>
              <a:tr h="20902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 anchor="ctr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 anchor="ctr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 anchor="ctr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21983"/>
                  </a:ext>
                </a:extLst>
              </a:tr>
              <a:tr h="2770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Запятыми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выделяются вводные предложения: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19896"/>
                  </a:ext>
                </a:extLst>
              </a:tr>
              <a:tr h="478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они невелики по объёму, по смыслу подобны вводным словам;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Ты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я думаю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очень устал. (= по-моему).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062905"/>
                  </a:ext>
                </a:extLst>
              </a:tr>
              <a:tr h="478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начинаются со слов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как, если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сколько, насколько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и т.п.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Завтра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если мне сообщили верно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он сделает важное,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 все думают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заявление.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6246493"/>
                  </a:ext>
                </a:extLst>
              </a:tr>
              <a:tr h="2770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Тире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выделяются вводные предложения: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914440"/>
                  </a:ext>
                </a:extLst>
              </a:tr>
              <a:tr h="478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указанные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п.1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при авторском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выделении, подчёркивании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 чаю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– испугался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ты…Завтра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мне верно сообщили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– он приедет.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6159962"/>
                  </a:ext>
                </a:extLst>
              </a:tr>
              <a:tr h="478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распространённые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по смыслу к вводным словам совсем не сводимые;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Мой приход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это ясно было видно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– их не обрадовал.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791175"/>
                  </a:ext>
                </a:extLst>
              </a:tr>
              <a:tr h="478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вставные 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(не выражают отношения к сказанному, а содержат добавочные замечания, указания, пояснения).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Как-то раз –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 дело было поздно вечером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– постучал кто-то в её окно…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7251917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Скобками 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(более сильным выключающим знаком):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2119027"/>
                  </a:ext>
                </a:extLst>
              </a:tr>
              <a:tr h="7171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могут выделяться предложения последних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 п.2,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в первую очередь вставные предложения.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Мой приход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(что меня не удивило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их не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обрадовал. Через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 (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– лучший лекарь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всё бы забылось.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845206"/>
                  </a:ext>
                </a:extLst>
              </a:tr>
              <a:tr h="7171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 наличии одного вводного (вставного) предложения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внутри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другого «внешнее» выделяется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скобками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«внутреннее» - с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помощью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тире.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Только под утро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(петухи – я слышал это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сквозь сон – уже подавали голос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она наконец вернулась.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02438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Bef>
                          <a:spcPts val="450"/>
                        </a:spcBef>
                        <a:spcAft>
                          <a:spcPts val="900"/>
                        </a:spcAft>
                      </a:pPr>
                      <a:r>
                        <a:rPr lang="ru-RU" sz="1600" cap="small" dirty="0" smtClean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196616"/>
                  </a:ext>
                </a:extLst>
              </a:tr>
              <a:tr h="14495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800" dirty="0" smtClean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Обращение вместе со всеми относящимися к нему словами выделяется (в середине предложения) или отделяется (в начале либо в конце предложения) </a:t>
                      </a:r>
                      <a:r>
                        <a:rPr lang="ru-RU" sz="1600" b="1" dirty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запятыми</a:t>
                      </a:r>
                      <a:r>
                        <a:rPr lang="ru-RU" sz="1600" dirty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если произносится без восклицательной </a:t>
                      </a:r>
                      <a:r>
                        <a:rPr lang="ru-RU" sz="1600" dirty="0" smtClean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интонации.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ru-RU" sz="1600" b="1" i="1" dirty="0">
                          <a:solidFill>
                            <a:srgbClr val="2D67B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Приятель дорогой</a:t>
                      </a:r>
                      <a:r>
                        <a:rPr lang="ru-RU" sz="1600" i="1" dirty="0">
                          <a:solidFill>
                            <a:srgbClr val="2D67B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здорово! </a:t>
                      </a:r>
                      <a:r>
                        <a:rPr lang="ru-RU" sz="1600" dirty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600" dirty="0" err="1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</a:t>
                      </a:r>
                      <a:r>
                        <a:rPr lang="ru-RU" sz="1600" dirty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..); </a:t>
                      </a:r>
                      <a:r>
                        <a:rPr lang="ru-RU" sz="1600" b="1" i="1" dirty="0">
                          <a:solidFill>
                            <a:srgbClr val="2D67B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Василий </a:t>
                      </a:r>
                      <a:r>
                        <a:rPr lang="ru-RU" sz="1600" b="1" i="1" dirty="0" err="1">
                          <a:solidFill>
                            <a:srgbClr val="2D67B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Васильич</a:t>
                      </a:r>
                      <a:r>
                        <a:rPr lang="ru-RU" sz="1600" i="1" dirty="0">
                          <a:solidFill>
                            <a:srgbClr val="2D67B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прошу вас оставить меня в покое </a:t>
                      </a:r>
                      <a:r>
                        <a:rPr lang="ru-RU" sz="1600" dirty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(Ч.); </a:t>
                      </a:r>
                      <a:r>
                        <a:rPr lang="ru-RU" sz="1600" i="1" dirty="0">
                          <a:solidFill>
                            <a:srgbClr val="2D67B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Позвольте мне, </a:t>
                      </a:r>
                      <a:r>
                        <a:rPr lang="ru-RU" sz="1600" b="1" i="1" dirty="0">
                          <a:solidFill>
                            <a:srgbClr val="2D67B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читатель мой</a:t>
                      </a:r>
                      <a:r>
                        <a:rPr lang="ru-RU" sz="1600" i="1" dirty="0">
                          <a:solidFill>
                            <a:srgbClr val="2D67B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заняться старшею сестрой </a:t>
                      </a:r>
                      <a:r>
                        <a:rPr lang="ru-RU" sz="1600" dirty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(П</a:t>
                      </a:r>
                      <a:r>
                        <a:rPr lang="ru-RU" sz="1600" dirty="0" smtClean="0">
                          <a:solidFill>
                            <a:srgbClr val="42649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67" marR="54067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312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968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77" y="-11"/>
            <a:ext cx="10443353" cy="755969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850" y="212279"/>
            <a:ext cx="9696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аблюдения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устной речью взрослых и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одноклассников. 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287" y="927637"/>
            <a:ext cx="9920288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Употребление вводных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вставных конструкций и разрядов вводных конструкций по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значению по моим наблюдениям стала проблемой в современном мире. Часто встречаешь их в художественных произведениях. Взрослые  ч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аще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усиления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эмоциональности,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красочности,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яркости. Больше в речи встречаются слова такие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как: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может быть, короче говоря, вообще, значит так и т.д.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пустые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слова-вставки, которые используются человеком для связки слов в предложении.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повседневной жизни мы не замечаем их в своей речи.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разговоре очень часто произносятся слова «короче, собственно говоря, это самое, как сказать, в принципе, если, в общем, кстати, значит так и др.</a:t>
            </a:r>
          </a:p>
          <a:p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проводить исследование, то я думаю, частотность использования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вводных и вставных конструкций и разрядов вводных конструкций по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значению была бы очень минимальной, так как и взрослые, и мои одноклассники больше употребляют в речи простые предложения, чтобы быстро общаться. В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ставные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конструкции чаще всего встречаются в сложных предложениях с разными видами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связи, это можно встретить в речи журналистов, телеведущих. Именно они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ведут рассуждения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строго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следуя за потоком своей мысли.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14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39401" cy="7559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1755" y="201329"/>
            <a:ext cx="10160970" cy="728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Тип проекта: информационный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-Выявить основания для разграничения вводных и вставных Конструкций в современном русском языке. </a:t>
            </a:r>
            <a:endParaRPr lang="ru-RU" sz="19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-Выявить основные функции вводных и вставных конструкций в современном русском языке.</a:t>
            </a:r>
            <a:endParaRPr lang="ru-RU" sz="19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рассмотреть основные разряды вводных слов по значению; </a:t>
            </a:r>
            <a:endParaRPr lang="ru-RU" sz="19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определить способы выражения вводных и вставных конструкций; </a:t>
            </a:r>
            <a:endParaRPr lang="ru-RU" sz="19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проанализировать структуру вводных и вставных конструкций; </a:t>
            </a:r>
            <a:endParaRPr lang="ru-RU" sz="19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рассмотреть способы включения вводных и вставных конструкций в основное предложение; </a:t>
            </a:r>
            <a:endParaRPr lang="ru-RU" sz="19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проанализировать интонационное выделение вводных и вставных конструкций;</a:t>
            </a:r>
            <a:endParaRPr lang="ru-RU" sz="19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6. рассмотреть способы пунктуационного оформления вводных и вставных конструкций.</a:t>
            </a:r>
            <a:endParaRPr lang="ru-RU" sz="19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7.выявить случаи сближения вводных и  вставных конструкций;</a:t>
            </a:r>
            <a:endParaRPr lang="ru-RU" sz="19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8.подобрать иллюстративный материал (на основе художественных произведений, изучаемых на уроках литературы в 8 классе);</a:t>
            </a:r>
            <a:endParaRPr lang="ru-RU" sz="19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9.провести наблюдения за устной речью взрослых и одноклассников с целью определения частотности использования вводных и вставных конструкций и разрядов вводных конструкций по значению</a:t>
            </a:r>
            <a:endParaRPr lang="ru-RU" sz="19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93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77" y="-11"/>
            <a:ext cx="10443353" cy="755969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5275" y="882506"/>
            <a:ext cx="1003935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Вводные и вставные конструкции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активно используются в различных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жанрах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устной и письменной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речи. Они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помогают говорящему или пишущему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выражать свой взгляд, свою оценку на происходящее.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Эта активность использования,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регулярность или частота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употребления заслуживает особого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внимания. </a:t>
            </a:r>
          </a:p>
          <a:p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 думаю, введение этих конструкций в современный русский язык является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перспективным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Вводные слова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вставные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конструкции помогают конкретнее излагать свои эмоции, идеи и размышления, делают выражения понятнее и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красочнее.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07561" y="148860"/>
            <a:ext cx="39012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Актуальность темы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13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439401" cy="75596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05049" y="0"/>
            <a:ext cx="86582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Вводные конструкции -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10068207"/>
              </p:ext>
            </p:extLst>
          </p:nvPr>
        </p:nvGraphicFramePr>
        <p:xfrm>
          <a:off x="1314450" y="1849458"/>
          <a:ext cx="8001000" cy="4189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-128590" y="649130"/>
            <a:ext cx="99393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marR="0" lvl="0" indent="-273050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27CA3"/>
              </a:buClr>
              <a:buSzPct val="76000"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это специальные слова и словосочетания, которые: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0576" y="6038850"/>
            <a:ext cx="7912679" cy="1696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ru-RU" dirty="0" smtClean="0"/>
              <a:t>Примеры:      </a:t>
            </a:r>
            <a:r>
              <a:rPr lang="ru-RU" sz="2800" dirty="0" smtClean="0">
                <a:solidFill>
                  <a:prstClr val="black"/>
                </a:solidFill>
                <a:latin typeface="Calibri" panose="020F0502020204030204" pitchFamily="34" charset="0"/>
              </a:rPr>
              <a:t>Он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</a:rPr>
              <a:t>, </a:t>
            </a:r>
            <a:r>
              <a:rPr lang="ru-RU" sz="2800" dirty="0">
                <a:solidFill>
                  <a:srgbClr val="FF0000"/>
                </a:solidFill>
                <a:latin typeface="Calibri" panose="020F0502020204030204" pitchFamily="34" charset="0"/>
              </a:rPr>
              <a:t>самое главное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</a:rPr>
              <a:t>, всегда слово </a:t>
            </a:r>
            <a:r>
              <a:rPr lang="ru-RU" sz="2800" dirty="0" smtClean="0">
                <a:solidFill>
                  <a:prstClr val="black"/>
                </a:solidFill>
                <a:latin typeface="Calibri" panose="020F0502020204030204" pitchFamily="34" charset="0"/>
              </a:rPr>
              <a:t>держит.</a:t>
            </a:r>
            <a:endParaRPr lang="ru-RU" sz="2800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marL="1371600" lvl="3" defTabSz="914400"/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</a:rPr>
              <a:t>  </a:t>
            </a:r>
            <a:r>
              <a:rPr lang="ru-RU" sz="2800" dirty="0">
                <a:solidFill>
                  <a:srgbClr val="FF0000"/>
                </a:solidFill>
                <a:latin typeface="Calibri" panose="020F0502020204030204" pitchFamily="34" charset="0"/>
              </a:rPr>
              <a:t>По-твоему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</a:rPr>
              <a:t>, я не права? </a:t>
            </a:r>
          </a:p>
          <a:p>
            <a:pPr marL="1371600" lvl="3" defTabSz="914400"/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</a:rPr>
              <a:t>  Вы, </a:t>
            </a:r>
            <a:r>
              <a:rPr lang="ru-RU" sz="2800" dirty="0">
                <a:solidFill>
                  <a:srgbClr val="FF0000"/>
                </a:solidFill>
                <a:latin typeface="Calibri" panose="020F0502020204030204" pitchFamily="34" charset="0"/>
              </a:rPr>
              <a:t>к счастью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</a:rPr>
              <a:t>, легко отделались.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150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Стрелка углом 44"/>
          <p:cNvSpPr/>
          <p:nvPr/>
        </p:nvSpPr>
        <p:spPr>
          <a:xfrm rot="5400000" flipV="1">
            <a:off x="6023452" y="2823193"/>
            <a:ext cx="1589301" cy="1579568"/>
          </a:xfrm>
          <a:prstGeom prst="bentArrow">
            <a:avLst>
              <a:gd name="adj1" fmla="val 9753"/>
              <a:gd name="adj2" fmla="val 11894"/>
              <a:gd name="adj3" fmla="val 27912"/>
              <a:gd name="adj4" fmla="val 49115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Стрелка углом 43"/>
          <p:cNvSpPr/>
          <p:nvPr/>
        </p:nvSpPr>
        <p:spPr>
          <a:xfrm rot="5400000">
            <a:off x="2821165" y="3188919"/>
            <a:ext cx="1528950" cy="908465"/>
          </a:xfrm>
          <a:prstGeom prst="bentArrow">
            <a:avLst>
              <a:gd name="adj1" fmla="val 19518"/>
              <a:gd name="adj2" fmla="val 18421"/>
              <a:gd name="adj3" fmla="val 38158"/>
              <a:gd name="adj4" fmla="val 62183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114475"/>
            <a:ext cx="9906000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Вводные слова могут относиться или ко всему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предложению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целом, или к отдельным его членам.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24"/>
          <p:cNvGrpSpPr>
            <a:grpSpLocks/>
          </p:cNvGrpSpPr>
          <p:nvPr/>
        </p:nvGrpSpPr>
        <p:grpSpPr bwMode="auto">
          <a:xfrm>
            <a:off x="573778" y="1671526"/>
            <a:ext cx="3643312" cy="1322387"/>
            <a:chOff x="500034" y="2214554"/>
            <a:chExt cx="3643338" cy="132238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00034" y="2214554"/>
              <a:ext cx="3643338" cy="1322388"/>
              <a:chOff x="4320" y="1152"/>
              <a:chExt cx="414" cy="402"/>
            </a:xfrm>
            <a:grpFill/>
          </p:grpSpPr>
          <p:sp>
            <p:nvSpPr>
              <p:cNvPr id="9" name="AutoShape 7"/>
              <p:cNvSpPr>
                <a:spLocks noChangeArrowheads="1"/>
              </p:cNvSpPr>
              <p:nvPr/>
            </p:nvSpPr>
            <p:spPr bwMode="ltGray">
              <a:xfrm>
                <a:off x="4320" y="1152"/>
                <a:ext cx="414" cy="402"/>
              </a:xfrm>
              <a:prstGeom prst="roundRect">
                <a:avLst>
                  <a:gd name="adj" fmla="val 11921"/>
                </a:avLst>
              </a:prstGeom>
              <a:grpFill/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ltGray">
              <a:xfrm>
                <a:off x="4346" y="1178"/>
                <a:ext cx="206" cy="201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" name="Rectangle 9"/>
            <p:cNvSpPr>
              <a:spLocks noChangeArrowheads="1"/>
            </p:cNvSpPr>
            <p:nvPr/>
          </p:nvSpPr>
          <p:spPr bwMode="black">
            <a:xfrm>
              <a:off x="588936" y="2362191"/>
              <a:ext cx="3483000" cy="95410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  <a:flatTx/>
            </a:bodyPr>
            <a:lstStyle/>
            <a:p>
              <a:pPr lvl="0" defTabSz="914400">
                <a:defRPr/>
              </a:pPr>
              <a:r>
                <a:rPr kumimoji="0" lang="ru-RU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К счастью, </a:t>
              </a:r>
              <a:r>
                <a:rPr kumimoji="0" lang="ru-RU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п</a:t>
              </a:r>
              <a:r>
                <a:rPr lang="ru-RU" sz="2800" b="1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огода</a:t>
              </a:r>
              <a:r>
                <a:rPr lang="ru-RU" sz="28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наладилась</a:t>
              </a:r>
              <a:r>
                <a:rPr kumimoji="0" lang="ru-RU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Группа 25"/>
          <p:cNvGrpSpPr>
            <a:grpSpLocks/>
          </p:cNvGrpSpPr>
          <p:nvPr/>
        </p:nvGrpSpPr>
        <p:grpSpPr bwMode="auto">
          <a:xfrm>
            <a:off x="5656090" y="1687099"/>
            <a:ext cx="4000500" cy="1385351"/>
            <a:chOff x="4857753" y="2224079"/>
            <a:chExt cx="4000528" cy="1385352"/>
          </a:xfrm>
          <a:solidFill>
            <a:schemeClr val="accent6">
              <a:lumMod val="60000"/>
              <a:lumOff val="40000"/>
            </a:schemeClr>
          </a:solidFill>
        </p:grpSpPr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4857753" y="2224079"/>
              <a:ext cx="4000528" cy="1322388"/>
              <a:chOff x="4320" y="1152"/>
              <a:chExt cx="414" cy="402"/>
            </a:xfrm>
            <a:grpFill/>
          </p:grpSpPr>
          <p:sp>
            <p:nvSpPr>
              <p:cNvPr id="14" name="AutoShape 14"/>
              <p:cNvSpPr>
                <a:spLocks noChangeArrowheads="1"/>
              </p:cNvSpPr>
              <p:nvPr/>
            </p:nvSpPr>
            <p:spPr bwMode="ltGray">
              <a:xfrm>
                <a:off x="4320" y="1152"/>
                <a:ext cx="414" cy="402"/>
              </a:xfrm>
              <a:prstGeom prst="roundRect">
                <a:avLst>
                  <a:gd name="adj" fmla="val 11921"/>
                </a:avLst>
              </a:prstGeom>
              <a:grpFill/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4346" y="1178"/>
                <a:ext cx="206" cy="201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" name="Rectangle 17"/>
            <p:cNvSpPr>
              <a:spLocks noChangeArrowheads="1"/>
            </p:cNvSpPr>
            <p:nvPr/>
          </p:nvSpPr>
          <p:spPr bwMode="black">
            <a:xfrm>
              <a:off x="4924428" y="2285991"/>
              <a:ext cx="3867177" cy="1323440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square">
              <a:spAutoFit/>
              <a:flatTx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- ...Наше ветхое судно наклони-лось, зачерпнулось и торжествен-но пошло ко дну, к счастью, не на глубоком </a:t>
              </a:r>
              <a:r>
                <a:rPr kumimoji="0" lang="ru-RU" sz="2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месте.</a:t>
              </a:r>
              <a:endPara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1023143" y="4129735"/>
            <a:ext cx="8316913" cy="1936750"/>
            <a:chOff x="528" y="2736"/>
            <a:chExt cx="5239" cy="1220"/>
          </a:xfrm>
        </p:grpSpPr>
        <p:sp>
          <p:nvSpPr>
            <p:cNvPr id="17" name="AutoShape 20"/>
            <p:cNvSpPr>
              <a:spLocks noChangeArrowheads="1"/>
            </p:cNvSpPr>
            <p:nvPr/>
          </p:nvSpPr>
          <p:spPr bwMode="ltGray">
            <a:xfrm>
              <a:off x="1456" y="2934"/>
              <a:ext cx="4311" cy="911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57150" algn="ctr">
              <a:solidFill>
                <a:srgbClr val="DEF5F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783" y="3023"/>
              <a:ext cx="3984" cy="75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В последнем случае вводное слово ставится непосредственно рядом с тем членом предложения, к которому оно относится.</a:t>
              </a:r>
            </a:p>
          </p:txBody>
        </p:sp>
        <p:pic>
          <p:nvPicPr>
            <p:cNvPr id="19" name="Picture 22" descr="YG_circle00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8" y="2736"/>
              <a:ext cx="1220" cy="1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 Box 23"/>
            <p:cNvSpPr txBox="1">
              <a:spLocks noChangeArrowheads="1"/>
            </p:cNvSpPr>
            <p:nvPr/>
          </p:nvSpPr>
          <p:spPr bwMode="gray">
            <a:xfrm>
              <a:off x="722" y="2817"/>
              <a:ext cx="812" cy="1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0" b="1" i="0" u="none" strike="noStrike" kern="0" cap="none" spc="0" normalizeH="0" baseline="0" noProof="0" dirty="0">
                  <a:ln>
                    <a:noFill/>
                  </a:ln>
                  <a:solidFill>
                    <a:srgbClr val="DA1F2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Arial" charset="0"/>
                </a:rPr>
                <a:t>!</a:t>
              </a:r>
              <a:endParaRPr kumimoji="0" lang="en-US" sz="10000" b="1" i="0" u="none" strike="noStrike" kern="0" cap="none" spc="0" normalizeH="0" baseline="0" noProof="0" dirty="0">
                <a:ln>
                  <a:noFill/>
                </a:ln>
                <a:solidFill>
                  <a:srgbClr val="DA1F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w Cen MT"/>
                <a:cs typeface="Arial" charset="0"/>
              </a:endParaRPr>
            </a:p>
          </p:txBody>
        </p:sp>
      </p:grpSp>
      <p:pic>
        <p:nvPicPr>
          <p:cNvPr id="1030" name="Picture 6" descr="https://x-lines.ru/letters/i/cyrillicdreamy/1427/a80b1a/28/0/4gy7dygosdemfwf74nhpbx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568" y="1148452"/>
            <a:ext cx="2864664" cy="51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98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439401" cy="75596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43050" y="-78097"/>
            <a:ext cx="5203960" cy="368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сновные </a:t>
            </a:r>
            <a:r>
              <a:rPr lang="ru-RU" sz="1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разряды вводных слов по значению</a:t>
            </a:r>
            <a:r>
              <a:rPr lang="ru-RU" sz="160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93824"/>
              </p:ext>
            </p:extLst>
          </p:nvPr>
        </p:nvGraphicFramePr>
        <p:xfrm>
          <a:off x="76201" y="268480"/>
          <a:ext cx="10287000" cy="7198811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2478101">
                  <a:extLst>
                    <a:ext uri="{9D8B030D-6E8A-4147-A177-3AD203B41FA5}">
                      <a16:colId xmlns:a16="http://schemas.microsoft.com/office/drawing/2014/main" val="2713909859"/>
                    </a:ext>
                  </a:extLst>
                </a:gridCol>
                <a:gridCol w="3684573">
                  <a:extLst>
                    <a:ext uri="{9D8B030D-6E8A-4147-A177-3AD203B41FA5}">
                      <a16:colId xmlns:a16="http://schemas.microsoft.com/office/drawing/2014/main" val="1101346084"/>
                    </a:ext>
                  </a:extLst>
                </a:gridCol>
                <a:gridCol w="4124326">
                  <a:extLst>
                    <a:ext uri="{9D8B030D-6E8A-4147-A177-3AD203B41FA5}">
                      <a16:colId xmlns:a16="http://schemas.microsoft.com/office/drawing/2014/main" val="2720519211"/>
                    </a:ext>
                  </a:extLst>
                </a:gridCol>
              </a:tblGrid>
              <a:tr h="1253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                           Значения  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                            Группа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</a:rPr>
                        <a:t>вводных слов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                     Например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</a:rPr>
                        <a:t>: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extLst>
                  <a:ext uri="{0D108BD9-81ED-4DB2-BD59-A6C34878D82A}">
                    <a16:rowId xmlns:a16="http://schemas.microsoft.com/office/drawing/2014/main" val="1140048071"/>
                  </a:ext>
                </a:extLst>
              </a:tr>
              <a:tr h="1416077">
                <a:tc>
                  <a:txBody>
                    <a:bodyPr/>
                    <a:lstStyle/>
                    <a:p>
                      <a:pPr algn="l" fontAlgn="base"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Различные 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достоверности сообщаемого (уверенность, предположение, сомнение, неуверенность и т.п.)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 algn="just" eaLnBrk="0" fontAlgn="base" hangingPunct="0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Конечно, несомненно, безусловно, бесспорно, очевидно, без всякого сомнения, вероятно, по всей вероятности, по сути дела, разумеется, само собой разумеется, может быть, должно быть, наверное, пожалуй, по-видимому, действительно и др. 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 algn="ctr" eaLnBrk="0" hangingPunct="0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другой день к обеду, действительно, все сборы были 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кончены.</a:t>
                      </a:r>
                    </a:p>
                    <a:p>
                      <a:pPr algn="ctr" eaLnBrk="0" hangingPunct="0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Горный воздух, без всякого сомнения, действует благотворно на здоровье человека.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extLst>
                  <a:ext uri="{0D108BD9-81ED-4DB2-BD59-A6C34878D82A}">
                    <a16:rowId xmlns:a16="http://schemas.microsoft.com/office/drawing/2014/main" val="955136205"/>
                  </a:ext>
                </a:extLst>
              </a:tr>
              <a:tr h="554830">
                <a:tc>
                  <a:txBody>
                    <a:bodyPr/>
                    <a:lstStyle/>
                    <a:p>
                      <a:pPr algn="l" fontAlgn="base"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Различные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чувства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говорящего (радость, удовольствие, сожаление, удивление, негодование и т.п.)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132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счастью, к радости, к удовольствию, к сожалению, к несчастью, к удивлению, к изумлению, к огорчению, к прискорбию, к досаде, странное дело, неровен час, чего доброго, как нарочно и др.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32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Но, как на беду, в это время подвернулся 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губернатор.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32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Руки мои, к страшной моей досаде, слегка дрожали, горло сохло 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extLst>
                  <a:ext uri="{0D108BD9-81ED-4DB2-BD59-A6C34878D82A}">
                    <a16:rowId xmlns:a16="http://schemas.microsoft.com/office/drawing/2014/main" val="1690438921"/>
                  </a:ext>
                </a:extLst>
              </a:tr>
              <a:tr h="9324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Оценку 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сообщаемых фактов с точки зрения их обычности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132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бывает, случается, как водится, как всегда, по 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обычаю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окончании игры спорили, как водится, довольно 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громко.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Я, например, случалось, иду по улице и натыкаюсь на 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людей.</a:t>
                      </a:r>
                      <a:endParaRPr lang="ru-RU" sz="1400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extLst>
                  <a:ext uri="{0D108BD9-81ED-4DB2-BD59-A6C34878D82A}">
                    <a16:rowId xmlns:a16="http://schemas.microsoft.com/office/drawing/2014/main" val="68289678"/>
                  </a:ext>
                </a:extLst>
              </a:tr>
              <a:tr h="83195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Порядок 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мыслей, их связь, последовательность изложения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во-первых, и т.д., с одной стороны, наконец, итак, следовательно, значит, таким образом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Римской империи жемчуг, во-первых, символизировал власть, во-вторых, мудрость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Вся жизнь Никиты не была постоянным праздником, а, напротив, была не перестающей службой.</a:t>
                      </a:r>
                      <a:endParaRPr lang="ru-RU" sz="1400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extLst>
                  <a:ext uri="{0D108BD9-81ED-4DB2-BD59-A6C34878D82A}">
                    <a16:rowId xmlns:a16="http://schemas.microsoft.com/office/drawing/2014/main" val="1841897502"/>
                  </a:ext>
                </a:extLst>
              </a:tr>
              <a:tr h="70715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сообщения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кому принадлежит оно)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словам, по сообщению, по мнению, по слухам, по сведениям, по-моему,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дескать, мол, по моим 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расчетам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 algn="ctr" fontAlgn="base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словам капитана, до ближайшего порта остается два дня пути. 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моим расчётам, через три дня мы доедем до Екатеринбурга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extLst>
                  <a:ext uri="{0D108BD9-81ED-4DB2-BD59-A6C34878D82A}">
                    <a16:rowId xmlns:a16="http://schemas.microsoft.com/office/drawing/2014/main" val="3942838549"/>
                  </a:ext>
                </a:extLst>
              </a:tr>
              <a:tr h="120105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внимания собеседника к сообщаемому, обращение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акцентирование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подчёркивание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Видишь ли, знаешь ли, послушайте, позвольте,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помилуйте, слушайте, понимаете, видите ли, спасибо, пожалуйста, будьте добры, простите, извините 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согласитесь, заметьте себе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др.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Видите ли, вы пришли слишком рано.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Девушка, позвольте, я донесу ваш красный тяжелый чемодан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eaLnBrk="0" fontAlgn="base" hangingPunct="0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Растолкуйте 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мне, пожалуйста, что за чудеса такие</a:t>
                      </a:r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extLst>
                  <a:ext uri="{0D108BD9-81ED-4DB2-BD59-A6C34878D82A}">
                    <a16:rowId xmlns:a16="http://schemas.microsoft.com/office/drawing/2014/main" val="200723532"/>
                  </a:ext>
                </a:extLst>
              </a:tr>
              <a:tr h="410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Приёмы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способы оформления мыслей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Словом, одним словом, иначе говоря, мягко выражаясь, так сказать, если можно так выразиться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tc>
                  <a:txBody>
                    <a:bodyPr/>
                    <a:lstStyle/>
                    <a:p>
                      <a:pPr algn="ctr" fontAlgn="base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Одним словом, мы такого не ожидали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99" marR="9999" marT="0" marB="0"/>
                </a:tc>
                <a:extLst>
                  <a:ext uri="{0D108BD9-81ED-4DB2-BD59-A6C34878D82A}">
                    <a16:rowId xmlns:a16="http://schemas.microsoft.com/office/drawing/2014/main" val="2006266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17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439401" cy="75596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" y="-1"/>
            <a:ext cx="10439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Употребление вводных конструкций возможно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в начале предложения, в середине или в конце предложения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4825" y="1848538"/>
            <a:ext cx="9553575" cy="2177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27CA3"/>
              </a:buClr>
              <a:buSzPct val="76000"/>
              <a:buFontTx/>
              <a:buNone/>
              <a:tabLst/>
              <a:defRPr/>
            </a:pPr>
            <a:r>
              <a:rPr kumimoji="0" lang="ru-RU" sz="3200" b="0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  </a:t>
            </a: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Мы, </a:t>
            </a: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 крайней мере</a:t>
            </a: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так думаем.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27CA3"/>
              </a:buClr>
              <a:buSzPct val="76000"/>
              <a:buFontTx/>
              <a:buNone/>
              <a:tabLst/>
              <a:defRPr/>
            </a:pPr>
            <a:r>
              <a:rPr lang="ru-RU" sz="3200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(с вводным словосочетанием).</a:t>
            </a:r>
          </a:p>
          <a:p>
            <a:pPr marL="0" marR="0" lvl="4" indent="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9FB8CD"/>
              </a:buClr>
              <a:buSzPct val="70000"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 крайней мере, </a:t>
            </a: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мы так думаем.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Мы так думаем, </a:t>
            </a: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 крайней мере.</a:t>
            </a:r>
            <a:endParaRPr kumimoji="0" lang="ru-RU" sz="32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22343" y="3912327"/>
            <a:ext cx="9417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/>
              </a:rPr>
              <a:t>Не являются вводными и не выделяются знаками препинания слова:</a:t>
            </a:r>
            <a:endParaRPr kumimoji="0" lang="ru-RU" sz="3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288" y="5021497"/>
            <a:ext cx="10339389" cy="2533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358775" defTabSz="91440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27CA3"/>
              </a:buClr>
              <a:buSzPct val="76000"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Вдруг, авось, только, будто, как будто, вряд ли, якобы, ведь, именно, даже, едва ли,  якобы, почти, непременно, как раз, обязательно, вот, все-таки и др.</a:t>
            </a:r>
          </a:p>
          <a:p>
            <a:pPr marL="0" marR="0" lvl="0" indent="358775" defTabSz="91440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27CA3"/>
              </a:buClr>
              <a:buSzPct val="76000"/>
              <a:buFont typeface="Wingdings 3"/>
              <a:buChar char=""/>
              <a:tabLst/>
              <a:defRPr/>
            </a:pP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Picture 22" descr="YG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76" y="3779836"/>
            <a:ext cx="1257190" cy="12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08122" y="3592823"/>
            <a:ext cx="603049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eaLnBrk="0" hangingPunct="0">
              <a:defRPr/>
            </a:pPr>
            <a:r>
              <a:rPr lang="ru-RU" sz="10000" b="1" dirty="0">
                <a:solidFill>
                  <a:srgbClr val="DA1F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Arial" charset="0"/>
              </a:rPr>
              <a:t>!</a:t>
            </a:r>
            <a:endParaRPr lang="en-US" sz="10000" b="1" dirty="0">
              <a:solidFill>
                <a:srgbClr val="DA1F2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w Cen M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29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0"/>
            <a:ext cx="10439401" cy="75596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327259" y="5292835"/>
            <a:ext cx="9987816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358775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27CA3"/>
              </a:buClr>
              <a:buSzPct val="76000"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Вводное слово </a:t>
            </a:r>
            <a:r>
              <a:rPr kumimoji="0" lang="ru-RU" sz="3600" b="1" i="1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наверное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может употребляться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kumimoji="0" lang="ru-RU" sz="3600" b="1" i="1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наверно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marR="0" lvl="0" indent="358775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27CA3"/>
              </a:buClr>
              <a:buSzPct val="76000"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Оба варианта одинаково верные.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209675" y="-190452"/>
            <a:ext cx="8229600" cy="990600"/>
          </a:xfrm>
          <a:prstGeom prst="rect">
            <a:avLst/>
          </a:prstGeom>
        </p:spPr>
        <p:txBody>
          <a:bodyPr anchor="b"/>
          <a:lstStyle>
            <a:lvl1pPr lvl="0" algn="l" rtl="0">
              <a:buNone/>
              <a:defRPr sz="3200">
                <a:solidFill>
                  <a:schemeClr val="tx2"/>
                </a:solidFill>
                <a:latin typeface="Bookman Old Style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/>
              </a:rPr>
              <a:t>Вводное предложение-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1450" y="837981"/>
            <a:ext cx="100965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35877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27CA3"/>
              </a:buClr>
              <a:buSzPct val="76000"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предложение, при помощи которого говорящий выражает свое отношение к высказыванию.</a:t>
            </a:r>
          </a:p>
          <a:p>
            <a:pPr marL="0" marR="0" lvl="0" indent="35877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27CA3"/>
              </a:buClr>
              <a:buSzPct val="76000"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</a:t>
            </a:r>
            <a:r>
              <a:rPr kumimoji="0" lang="ru-RU" sz="2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Клубника, </a:t>
            </a:r>
            <a:r>
              <a:rPr kumimoji="0" lang="ru-RU" sz="2600" b="1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я уверен</a:t>
            </a:r>
            <a:r>
              <a:rPr kumimoji="0" lang="ru-RU" sz="2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уже поспела.</a:t>
            </a:r>
          </a:p>
          <a:p>
            <a:pPr marL="0" marR="0" lvl="0" indent="35877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27CA3"/>
              </a:buClr>
              <a:buSzPct val="76000"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Вводные предложения могут быть:</a:t>
            </a:r>
          </a:p>
          <a:p>
            <a:pPr lvl="0" indent="358775" defTabSz="914400">
              <a:spcBef>
                <a:spcPts val="600"/>
              </a:spcBef>
              <a:buClr>
                <a:srgbClr val="727CA3"/>
              </a:buClr>
              <a:buSzPct val="76000"/>
              <a:buFont typeface="Wingdings"/>
              <a:buChar char="§"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Двусоставные (</a:t>
            </a:r>
            <a:r>
              <a:rPr lang="ru-RU" sz="2800" i="1" dirty="0">
                <a:solidFill>
                  <a:srgbClr val="4E4E3F"/>
                </a:solidFill>
                <a:latin typeface="Open Sans"/>
              </a:rPr>
              <a:t>«Я думаю, он приедет завтра</a:t>
            </a:r>
            <a:r>
              <a:rPr lang="ru-RU" sz="2800" i="1" dirty="0" smtClean="0">
                <a:solidFill>
                  <a:srgbClr val="4E4E3F"/>
                </a:solidFill>
                <a:latin typeface="Open Sans"/>
              </a:rPr>
              <a:t>»</a:t>
            </a: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lvl="0" indent="358775" defTabSz="914400">
              <a:spcBef>
                <a:spcPts val="600"/>
              </a:spcBef>
              <a:buClr>
                <a:srgbClr val="727CA3"/>
              </a:buClr>
              <a:buSzPct val="76000"/>
              <a:buFont typeface="Wingdings"/>
              <a:buChar char="§"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Односоставные (</a:t>
            </a:r>
            <a:r>
              <a:rPr lang="ru-RU" sz="2800" i="1" dirty="0">
                <a:solidFill>
                  <a:srgbClr val="4E4E3F"/>
                </a:solidFill>
                <a:latin typeface="Open Sans"/>
              </a:rPr>
              <a:t>«Как </a:t>
            </a:r>
            <a:r>
              <a:rPr lang="ru-RU" sz="2800" i="1" dirty="0" smtClean="0">
                <a:solidFill>
                  <a:srgbClr val="4E4E3F"/>
                </a:solidFill>
                <a:latin typeface="Open Sans"/>
              </a:rPr>
              <a:t>мне пишут, </a:t>
            </a:r>
            <a:r>
              <a:rPr lang="ru-RU" sz="2800" i="1" dirty="0">
                <a:solidFill>
                  <a:srgbClr val="4E4E3F"/>
                </a:solidFill>
                <a:latin typeface="Open Sans"/>
              </a:rPr>
              <a:t>погода всю неделю будет холодной</a:t>
            </a:r>
            <a:r>
              <a:rPr lang="ru-RU" sz="2800" i="1" dirty="0" smtClean="0">
                <a:solidFill>
                  <a:srgbClr val="4E4E3F"/>
                </a:solidFill>
                <a:latin typeface="Open Sans"/>
              </a:rPr>
              <a:t>»</a:t>
            </a: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kumimoji="0" lang="ru-RU" sz="26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9830" y="4783300"/>
            <a:ext cx="3438762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Monotype Corsiva" panose="03010101010201010101" pitchFamily="66" charset="0"/>
              </a:rPr>
              <a:t>Обрати внимание!</a:t>
            </a:r>
            <a:endParaRPr lang="ru-RU" sz="36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5404746"/>
            <a:ext cx="890093" cy="13229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288285" y="4113846"/>
            <a:ext cx="1723594" cy="182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5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78"/>
            <a:ext cx="10439401" cy="75596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550" y="113338"/>
            <a:ext cx="647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Вставные конструкции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2400" y="849929"/>
            <a:ext cx="9201150" cy="5057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marR="0" lvl="0" indent="-320040" algn="just" defTabSz="91440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A1F28"/>
              </a:buClr>
              <a:buSzPct val="60000"/>
              <a:buFont typeface="Wingdings"/>
              <a:buChar char="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</a:rPr>
              <a:t>Вставными называются слова, словосочетания и предложения, которые вносят в основное предложение дополнительные сведения, попутные замечания, уточнения, пояснения, поправки и т.д.</a:t>
            </a:r>
          </a:p>
          <a:p>
            <a:pPr marL="320040" indent="-320040" algn="just" defTabSz="914400">
              <a:spcBef>
                <a:spcPts val="700"/>
              </a:spcBef>
              <a:buClr>
                <a:srgbClr val="DA1F28"/>
              </a:buClr>
              <a:buSzPct val="60000"/>
              <a:buFont typeface="Wingdings"/>
              <a:buChar char=""/>
              <a:defRPr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и вводные слова и предложения, вставные конструкции синтаксически не связаны с основным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предложением.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0040" indent="-320040" algn="just" defTabSz="914400">
              <a:spcBef>
                <a:spcPts val="700"/>
              </a:spcBef>
              <a:buClr>
                <a:srgbClr val="DA1F28"/>
              </a:buClr>
              <a:buSzPct val="60000"/>
              <a:buFont typeface="Wingdings"/>
              <a:buChar char=""/>
              <a:defRPr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Вставные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конструкции относятся ко всему предложению в целом или к отдельным его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членам,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распространены в устной речи, а с другой - широко используются в языке художественной литературы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2450" y="4698585"/>
            <a:ext cx="9086850" cy="305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Aft>
                <a:spcPts val="600"/>
              </a:spcAft>
            </a:pPr>
            <a:r>
              <a:rPr lang="ru-RU" sz="1350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. 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400" y="5767887"/>
            <a:ext cx="100345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вставной конструкции –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дополнительного сообщения – обусловливает и ее место в предложении. Она не может находиться в начале синтаксической единицы – только в середине или в конце.</a:t>
            </a:r>
          </a:p>
        </p:txBody>
      </p:sp>
    </p:spTree>
    <p:extLst>
      <p:ext uri="{BB962C8B-B14F-4D97-AF65-F5344CB8AC3E}">
        <p14:creationId xmlns:p14="http://schemas.microsoft.com/office/powerpoint/2010/main" val="377596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472</TotalTime>
  <Words>1858</Words>
  <Application>Microsoft Office PowerPoint</Application>
  <PresentationFormat>Произвольный</PresentationFormat>
  <Paragraphs>161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9" baseType="lpstr">
      <vt:lpstr>Arial</vt:lpstr>
      <vt:lpstr>Bookman Old Style</vt:lpstr>
      <vt:lpstr>Calibri</vt:lpstr>
      <vt:lpstr>Calibri Light</vt:lpstr>
      <vt:lpstr>Helvetica</vt:lpstr>
      <vt:lpstr>Helvetica Neue</vt:lpstr>
      <vt:lpstr>inherit</vt:lpstr>
      <vt:lpstr>Monotype Corsiva</vt:lpstr>
      <vt:lpstr>Open Sans</vt:lpstr>
      <vt:lpstr>Times New Roman</vt:lpstr>
      <vt:lpstr>Tw Cen MT</vt:lpstr>
      <vt:lpstr>Wingdings</vt:lpstr>
      <vt:lpstr>Wingdings 3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37</cp:revision>
  <dcterms:created xsi:type="dcterms:W3CDTF">2021-05-21T16:23:28Z</dcterms:created>
  <dcterms:modified xsi:type="dcterms:W3CDTF">2021-05-22T15:35:53Z</dcterms:modified>
</cp:coreProperties>
</file>