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63" r:id="rId3"/>
    <p:sldId id="264" r:id="rId4"/>
    <p:sldId id="262"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9" r:id="rId19"/>
    <p:sldId id="278" r:id="rId20"/>
    <p:sldId id="280" r:id="rId21"/>
    <p:sldId id="281" r:id="rId22"/>
  </p:sldIdLst>
  <p:sldSz cx="9144000" cy="6858000" type="screen4x3"/>
  <p:notesSz cx="6858000" cy="9144000"/>
  <p:custDataLst>
    <p:tags r:id="rId25"/>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74A"/>
    <a:srgbClr val="3399FF"/>
    <a:srgbClr val="666699"/>
    <a:srgbClr val="E5907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horzBarState="maximized">
    <p:restoredLeft sz="15620" autoAdjust="0"/>
    <p:restoredTop sz="84583" autoAdjust="0"/>
  </p:normalViewPr>
  <p:slideViewPr>
    <p:cSldViewPr>
      <p:cViewPr varScale="1">
        <p:scale>
          <a:sx n="88" d="100"/>
          <a:sy n="88" d="100"/>
        </p:scale>
        <p:origin x="-1138"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349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6663A1-BE93-4F19-BCAE-33E954C20B2B}" type="datetimeFigureOut">
              <a:rPr lang="ru-RU" smtClean="0"/>
              <a:pPr/>
              <a:t>08.06.2021</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0DF26E-F902-4582-B614-0C9EE35F2135}" type="slidenum">
              <a:rPr lang="ru-RU" smtClean="0"/>
              <a:pPr/>
              <a:t>‹#›</a:t>
            </a:fld>
            <a:endParaRPr lang="ru-RU"/>
          </a:p>
        </p:txBody>
      </p:sp>
    </p:spTree>
    <p:extLst>
      <p:ext uri="{BB962C8B-B14F-4D97-AF65-F5344CB8AC3E}">
        <p14:creationId xmlns="" xmlns:p14="http://schemas.microsoft.com/office/powerpoint/2010/main" val="4043283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0C0431-2448-4DC3-AF70-2785FBE2C445}" type="datetimeFigureOut">
              <a:rPr lang="ru-RU" smtClean="0"/>
              <a:pPr/>
              <a:t>08.06.2021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4341FE-AE5C-47F1-8FD8-47C4A673A802}" type="slidenum">
              <a:rPr lang="ru-RU" smtClean="0"/>
              <a:pPr/>
              <a:t>‹#›</a:t>
            </a:fld>
            <a:endParaRPr lang="ru-RU"/>
          </a:p>
        </p:txBody>
      </p:sp>
    </p:spTree>
    <p:extLst>
      <p:ext uri="{BB962C8B-B14F-4D97-AF65-F5344CB8AC3E}">
        <p14:creationId xmlns="" xmlns:p14="http://schemas.microsoft.com/office/powerpoint/2010/main" val="202611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pPr/>
              <a:t>1</a:t>
            </a:fld>
            <a:endParaRPr lang="ru-RU"/>
          </a:p>
        </p:txBody>
      </p:sp>
    </p:spTree>
    <p:extLst>
      <p:ext uri="{BB962C8B-B14F-4D97-AF65-F5344CB8AC3E}">
        <p14:creationId xmlns="" xmlns:p14="http://schemas.microsoft.com/office/powerpoint/2010/main" val="4221614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51720" y="1340768"/>
            <a:ext cx="5897185" cy="1152128"/>
          </a:xfrm>
        </p:spPr>
        <p:txBody>
          <a:bodyPr/>
          <a:lstStyle>
            <a:lvl1pPr>
              <a:defRPr b="1">
                <a:solidFill>
                  <a:schemeClr val="accent1">
                    <a:lumMod val="75000"/>
                  </a:schemeClr>
                </a:solidFill>
                <a:effectLst>
                  <a:outerShdw blurRad="38100" dist="38100" dir="2700000" algn="tl">
                    <a:srgbClr val="000000">
                      <a:alpha val="43137"/>
                    </a:srgbClr>
                  </a:outerShdw>
                </a:effectLst>
              </a:defRPr>
            </a:lvl1pPr>
          </a:lstStyle>
          <a:p>
            <a:r>
              <a:rPr lang="ru-RU" dirty="0" smtClean="0"/>
              <a:t>Образец</a:t>
            </a:r>
            <a:r>
              <a:rPr lang="en-US" dirty="0" smtClean="0"/>
              <a:t> </a:t>
            </a:r>
            <a:r>
              <a:rPr lang="ru-RU" dirty="0" smtClean="0"/>
              <a:t>заголовка</a:t>
            </a:r>
            <a:endParaRPr lang="ru-RU" dirty="0"/>
          </a:p>
        </p:txBody>
      </p:sp>
      <p:sp>
        <p:nvSpPr>
          <p:cNvPr id="4" name="Дата 3"/>
          <p:cNvSpPr>
            <a:spLocks noGrp="1"/>
          </p:cNvSpPr>
          <p:nvPr>
            <p:ph type="dt" sz="half" idx="10"/>
          </p:nvPr>
        </p:nvSpPr>
        <p:spPr/>
        <p:txBody>
          <a:bodyPr/>
          <a:lstStyle>
            <a:lvl1pPr>
              <a:defRPr>
                <a:solidFill>
                  <a:schemeClr val="accent1">
                    <a:lumMod val="75000"/>
                  </a:schemeClr>
                </a:solidFill>
              </a:defRPr>
            </a:lvl1pPr>
          </a:lstStyle>
          <a:p>
            <a:fld id="{A5E48A96-E1BB-4C8F-80B2-32A47A48A9D5}" type="datetimeFigureOut">
              <a:rPr lang="ru-RU" smtClean="0"/>
              <a:pPr/>
              <a:t>08.06.2021</a:t>
            </a:fld>
            <a:endParaRPr lang="ru-RU"/>
          </a:p>
        </p:txBody>
      </p:sp>
      <p:sp>
        <p:nvSpPr>
          <p:cNvPr id="5" name="Нижний колонтитул 4"/>
          <p:cNvSpPr>
            <a:spLocks noGrp="1"/>
          </p:cNvSpPr>
          <p:nvPr>
            <p:ph type="ftr" sz="quarter" idx="11"/>
          </p:nvPr>
        </p:nvSpPr>
        <p:spPr/>
        <p:txBody>
          <a:bodyPr/>
          <a:lstStyle>
            <a:lvl1pPr>
              <a:defRPr>
                <a:solidFill>
                  <a:schemeClr val="accent1">
                    <a:lumMod val="75000"/>
                  </a:schemeClr>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accent1">
                    <a:lumMod val="75000"/>
                  </a:schemeClr>
                </a:solidFill>
              </a:defRPr>
            </a:lvl1pPr>
          </a:lstStyle>
          <a:p>
            <a:fld id="{544A1F6A-164B-43BA-A19E-4AE6BB502A21}" type="slidenum">
              <a:rPr lang="ru-RU" smtClean="0"/>
              <a:pPr/>
              <a:t>‹#›</a:t>
            </a:fld>
            <a:endParaRPr lang="ru-RU"/>
          </a:p>
        </p:txBody>
      </p:sp>
    </p:spTree>
    <p:extLst>
      <p:ext uri="{BB962C8B-B14F-4D97-AF65-F5344CB8AC3E}">
        <p14:creationId xmlns="" xmlns:p14="http://schemas.microsoft.com/office/powerpoint/2010/main" val="25156427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08.06.2021</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 xmlns:p14="http://schemas.microsoft.com/office/powerpoint/2010/main" val="10788046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defRPr>
                <a:solidFill>
                  <a:schemeClr val="accent6">
                    <a:lumMod val="60000"/>
                    <a:lumOff val="40000"/>
                  </a:schemeClr>
                </a:solidFill>
              </a:defRPr>
            </a:lvl1p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08.06.2021</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 xmlns:p14="http://schemas.microsoft.com/office/powerpoint/2010/main" val="29836954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lvl1pPr>
              <a:defRPr>
                <a:solidFill>
                  <a:schemeClr val="accent1">
                    <a:lumMod val="75000"/>
                  </a:schemeClr>
                </a:solidFill>
              </a:defRPr>
            </a:lvl1pPr>
          </a:lstStyle>
          <a:p>
            <a:fld id="{A5E48A96-E1BB-4C8F-80B2-32A47A48A9D5}" type="datetimeFigureOut">
              <a:rPr lang="ru-RU" smtClean="0"/>
              <a:pPr/>
              <a:t>08.06.2021</a:t>
            </a:fld>
            <a:endParaRPr lang="ru-RU"/>
          </a:p>
        </p:txBody>
      </p:sp>
      <p:sp>
        <p:nvSpPr>
          <p:cNvPr id="5" name="Нижний колонтитул 4"/>
          <p:cNvSpPr>
            <a:spLocks noGrp="1"/>
          </p:cNvSpPr>
          <p:nvPr>
            <p:ph type="ftr" sz="quarter" idx="11"/>
          </p:nvPr>
        </p:nvSpPr>
        <p:spPr/>
        <p:txBody>
          <a:bodyPr/>
          <a:lstStyle>
            <a:lvl1pPr>
              <a:defRPr>
                <a:solidFill>
                  <a:schemeClr val="accent1">
                    <a:lumMod val="75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1">
                    <a:lumMod val="75000"/>
                  </a:schemeClr>
                </a:solidFill>
              </a:defRPr>
            </a:lvl1pPr>
          </a:lstStyle>
          <a:p>
            <a:fld id="{544A1F6A-164B-43BA-A19E-4AE6BB502A21}" type="slidenum">
              <a:rPr lang="ru-RU" smtClean="0"/>
              <a:pPr/>
              <a:t>‹#›</a:t>
            </a:fld>
            <a:endParaRPr lang="ru-RU"/>
          </a:p>
        </p:txBody>
      </p:sp>
      <p:sp>
        <p:nvSpPr>
          <p:cNvPr id="12" name="Номер слайда 5"/>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rgbClr val="3399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dirty="0">
              <a:solidFill>
                <a:schemeClr val="accent1">
                  <a:lumMod val="75000"/>
                </a:schemeClr>
              </a:solidFill>
            </a:endParaRPr>
          </a:p>
        </p:txBody>
      </p:sp>
      <p:sp>
        <p:nvSpPr>
          <p:cNvPr id="9" name="Заголовок 1"/>
          <p:cNvSpPr>
            <a:spLocks noGrp="1"/>
          </p:cNvSpPr>
          <p:nvPr>
            <p:ph type="title"/>
          </p:nvPr>
        </p:nvSpPr>
        <p:spPr>
          <a:xfrm>
            <a:off x="2339752" y="116632"/>
            <a:ext cx="6804248" cy="1150897"/>
          </a:xfrm>
          <a:prstGeom prst="rect">
            <a:avLst/>
          </a:prstGeom>
        </p:spPr>
        <p:txBody>
          <a:bodyPr vert="horz" lIns="91440" tIns="45720" rIns="91440" bIns="45720" rtlCol="0" anchor="ctr">
            <a:normAutofit/>
          </a:bodyPr>
          <a:lstStyle>
            <a:lvl1pPr>
              <a:defRPr>
                <a:solidFill>
                  <a:schemeClr val="accent1">
                    <a:lumMod val="75000"/>
                  </a:schemeClr>
                </a:solidFill>
              </a:defRPr>
            </a:lvl1pPr>
          </a:lstStyle>
          <a:p>
            <a:r>
              <a:rPr lang="ru-RU" dirty="0" smtClean="0"/>
              <a:t>Образец заголовка</a:t>
            </a:r>
            <a:endParaRPr lang="ru-RU" dirty="0"/>
          </a:p>
        </p:txBody>
      </p:sp>
      <p:sp>
        <p:nvSpPr>
          <p:cNvPr id="10" name="Текст 2"/>
          <p:cNvSpPr>
            <a:spLocks noGrp="1"/>
          </p:cNvSpPr>
          <p:nvPr>
            <p:ph idx="1"/>
          </p:nvPr>
        </p:nvSpPr>
        <p:spPr>
          <a:xfrm>
            <a:off x="179512" y="1988840"/>
            <a:ext cx="7488832" cy="3312368"/>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 xmlns:p14="http://schemas.microsoft.com/office/powerpoint/2010/main" val="15430141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75000"/>
                  </a:schemeClr>
                </a:solidFill>
              </a:defRPr>
            </a:lvl1pPr>
          </a:lstStyle>
          <a:p>
            <a:r>
              <a:rPr lang="ru-RU" dirty="0" smtClean="0"/>
              <a:t>Образец заголовка</a:t>
            </a:r>
            <a:endParaRPr lang="ru-RU" dirty="0"/>
          </a:p>
        </p:txBody>
      </p:sp>
      <p:sp>
        <p:nvSpPr>
          <p:cNvPr id="3" name="Объект 2"/>
          <p:cNvSpPr>
            <a:spLocks noGrp="1"/>
          </p:cNvSpPr>
          <p:nvPr>
            <p:ph sz="half" idx="1"/>
          </p:nvPr>
        </p:nvSpPr>
        <p:spPr>
          <a:xfrm>
            <a:off x="179512" y="2060848"/>
            <a:ext cx="4320480" cy="4093915"/>
          </a:xfrm>
        </p:spPr>
        <p:txBody>
          <a:bodyPr/>
          <a:lstStyle>
            <a:lvl1pPr>
              <a:defRPr sz="2800">
                <a:solidFill>
                  <a:schemeClr val="accent1">
                    <a:lumMod val="75000"/>
                  </a:schemeClr>
                </a:solidFill>
              </a:defRPr>
            </a:lvl1pPr>
            <a:lvl2pPr>
              <a:defRPr sz="2400">
                <a:solidFill>
                  <a:schemeClr val="accent1">
                    <a:lumMod val="75000"/>
                  </a:schemeClr>
                </a:solidFill>
              </a:defRPr>
            </a:lvl2pPr>
            <a:lvl3pPr>
              <a:defRPr sz="2000">
                <a:solidFill>
                  <a:schemeClr val="accent1">
                    <a:lumMod val="75000"/>
                  </a:schemeClr>
                </a:solidFill>
              </a:defRPr>
            </a:lvl3pPr>
            <a:lvl4pPr>
              <a:defRPr sz="1800">
                <a:solidFill>
                  <a:schemeClr val="accent1">
                    <a:lumMod val="75000"/>
                  </a:schemeClr>
                </a:solidFill>
              </a:defRPr>
            </a:lvl4pPr>
            <a:lvl5pPr>
              <a:defRPr sz="1800">
                <a:solidFill>
                  <a:schemeClr val="accent1">
                    <a:lumMod val="75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Объект 3"/>
          <p:cNvSpPr>
            <a:spLocks noGrp="1"/>
          </p:cNvSpPr>
          <p:nvPr>
            <p:ph sz="half" idx="2"/>
          </p:nvPr>
        </p:nvSpPr>
        <p:spPr>
          <a:xfrm>
            <a:off x="4644008" y="2071389"/>
            <a:ext cx="4320480" cy="4093915"/>
          </a:xfrm>
        </p:spPr>
        <p:txBody>
          <a:bodyPr/>
          <a:lstStyle>
            <a:lvl1pPr>
              <a:defRPr sz="2800">
                <a:solidFill>
                  <a:schemeClr val="accent1">
                    <a:lumMod val="75000"/>
                  </a:schemeClr>
                </a:solidFill>
              </a:defRPr>
            </a:lvl1pPr>
            <a:lvl2pPr>
              <a:defRPr sz="2400">
                <a:solidFill>
                  <a:schemeClr val="accent1">
                    <a:lumMod val="75000"/>
                  </a:schemeClr>
                </a:solidFill>
              </a:defRPr>
            </a:lvl2pPr>
            <a:lvl3pPr>
              <a:defRPr sz="2000">
                <a:solidFill>
                  <a:schemeClr val="accent1">
                    <a:lumMod val="75000"/>
                  </a:schemeClr>
                </a:solidFill>
              </a:defRPr>
            </a:lvl3pPr>
            <a:lvl4pPr>
              <a:defRPr sz="1800">
                <a:solidFill>
                  <a:schemeClr val="accent1">
                    <a:lumMod val="75000"/>
                  </a:schemeClr>
                </a:solidFill>
              </a:defRPr>
            </a:lvl4pPr>
            <a:lvl5pPr>
              <a:defRPr sz="1800">
                <a:solidFill>
                  <a:schemeClr val="accent1">
                    <a:lumMod val="75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Дата 4"/>
          <p:cNvSpPr>
            <a:spLocks noGrp="1"/>
          </p:cNvSpPr>
          <p:nvPr>
            <p:ph type="dt" sz="half" idx="10"/>
          </p:nvPr>
        </p:nvSpPr>
        <p:spPr/>
        <p:txBody>
          <a:bodyPr/>
          <a:lstStyle>
            <a:lvl1pPr>
              <a:defRPr>
                <a:solidFill>
                  <a:schemeClr val="accent1">
                    <a:lumMod val="75000"/>
                  </a:schemeClr>
                </a:solidFill>
              </a:defRPr>
            </a:lvl1pPr>
          </a:lstStyle>
          <a:p>
            <a:fld id="{A5E48A96-E1BB-4C8F-80B2-32A47A48A9D5}" type="datetimeFigureOut">
              <a:rPr lang="ru-RU" smtClean="0"/>
              <a:pPr/>
              <a:t>08.06.2021</a:t>
            </a:fld>
            <a:endParaRPr lang="ru-RU"/>
          </a:p>
        </p:txBody>
      </p:sp>
      <p:sp>
        <p:nvSpPr>
          <p:cNvPr id="6" name="Нижний колонтитул 5"/>
          <p:cNvSpPr>
            <a:spLocks noGrp="1"/>
          </p:cNvSpPr>
          <p:nvPr>
            <p:ph type="ftr" sz="quarter" idx="11"/>
          </p:nvPr>
        </p:nvSpPr>
        <p:spPr/>
        <p:txBody>
          <a:bodyPr/>
          <a:lstStyle>
            <a:lvl1pPr>
              <a:defRPr>
                <a:solidFill>
                  <a:schemeClr val="accent1">
                    <a:lumMod val="75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1">
                    <a:lumMod val="75000"/>
                  </a:schemeClr>
                </a:solidFill>
              </a:defRPr>
            </a:lvl1pPr>
          </a:lstStyle>
          <a:p>
            <a:fld id="{544A1F6A-164B-43BA-A19E-4AE6BB502A21}" type="slidenum">
              <a:rPr lang="ru-RU" smtClean="0"/>
              <a:pPr/>
              <a:t>‹#›</a:t>
            </a:fld>
            <a:endParaRPr lang="ru-RU"/>
          </a:p>
        </p:txBody>
      </p:sp>
    </p:spTree>
    <p:extLst>
      <p:ext uri="{BB962C8B-B14F-4D97-AF65-F5344CB8AC3E}">
        <p14:creationId xmlns="" xmlns:p14="http://schemas.microsoft.com/office/powerpoint/2010/main" val="38913399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799" y="4406900"/>
            <a:ext cx="5722913" cy="1362075"/>
          </a:xfrm>
        </p:spPr>
        <p:txBody>
          <a:bodyPr anchor="t"/>
          <a:lstStyle>
            <a:lvl1pPr algn="l">
              <a:defRPr sz="4000" b="1" cap="all">
                <a:solidFill>
                  <a:schemeClr val="bg2">
                    <a:lumMod val="50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771799" y="2906713"/>
            <a:ext cx="5722913" cy="1500187"/>
          </a:xfrm>
        </p:spPr>
        <p:txBody>
          <a:bodyPr anchor="b"/>
          <a:lstStyle>
            <a:lvl1pPr marL="0" indent="0">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текста</a:t>
            </a:r>
          </a:p>
        </p:txBody>
      </p:sp>
      <p:sp>
        <p:nvSpPr>
          <p:cNvPr id="4" name="Дата 3"/>
          <p:cNvSpPr>
            <a:spLocks noGrp="1"/>
          </p:cNvSpPr>
          <p:nvPr>
            <p:ph type="dt" sz="half" idx="10"/>
          </p:nvPr>
        </p:nvSpPr>
        <p:spPr/>
        <p:txBody>
          <a:bodyPr/>
          <a:lstStyle>
            <a:lvl1pPr>
              <a:defRPr>
                <a:solidFill>
                  <a:schemeClr val="bg2">
                    <a:lumMod val="50000"/>
                  </a:schemeClr>
                </a:solidFill>
              </a:defRPr>
            </a:lvl1pPr>
          </a:lstStyle>
          <a:p>
            <a:fld id="{A5E48A96-E1BB-4C8F-80B2-32A47A48A9D5}" type="datetimeFigureOut">
              <a:rPr lang="ru-RU" smtClean="0"/>
              <a:pPr/>
              <a:t>08.06.2021</a:t>
            </a:fld>
            <a:endParaRPr lang="ru-RU"/>
          </a:p>
        </p:txBody>
      </p:sp>
      <p:sp>
        <p:nvSpPr>
          <p:cNvPr id="5" name="Нижний колонтитул 4"/>
          <p:cNvSpPr>
            <a:spLocks noGrp="1"/>
          </p:cNvSpPr>
          <p:nvPr>
            <p:ph type="ftr" sz="quarter" idx="11"/>
          </p:nvPr>
        </p:nvSpPr>
        <p:spPr/>
        <p:txBody>
          <a:bodyPr/>
          <a:lstStyle>
            <a:lvl1pPr>
              <a:defRPr>
                <a:solidFill>
                  <a:schemeClr val="bg2">
                    <a:lumMod val="5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bg2">
                    <a:lumMod val="50000"/>
                  </a:schemeClr>
                </a:solidFill>
              </a:defRPr>
            </a:lvl1pPr>
          </a:lstStyle>
          <a:p>
            <a:fld id="{544A1F6A-164B-43BA-A19E-4AE6BB502A21}" type="slidenum">
              <a:rPr lang="ru-RU" smtClean="0"/>
              <a:pPr/>
              <a:t>‹#›</a:t>
            </a:fld>
            <a:endParaRPr lang="ru-RU"/>
          </a:p>
        </p:txBody>
      </p:sp>
    </p:spTree>
    <p:extLst>
      <p:ext uri="{BB962C8B-B14F-4D97-AF65-F5344CB8AC3E}">
        <p14:creationId xmlns="" xmlns:p14="http://schemas.microsoft.com/office/powerpoint/2010/main" val="20266547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51520" y="1916832"/>
            <a:ext cx="4176464"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4" name="Объект 3"/>
          <p:cNvSpPr>
            <a:spLocks noGrp="1"/>
          </p:cNvSpPr>
          <p:nvPr>
            <p:ph sz="half" idx="2"/>
          </p:nvPr>
        </p:nvSpPr>
        <p:spPr>
          <a:xfrm>
            <a:off x="251520" y="2556594"/>
            <a:ext cx="4176464"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Текст 4"/>
          <p:cNvSpPr>
            <a:spLocks noGrp="1"/>
          </p:cNvSpPr>
          <p:nvPr>
            <p:ph type="body" sz="quarter" idx="3"/>
          </p:nvPr>
        </p:nvSpPr>
        <p:spPr>
          <a:xfrm>
            <a:off x="4716016" y="1934294"/>
            <a:ext cx="4248472"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6" name="Объект 5"/>
          <p:cNvSpPr>
            <a:spLocks noGrp="1"/>
          </p:cNvSpPr>
          <p:nvPr>
            <p:ph sz="quarter" idx="4"/>
          </p:nvPr>
        </p:nvSpPr>
        <p:spPr>
          <a:xfrm>
            <a:off x="4716016" y="2574056"/>
            <a:ext cx="4248472"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Дата 6"/>
          <p:cNvSpPr>
            <a:spLocks noGrp="1"/>
          </p:cNvSpPr>
          <p:nvPr>
            <p:ph type="dt" sz="half" idx="10"/>
          </p:nvPr>
        </p:nvSpPr>
        <p:spPr>
          <a:xfrm>
            <a:off x="1375310" y="6410896"/>
            <a:ext cx="1215489" cy="365125"/>
          </a:xfrm>
        </p:spPr>
        <p:txBody>
          <a:bodyPr/>
          <a:lstStyle>
            <a:lvl1pPr>
              <a:defRPr>
                <a:solidFill>
                  <a:schemeClr val="accent6">
                    <a:lumMod val="60000"/>
                    <a:lumOff val="40000"/>
                  </a:schemeClr>
                </a:solidFill>
              </a:defRPr>
            </a:lvl1pPr>
          </a:lstStyle>
          <a:p>
            <a:fld id="{A5E48A96-E1BB-4C8F-80B2-32A47A48A9D5}" type="datetimeFigureOut">
              <a:rPr lang="ru-RU" smtClean="0"/>
              <a:pPr/>
              <a:t>08.06.2021</a:t>
            </a:fld>
            <a:endParaRPr lang="ru-RU"/>
          </a:p>
        </p:txBody>
      </p:sp>
      <p:sp>
        <p:nvSpPr>
          <p:cNvPr id="8" name="Нижний колонтитул 7"/>
          <p:cNvSpPr>
            <a:spLocks noGrp="1"/>
          </p:cNvSpPr>
          <p:nvPr>
            <p:ph type="ftr" sz="quarter" idx="11"/>
          </p:nvPr>
        </p:nvSpPr>
        <p:spPr>
          <a:xfrm>
            <a:off x="4154184" y="6356350"/>
            <a:ext cx="1649592" cy="365125"/>
          </a:xfrm>
        </p:spPr>
        <p:txBody>
          <a:bodyPr/>
          <a:lstStyle>
            <a:lvl1pPr>
              <a:defRPr>
                <a:solidFill>
                  <a:schemeClr val="accent6">
                    <a:lumMod val="60000"/>
                    <a:lumOff val="40000"/>
                  </a:schemeClr>
                </a:solidFill>
              </a:defRPr>
            </a:lvl1pPr>
          </a:lstStyle>
          <a:p>
            <a:endParaRPr lang="ru-RU"/>
          </a:p>
        </p:txBody>
      </p:sp>
      <p:sp>
        <p:nvSpPr>
          <p:cNvPr id="9" name="Номер слайда 8"/>
          <p:cNvSpPr>
            <a:spLocks noGrp="1"/>
          </p:cNvSpPr>
          <p:nvPr>
            <p:ph type="sldNum" sz="quarter" idx="12"/>
          </p:nvPr>
        </p:nvSpPr>
        <p:spPr>
          <a:xfrm>
            <a:off x="7471310" y="6356350"/>
            <a:ext cx="1215489" cy="365125"/>
          </a:xfrm>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 xmlns:p14="http://schemas.microsoft.com/office/powerpoint/2010/main" val="16599334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08.06.2021</a:t>
            </a:fld>
            <a:endParaRPr lang="ru-RU"/>
          </a:p>
        </p:txBody>
      </p:sp>
      <p:sp>
        <p:nvSpPr>
          <p:cNvPr id="4" name="Нижний колонтитул 3"/>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5" name="Номер слайда 4"/>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 xmlns:p14="http://schemas.microsoft.com/office/powerpoint/2010/main" val="21724577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08.06.2021</a:t>
            </a:fld>
            <a:endParaRPr lang="ru-RU"/>
          </a:p>
        </p:txBody>
      </p:sp>
      <p:sp>
        <p:nvSpPr>
          <p:cNvPr id="3" name="Нижний колонтитул 2"/>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4" name="Номер слайда 3"/>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 xmlns:p14="http://schemas.microsoft.com/office/powerpoint/2010/main" val="6159515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3622"/>
            <a:ext cx="3008313" cy="921478"/>
          </a:xfrm>
        </p:spPr>
        <p:txBody>
          <a:bodyPr anchor="b"/>
          <a:lstStyle>
            <a:lvl1pPr algn="l">
              <a:defRPr sz="2000" b="1">
                <a:solidFill>
                  <a:schemeClr val="accent6">
                    <a:lumMod val="60000"/>
                    <a:lumOff val="40000"/>
                  </a:schemeClr>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3563888" y="1916832"/>
            <a:ext cx="5111750" cy="4353347"/>
          </a:xfrm>
        </p:spPr>
        <p:txBody>
          <a:bodyPr/>
          <a:lstStyle>
            <a:lvl1pPr>
              <a:defRPr sz="3200">
                <a:solidFill>
                  <a:schemeClr val="accent6">
                    <a:lumMod val="60000"/>
                    <a:lumOff val="40000"/>
                  </a:schemeClr>
                </a:solidFill>
              </a:defRPr>
            </a:lvl1pPr>
            <a:lvl2pPr>
              <a:defRPr sz="2800">
                <a:solidFill>
                  <a:schemeClr val="accent6">
                    <a:lumMod val="60000"/>
                    <a:lumOff val="40000"/>
                  </a:schemeClr>
                </a:solidFill>
              </a:defRPr>
            </a:lvl2pPr>
            <a:lvl3pPr>
              <a:defRPr sz="2400">
                <a:solidFill>
                  <a:schemeClr val="accent6">
                    <a:lumMod val="60000"/>
                    <a:lumOff val="40000"/>
                  </a:schemeClr>
                </a:solidFill>
              </a:defRPr>
            </a:lvl3pPr>
            <a:lvl4pPr>
              <a:defRPr sz="2000">
                <a:solidFill>
                  <a:schemeClr val="accent6">
                    <a:lumMod val="60000"/>
                    <a:lumOff val="40000"/>
                  </a:schemeClr>
                </a:solidFill>
              </a:defRPr>
            </a:lvl4pPr>
            <a:lvl5pPr>
              <a:defRPr sz="2000">
                <a:solidFill>
                  <a:schemeClr val="accent6">
                    <a:lumMod val="60000"/>
                    <a:lumOff val="40000"/>
                  </a:schemeClr>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08.06.2021</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 xmlns:p14="http://schemas.microsoft.com/office/powerpoint/2010/main" val="3454896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solidFill>
                  <a:schemeClr val="accent6">
                    <a:lumMod val="60000"/>
                    <a:lumOff val="40000"/>
                  </a:schemeClr>
                </a:solidFill>
              </a:defRPr>
            </a:lvl1pPr>
          </a:lstStyle>
          <a:p>
            <a:r>
              <a:rPr lang="ru-RU" dirty="0" smtClean="0"/>
              <a:t>Образец заголовка</a:t>
            </a:r>
            <a:endParaRPr lang="ru-RU" dirty="0"/>
          </a:p>
        </p:txBody>
      </p:sp>
      <p:sp>
        <p:nvSpPr>
          <p:cNvPr id="3" name="Рисунок 2"/>
          <p:cNvSpPr>
            <a:spLocks noGrp="1"/>
          </p:cNvSpPr>
          <p:nvPr>
            <p:ph type="pic" idx="1"/>
          </p:nvPr>
        </p:nvSpPr>
        <p:spPr>
          <a:xfrm>
            <a:off x="1792288" y="612775"/>
            <a:ext cx="5486400" cy="4114800"/>
          </a:xfrm>
        </p:spPr>
        <p:txBody>
          <a:bodyPr/>
          <a:lstStyle>
            <a:lvl1pPr marL="0" indent="0">
              <a:buNone/>
              <a:defRPr sz="3200">
                <a:solidFill>
                  <a:schemeClr val="accent6">
                    <a:lumMod val="60000"/>
                    <a:lumOff val="4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08.06.2021</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 xmlns:p14="http://schemas.microsoft.com/office/powerpoint/2010/main" val="27586054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116632"/>
            <a:ext cx="6804248" cy="1150897"/>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79512" y="1988840"/>
            <a:ext cx="7488832" cy="3312368"/>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accent1">
                    <a:lumMod val="75000"/>
                  </a:schemeClr>
                </a:solidFill>
              </a:defRPr>
            </a:lvl1pPr>
          </a:lstStyle>
          <a:p>
            <a:fld id="{A5E48A96-E1BB-4C8F-80B2-32A47A48A9D5}" type="datetimeFigureOut">
              <a:rPr lang="ru-RU" smtClean="0"/>
              <a:pPr/>
              <a:t>08.06.2021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accent1">
                    <a:lumMod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1">
                    <a:lumMod val="75000"/>
                  </a:schemeClr>
                </a:solidFill>
              </a:defRPr>
            </a:lvl1pPr>
          </a:lstStyle>
          <a:p>
            <a:fld id="{544A1F6A-164B-43BA-A19E-4AE6BB502A21}" type="slidenum">
              <a:rPr lang="ru-RU" smtClean="0"/>
              <a:pPr/>
              <a:t>‹#›</a:t>
            </a:fld>
            <a:endParaRPr lang="ru-RU"/>
          </a:p>
        </p:txBody>
      </p:sp>
      <p:pic>
        <p:nvPicPr>
          <p:cNvPr id="7" name="Рисунок 6">
            <a:hlinkClick r:id="rId14"/>
          </p:cNvPr>
          <p:cNvPicPr>
            <a:picLocks noChangeAspect="1"/>
          </p:cNvPicPr>
          <p:nvPr userDrawn="1"/>
        </p:nvPicPr>
        <p:blipFill>
          <a:blip r:embed="rId15">
            <a:extLst>
              <a:ext uri="{28A0092B-C50C-407E-A947-70E740481C1C}">
                <a14:useLocalDpi xmlns="" xmlns:a14="http://schemas.microsoft.com/office/drawing/2010/main" val="0"/>
              </a:ext>
            </a:extLst>
          </a:blip>
          <a:stretch>
            <a:fillRect/>
          </a:stretch>
        </p:blipFill>
        <p:spPr>
          <a:xfrm>
            <a:off x="-1620688" y="45855"/>
            <a:ext cx="757762" cy="757762"/>
          </a:xfrm>
          <a:prstGeom prst="rect">
            <a:avLst/>
          </a:prstGeom>
        </p:spPr>
      </p:pic>
    </p:spTree>
    <p:extLst>
      <p:ext uri="{BB962C8B-B14F-4D97-AF65-F5344CB8AC3E}">
        <p14:creationId xmlns="" xmlns:p14="http://schemas.microsoft.com/office/powerpoint/2010/main" val="3710272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accent1">
              <a:lumMod val="75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1785926"/>
            <a:ext cx="6234425" cy="1588166"/>
          </a:xfrm>
        </p:spPr>
        <p:txBody>
          <a:bodyPr>
            <a:noAutofit/>
          </a:bodyPr>
          <a:lstStyle/>
          <a:p>
            <a:r>
              <a:rPr lang="ru-RU" sz="4800" b="1" dirty="0" smtClean="0"/>
              <a:t>Актуальные вопросы окружающей среды</a:t>
            </a:r>
            <a:endParaRPr lang="ru-RU" sz="4800" b="1" dirty="0"/>
          </a:p>
        </p:txBody>
      </p:sp>
      <p:sp>
        <p:nvSpPr>
          <p:cNvPr id="3" name="Rectangle 2"/>
          <p:cNvSpPr txBox="1">
            <a:spLocks noChangeArrowheads="1"/>
          </p:cNvSpPr>
          <p:nvPr/>
        </p:nvSpPr>
        <p:spPr>
          <a:xfrm>
            <a:off x="3286116" y="0"/>
            <a:ext cx="5857884" cy="1071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400" b="1" i="0" u="none" strike="noStrike" kern="1200" cap="none" spc="0" normalizeH="0" baseline="0" noProof="0" smtClean="0">
                <a:ln>
                  <a:noFill/>
                </a:ln>
                <a:solidFill>
                  <a:schemeClr val="accent1">
                    <a:lumMod val="75000"/>
                  </a:schemeClr>
                </a:solidFill>
                <a:uLnTx/>
                <a:uFillTx/>
                <a:latin typeface="Times New Roman" pitchFamily="18" charset="0"/>
                <a:ea typeface="+mj-ea"/>
                <a:cs typeface="Times New Roman" pitchFamily="18" charset="0"/>
              </a:rPr>
              <a:t>Государственное бюджетное профессиональное образовательное учреждение</a:t>
            </a:r>
            <a:br>
              <a:rPr kumimoji="0" lang="ru-RU" sz="1400" b="1" i="0" u="none" strike="noStrike" kern="1200" cap="none" spc="0" normalizeH="0" baseline="0" noProof="0" smtClean="0">
                <a:ln>
                  <a:noFill/>
                </a:ln>
                <a:solidFill>
                  <a:schemeClr val="accent1">
                    <a:lumMod val="75000"/>
                  </a:schemeClr>
                </a:solidFill>
                <a:uLnTx/>
                <a:uFillTx/>
                <a:latin typeface="Times New Roman" pitchFamily="18" charset="0"/>
                <a:ea typeface="+mj-ea"/>
                <a:cs typeface="Times New Roman" pitchFamily="18" charset="0"/>
              </a:rPr>
            </a:br>
            <a:r>
              <a:rPr kumimoji="0" lang="ru-RU" sz="1400" b="1" i="0" u="none" strike="noStrike" kern="1200" cap="none" spc="0" normalizeH="0" baseline="0" noProof="0" smtClean="0">
                <a:ln>
                  <a:noFill/>
                </a:ln>
                <a:solidFill>
                  <a:schemeClr val="accent1">
                    <a:lumMod val="75000"/>
                  </a:schemeClr>
                </a:solidFill>
                <a:uLnTx/>
                <a:uFillTx/>
                <a:latin typeface="Times New Roman" pitchFamily="18" charset="0"/>
                <a:ea typeface="+mj-ea"/>
                <a:cs typeface="Times New Roman" pitchFamily="18" charset="0"/>
              </a:rPr>
              <a:t> «Армавирский медицинский колледж»</a:t>
            </a:r>
            <a:br>
              <a:rPr kumimoji="0" lang="ru-RU" sz="1400" b="1" i="0" u="none" strike="noStrike" kern="1200" cap="none" spc="0" normalizeH="0" baseline="0" noProof="0" smtClean="0">
                <a:ln>
                  <a:noFill/>
                </a:ln>
                <a:solidFill>
                  <a:schemeClr val="accent1">
                    <a:lumMod val="75000"/>
                  </a:schemeClr>
                </a:solidFill>
                <a:uLnTx/>
                <a:uFillTx/>
                <a:latin typeface="Times New Roman" pitchFamily="18" charset="0"/>
                <a:ea typeface="+mj-ea"/>
                <a:cs typeface="Times New Roman" pitchFamily="18" charset="0"/>
              </a:rPr>
            </a:br>
            <a:r>
              <a:rPr kumimoji="0" lang="ru-RU" sz="1400" b="1" i="0" u="none" strike="noStrike" kern="1200" cap="none" spc="0" normalizeH="0" baseline="0" noProof="0" smtClean="0">
                <a:ln>
                  <a:noFill/>
                </a:ln>
                <a:solidFill>
                  <a:schemeClr val="accent1">
                    <a:lumMod val="75000"/>
                  </a:schemeClr>
                </a:solidFill>
                <a:uLnTx/>
                <a:uFillTx/>
                <a:latin typeface="Times New Roman" pitchFamily="18" charset="0"/>
                <a:ea typeface="+mj-ea"/>
                <a:cs typeface="Times New Roman" pitchFamily="18" charset="0"/>
              </a:rPr>
              <a:t> министерство здравоохранения краснодарского края</a:t>
            </a:r>
            <a:endParaRPr kumimoji="0" lang="es-ES" sz="1400" b="1" i="0" u="none" strike="noStrike" kern="1200" cap="none" spc="0" normalizeH="0" baseline="0" noProof="0" dirty="0" smtClean="0">
              <a:ln>
                <a:noFill/>
              </a:ln>
              <a:solidFill>
                <a:schemeClr val="accent1">
                  <a:lumMod val="75000"/>
                </a:schemeClr>
              </a:solidFill>
              <a:uLnTx/>
              <a:uFillTx/>
              <a:latin typeface="Times New Roman" pitchFamily="18" charset="0"/>
              <a:ea typeface="+mj-ea"/>
              <a:cs typeface="Times New Roman" pitchFamily="18" charset="0"/>
            </a:endParaRPr>
          </a:p>
        </p:txBody>
      </p:sp>
      <p:sp>
        <p:nvSpPr>
          <p:cNvPr id="4" name="TextBox 6"/>
          <p:cNvSpPr txBox="1">
            <a:spLocks noChangeArrowheads="1"/>
          </p:cNvSpPr>
          <p:nvPr/>
        </p:nvSpPr>
        <p:spPr bwMode="auto">
          <a:xfrm>
            <a:off x="0" y="5786454"/>
            <a:ext cx="3500432" cy="954088"/>
          </a:xfrm>
          <a:prstGeom prst="rect">
            <a:avLst/>
          </a:prstGeom>
          <a:noFill/>
          <a:ln w="9525">
            <a:noFill/>
            <a:miter lim="800000"/>
            <a:headEnd/>
            <a:tailEnd/>
          </a:ln>
        </p:spPr>
        <p:txBody>
          <a:bodyPr wrap="square">
            <a:spAutoFit/>
          </a:bodyPr>
          <a:lstStyle/>
          <a:p>
            <a:r>
              <a:rPr lang="ru-RU" sz="1400" dirty="0">
                <a:latin typeface="Times New Roman" pitchFamily="18" charset="0"/>
                <a:cs typeface="Times New Roman" pitchFamily="18" charset="0"/>
              </a:rPr>
              <a:t>Выполнила: Маслова Ирина</a:t>
            </a:r>
          </a:p>
          <a:p>
            <a:r>
              <a:rPr lang="ru-RU" sz="1400" dirty="0">
                <a:latin typeface="Times New Roman" pitchFamily="18" charset="0"/>
                <a:cs typeface="Times New Roman" pitchFamily="18" charset="0"/>
              </a:rPr>
              <a:t>студентка группы 3 </a:t>
            </a:r>
            <a:r>
              <a:rPr lang="ru-RU" sz="1400" dirty="0" smtClean="0">
                <a:latin typeface="Times New Roman" pitchFamily="18" charset="0"/>
                <a:cs typeface="Times New Roman" pitchFamily="18" charset="0"/>
              </a:rPr>
              <a:t>МА (1)</a:t>
            </a:r>
            <a:endParaRPr lang="ru-RU" sz="1400" dirty="0">
              <a:latin typeface="Times New Roman" pitchFamily="18" charset="0"/>
              <a:cs typeface="Times New Roman" pitchFamily="18" charset="0"/>
            </a:endParaRPr>
          </a:p>
          <a:p>
            <a:r>
              <a:rPr lang="ru-RU" sz="1400" dirty="0">
                <a:latin typeface="Times New Roman" pitchFamily="18" charset="0"/>
                <a:cs typeface="Times New Roman" pitchFamily="18" charset="0"/>
              </a:rPr>
              <a:t>специальности 34.02.01 Сестринское дело</a:t>
            </a:r>
          </a:p>
          <a:p>
            <a:r>
              <a:rPr lang="ru-RU" sz="1400" dirty="0">
                <a:latin typeface="Times New Roman" pitchFamily="18" charset="0"/>
                <a:cs typeface="Times New Roman" pitchFamily="18" charset="0"/>
              </a:rPr>
              <a:t>Преподаватель</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Минтемирова</a:t>
            </a:r>
            <a:r>
              <a:rPr lang="ru-RU" sz="1400" dirty="0" smtClean="0">
                <a:latin typeface="Times New Roman" pitchFamily="18" charset="0"/>
                <a:cs typeface="Times New Roman" pitchFamily="18" charset="0"/>
              </a:rPr>
              <a:t> Н.А.</a:t>
            </a:r>
            <a:endParaRPr lang="ru-RU" sz="1400" dirty="0">
              <a:latin typeface="Times New Roman" pitchFamily="18" charset="0"/>
              <a:cs typeface="Times New Roman" pitchFamily="18" charset="0"/>
            </a:endParaRPr>
          </a:p>
        </p:txBody>
      </p:sp>
      <p:pic>
        <p:nvPicPr>
          <p:cNvPr id="5" name="Picture 5" descr="Logo"/>
          <p:cNvPicPr>
            <a:picLocks noChangeAspect="1" noChangeArrowheads="1"/>
          </p:cNvPicPr>
          <p:nvPr/>
        </p:nvPicPr>
        <p:blipFill>
          <a:blip r:embed="rId3" cstate="print"/>
          <a:srcRect/>
          <a:stretch>
            <a:fillRect/>
          </a:stretch>
        </p:blipFill>
        <p:spPr bwMode="auto">
          <a:xfrm>
            <a:off x="0" y="0"/>
            <a:ext cx="1071546" cy="1071546"/>
          </a:xfrm>
          <a:prstGeom prst="rect">
            <a:avLst/>
          </a:prstGeom>
          <a:noFill/>
          <a:ln w="9525">
            <a:noFill/>
            <a:miter lim="800000"/>
            <a:headEnd/>
            <a:tailEnd/>
          </a:ln>
        </p:spPr>
      </p:pic>
    </p:spTree>
    <p:extLst>
      <p:ext uri="{BB962C8B-B14F-4D97-AF65-F5344CB8AC3E}">
        <p14:creationId xmlns="" xmlns:p14="http://schemas.microsoft.com/office/powerpoint/2010/main" val="185787063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Загрязнение воздуха, воды, почвы</a:t>
            </a:r>
            <a:endParaRPr lang="ru-RU" dirty="0"/>
          </a:p>
        </p:txBody>
      </p:sp>
      <p:sp>
        <p:nvSpPr>
          <p:cNvPr id="3" name="Содержимое 2"/>
          <p:cNvSpPr>
            <a:spLocks noGrp="1"/>
          </p:cNvSpPr>
          <p:nvPr>
            <p:ph idx="1"/>
          </p:nvPr>
        </p:nvSpPr>
        <p:spPr>
          <a:xfrm>
            <a:off x="4857752" y="1285860"/>
            <a:ext cx="4286248" cy="3071834"/>
          </a:xfrm>
        </p:spPr>
        <p:txBody>
          <a:bodyPr>
            <a:normAutofit fontScale="62500" lnSpcReduction="20000"/>
          </a:bodyPr>
          <a:lstStyle/>
          <a:p>
            <a:r>
              <a:rPr lang="ru-RU" dirty="0" smtClean="0"/>
              <a:t>Бурное развитие энергетических, промышленных, химических отраслей потребовало активного потребления природных ресурсов. Неразумное использование истощает богатства планеты, разрушает баланс экосистемы. Над предприятиями поднимаются тонны концентрированных газов, отравляющих атмосферу.</a:t>
            </a:r>
          </a:p>
          <a:p>
            <a:endParaRPr lang="ru-RU" dirty="0"/>
          </a:p>
        </p:txBody>
      </p:sp>
      <p:pic>
        <p:nvPicPr>
          <p:cNvPr id="26626" name="Picture 2" descr="Загрязнение воздуха"/>
          <p:cNvPicPr>
            <a:picLocks noChangeAspect="1" noChangeArrowheads="1"/>
          </p:cNvPicPr>
          <p:nvPr/>
        </p:nvPicPr>
        <p:blipFill>
          <a:blip r:embed="rId2"/>
          <a:srcRect/>
          <a:stretch>
            <a:fillRect/>
          </a:stretch>
        </p:blipFill>
        <p:spPr bwMode="auto">
          <a:xfrm>
            <a:off x="182511" y="2143115"/>
            <a:ext cx="5057103" cy="3500463"/>
          </a:xfrm>
          <a:prstGeom prst="rect">
            <a:avLst/>
          </a:prstGeom>
          <a:ln>
            <a:noFill/>
          </a:ln>
          <a:effectLst>
            <a:softEdge rad="112500"/>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Истощение озонового слоя и озоновые дыры</a:t>
            </a:r>
            <a:endParaRPr lang="ru-RU" dirty="0"/>
          </a:p>
        </p:txBody>
      </p:sp>
      <p:sp>
        <p:nvSpPr>
          <p:cNvPr id="3" name="Содержимое 2"/>
          <p:cNvSpPr>
            <a:spLocks noGrp="1"/>
          </p:cNvSpPr>
          <p:nvPr>
            <p:ph idx="1"/>
          </p:nvPr>
        </p:nvSpPr>
        <p:spPr>
          <a:xfrm>
            <a:off x="214282" y="1285860"/>
            <a:ext cx="7488832" cy="3312368"/>
          </a:xfrm>
        </p:spPr>
        <p:txBody>
          <a:bodyPr>
            <a:normAutofit fontScale="62500" lnSpcReduction="20000"/>
          </a:bodyPr>
          <a:lstStyle/>
          <a:p>
            <a:r>
              <a:rPr lang="ru-RU" dirty="0" smtClean="0"/>
              <a:t>К глобальной экологической проблеме Земли относится истощение озонового слоя, который составляет неотъемлемую часть атмосферы. Без него на Земле невозможно развитие разнообразных видов фауны. Он поглощает определенную долю ультрафиолета и радиации. Озоновый слой служит для следующих </a:t>
            </a:r>
            <a:r>
              <a:rPr lang="ru-RU" dirty="0" err="1" smtClean="0"/>
              <a:t>процессов:нейтрализации</a:t>
            </a:r>
            <a:r>
              <a:rPr lang="ru-RU" dirty="0" smtClean="0"/>
              <a:t> углекислого </a:t>
            </a:r>
            <a:r>
              <a:rPr lang="ru-RU" dirty="0" err="1" smtClean="0"/>
              <a:t>газа;отражения</a:t>
            </a:r>
            <a:r>
              <a:rPr lang="ru-RU" dirty="0" smtClean="0"/>
              <a:t> космического </a:t>
            </a:r>
            <a:r>
              <a:rPr lang="ru-RU" dirty="0" err="1" smtClean="0"/>
              <a:t>излучения;регуляции</a:t>
            </a:r>
            <a:r>
              <a:rPr lang="ru-RU" dirty="0" smtClean="0"/>
              <a:t> температуры на </a:t>
            </a:r>
            <a:r>
              <a:rPr lang="ru-RU" dirty="0" err="1" smtClean="0"/>
              <a:t>планете;удержания</a:t>
            </a:r>
            <a:r>
              <a:rPr lang="ru-RU" dirty="0" smtClean="0"/>
              <a:t> </a:t>
            </a:r>
            <a:r>
              <a:rPr lang="ru-RU" dirty="0" err="1" smtClean="0"/>
              <a:t>кислорода.Истощение</a:t>
            </a:r>
            <a:r>
              <a:rPr lang="ru-RU" dirty="0" smtClean="0"/>
              <a:t> жизнеобеспечивающего компонента грозит всему живому на планете. К негативным причинам, воздействующим на слой озона, относят и природные газы. Примером может служить извержение вулкана, от выбросов которого расщепляется озоновый слой.</a:t>
            </a:r>
            <a:endParaRPr lang="ru-RU" dirty="0"/>
          </a:p>
        </p:txBody>
      </p:sp>
      <p:pic>
        <p:nvPicPr>
          <p:cNvPr id="27650" name="Picture 2" descr="Испытание ядерного оружия"/>
          <p:cNvPicPr>
            <a:picLocks noChangeAspect="1" noChangeArrowheads="1"/>
          </p:cNvPicPr>
          <p:nvPr/>
        </p:nvPicPr>
        <p:blipFill>
          <a:blip r:embed="rId2"/>
          <a:srcRect/>
          <a:stretch>
            <a:fillRect/>
          </a:stretch>
        </p:blipFill>
        <p:spPr bwMode="auto">
          <a:xfrm>
            <a:off x="2428860" y="4286256"/>
            <a:ext cx="3714744" cy="2391367"/>
          </a:xfrm>
          <a:prstGeom prst="rect">
            <a:avLst/>
          </a:prstGeom>
          <a:ln>
            <a:noFill/>
          </a:ln>
          <a:effectLst>
            <a:softEdge rad="112500"/>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Пути решения глобальных экологических проблем</a:t>
            </a:r>
            <a:endParaRPr lang="ru-RU" dirty="0"/>
          </a:p>
        </p:txBody>
      </p:sp>
      <p:sp>
        <p:nvSpPr>
          <p:cNvPr id="3" name="Содержимое 2"/>
          <p:cNvSpPr>
            <a:spLocks noGrp="1"/>
          </p:cNvSpPr>
          <p:nvPr>
            <p:ph idx="1"/>
          </p:nvPr>
        </p:nvSpPr>
        <p:spPr>
          <a:xfrm>
            <a:off x="0" y="1285860"/>
            <a:ext cx="9001156" cy="3000396"/>
          </a:xfrm>
        </p:spPr>
        <p:txBody>
          <a:bodyPr>
            <a:normAutofit fontScale="70000" lnSpcReduction="20000"/>
          </a:bodyPr>
          <a:lstStyle/>
          <a:p>
            <a:r>
              <a:rPr lang="ru-RU" dirty="0" smtClean="0"/>
              <a:t>Хочется надеяться, что живущее поколение не последнее на Земле. Но экология быстро ухудшается. Поэтому нужно принять меры, которыми могут охватить все области: Усиление внимания к охране природных ресурсов. Рациональное использование запасов воды.  Строгий контроль выбросов предприятий, строительства очистных сооружений. Ограничение использования лесных, подземных ресурсов путем вторичной переработки. Увеличение перерабатывающих предприятий. Принятие мер по предотвращению загрязнения окружающей среды. Усиление борьбы с шумовыми, производственными загрязнениями.</a:t>
            </a:r>
            <a:endParaRPr lang="ru-RU" dirty="0"/>
          </a:p>
        </p:txBody>
      </p:sp>
      <p:pic>
        <p:nvPicPr>
          <p:cNvPr id="28674" name="Picture 2" descr="Посади дерево"/>
          <p:cNvPicPr>
            <a:picLocks noChangeAspect="1" noChangeArrowheads="1"/>
          </p:cNvPicPr>
          <p:nvPr/>
        </p:nvPicPr>
        <p:blipFill>
          <a:blip r:embed="rId2"/>
          <a:srcRect/>
          <a:stretch>
            <a:fillRect/>
          </a:stretch>
        </p:blipFill>
        <p:spPr bwMode="auto">
          <a:xfrm>
            <a:off x="1142976" y="4071942"/>
            <a:ext cx="3714776" cy="2478453"/>
          </a:xfrm>
          <a:prstGeom prst="rect">
            <a:avLst/>
          </a:prstGeom>
          <a:ln>
            <a:noFill/>
          </a:ln>
          <a:effectLst>
            <a:softEdge rad="112500"/>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Усиление внимания к охране природных ресурсов</a:t>
            </a:r>
            <a:endParaRPr lang="ru-RU" dirty="0"/>
          </a:p>
        </p:txBody>
      </p:sp>
      <p:sp>
        <p:nvSpPr>
          <p:cNvPr id="3" name="Содержимое 2"/>
          <p:cNvSpPr>
            <a:spLocks noGrp="1"/>
          </p:cNvSpPr>
          <p:nvPr>
            <p:ph idx="1"/>
          </p:nvPr>
        </p:nvSpPr>
        <p:spPr>
          <a:xfrm>
            <a:off x="142844" y="1357298"/>
            <a:ext cx="8858312" cy="3312368"/>
          </a:xfrm>
        </p:spPr>
        <p:txBody>
          <a:bodyPr>
            <a:normAutofit fontScale="62500" lnSpcReduction="20000"/>
          </a:bodyPr>
          <a:lstStyle/>
          <a:p>
            <a:r>
              <a:rPr lang="ru-RU" dirty="0" smtClean="0"/>
              <a:t>Растраченные природные ресурсы трудно и долго восстанавливаются. Для этого </a:t>
            </a:r>
            <a:r>
              <a:rPr lang="ru-RU" dirty="0" err="1" smtClean="0"/>
              <a:t>требуется:представителям</a:t>
            </a:r>
            <a:r>
              <a:rPr lang="ru-RU" dirty="0" smtClean="0"/>
              <a:t> фауны – 10-15 </a:t>
            </a:r>
            <a:r>
              <a:rPr lang="ru-RU" dirty="0" err="1" smtClean="0"/>
              <a:t>лет;лесным</a:t>
            </a:r>
            <a:r>
              <a:rPr lang="ru-RU" dirty="0" smtClean="0"/>
              <a:t> массивам – 65-85 </a:t>
            </a:r>
            <a:r>
              <a:rPr lang="ru-RU" dirty="0" err="1" smtClean="0"/>
              <a:t>лет;почвенным</a:t>
            </a:r>
            <a:r>
              <a:rPr lang="ru-RU" dirty="0" smtClean="0"/>
              <a:t> слоям – более 1 тыс.Часто охрана одного объекта наносит вред другому. Примером может служить охрана лосей, ведущая к росту числа особей, вытаптывающих молодую поросль лесов. Или в Африке большой вред флоре наносят слоны, охраняемые законом. Поэтому меры по охране природных ресурсов должны быть </a:t>
            </a:r>
            <a:r>
              <a:rPr lang="ru-RU" dirty="0" err="1" smtClean="0"/>
              <a:t>комплексными.Леса</a:t>
            </a:r>
            <a:r>
              <a:rPr lang="ru-RU" dirty="0" smtClean="0"/>
              <a:t> – легкие планеты. В удивительной стране </a:t>
            </a:r>
            <a:r>
              <a:rPr lang="ru-RU" dirty="0" err="1" smtClean="0"/>
              <a:t>Филлипины</a:t>
            </a:r>
            <a:r>
              <a:rPr lang="ru-RU" dirty="0" smtClean="0"/>
              <a:t> незаконная вырубка лесов уменьшила их площадь с 70 до 20%. По правительственному указу каждый школьник до выпуска должен посадить 10 деревьев. Девятилетний Феликс </a:t>
            </a:r>
            <a:r>
              <a:rPr lang="ru-RU" dirty="0" err="1" smtClean="0"/>
              <a:t>Финкбайнер</a:t>
            </a:r>
            <a:r>
              <a:rPr lang="ru-RU" dirty="0" smtClean="0"/>
              <a:t> из Германии решил высадить 1 млн. саженцев, став организатором нового движения. Сотни активистов, подхватив его начинание, высадили к 2017 году больше 14 млрд. молодых деревьев.</a:t>
            </a:r>
            <a:endParaRPr lang="ru-RU" dirty="0"/>
          </a:p>
        </p:txBody>
      </p:sp>
      <p:pic>
        <p:nvPicPr>
          <p:cNvPr id="29698" name="Picture 2" descr="https://www.geoinfo.ru/images/products/img-1-38849.jpg"/>
          <p:cNvPicPr>
            <a:picLocks noChangeAspect="1" noChangeArrowheads="1"/>
          </p:cNvPicPr>
          <p:nvPr/>
        </p:nvPicPr>
        <p:blipFill>
          <a:blip r:embed="rId2" cstate="print"/>
          <a:srcRect/>
          <a:stretch>
            <a:fillRect/>
          </a:stretch>
        </p:blipFill>
        <p:spPr bwMode="auto">
          <a:xfrm>
            <a:off x="642910" y="4572008"/>
            <a:ext cx="3143272" cy="2095514"/>
          </a:xfrm>
          <a:prstGeom prst="rect">
            <a:avLst/>
          </a:prstGeom>
          <a:ln>
            <a:noFill/>
          </a:ln>
          <a:effectLst>
            <a:softEdge rad="112500"/>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Рациональное использование запасов воды</a:t>
            </a:r>
            <a:endParaRPr lang="ru-RU" dirty="0"/>
          </a:p>
        </p:txBody>
      </p:sp>
      <p:sp>
        <p:nvSpPr>
          <p:cNvPr id="3" name="Содержимое 2"/>
          <p:cNvSpPr>
            <a:spLocks noGrp="1"/>
          </p:cNvSpPr>
          <p:nvPr>
            <p:ph idx="1"/>
          </p:nvPr>
        </p:nvSpPr>
        <p:spPr>
          <a:xfrm>
            <a:off x="0" y="1357298"/>
            <a:ext cx="8643966" cy="3312368"/>
          </a:xfrm>
        </p:spPr>
        <p:txBody>
          <a:bodyPr>
            <a:normAutofit fontScale="70000" lnSpcReduction="20000"/>
          </a:bodyPr>
          <a:lstStyle/>
          <a:p>
            <a:r>
              <a:rPr lang="ru-RU" dirty="0" smtClean="0"/>
              <a:t>Сегодня огромное количество стран страдают от нехватки воды. Весной 2020 года власти Тайваня из-за засух, преследующих страну на протяжении 56 лет, ввели ограничение на использование воды для промышленных предприятий. Приоритет был отдан медицинским, социальным, детским учреждением. Промышленность вынуждена переходить на безотходное </a:t>
            </a:r>
            <a:r>
              <a:rPr lang="ru-RU" dirty="0" err="1" smtClean="0"/>
              <a:t>производство.Для</a:t>
            </a:r>
            <a:r>
              <a:rPr lang="ru-RU" dirty="0" smtClean="0"/>
              <a:t> рационального использования водных ресурсов молочные фермы Калифорнии повторно используют воду для рабочего процесса. Уже к 2018 году экономия составила 97-98 тыс. м3. Экологически чистая Швеция снизила окисление водоемов с 17% до 10% и работает по улучшению состояния </a:t>
            </a:r>
            <a:r>
              <a:rPr lang="ru-RU" dirty="0" smtClean="0"/>
              <a:t>Балтийского моря.</a:t>
            </a:r>
            <a:endParaRPr lang="ru-RU" dirty="0"/>
          </a:p>
        </p:txBody>
      </p:sp>
      <p:pic>
        <p:nvPicPr>
          <p:cNvPr id="1026" name="Picture 2" descr="https://avatars.mds.yandex.net/get-zen_doc/1567507/pub_5df321aa3642b600aef6c035_5df32799dddaf400b313cbbc/scale_1200"/>
          <p:cNvPicPr>
            <a:picLocks noChangeAspect="1" noChangeArrowheads="1"/>
          </p:cNvPicPr>
          <p:nvPr/>
        </p:nvPicPr>
        <p:blipFill>
          <a:blip r:embed="rId2"/>
          <a:srcRect/>
          <a:stretch>
            <a:fillRect/>
          </a:stretch>
        </p:blipFill>
        <p:spPr bwMode="auto">
          <a:xfrm>
            <a:off x="1071538" y="4357694"/>
            <a:ext cx="3534414" cy="2357454"/>
          </a:xfrm>
          <a:prstGeom prst="rect">
            <a:avLst/>
          </a:prstGeom>
          <a:ln>
            <a:noFill/>
          </a:ln>
          <a:effectLst>
            <a:softEdge rad="112500"/>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714356"/>
            <a:ext cx="8858280" cy="3312368"/>
          </a:xfrm>
        </p:spPr>
        <p:txBody>
          <a:bodyPr>
            <a:normAutofit fontScale="77500" lnSpcReduction="20000"/>
          </a:bodyPr>
          <a:lstStyle/>
          <a:p>
            <a:r>
              <a:rPr lang="ru-RU" dirty="0" smtClean="0"/>
              <a:t>Сегодня человечество живет в разрушающемся мире, приближая экологическую катастрофу</a:t>
            </a:r>
            <a:r>
              <a:rPr lang="ru-RU" dirty="0" smtClean="0"/>
              <a:t>.</a:t>
            </a:r>
          </a:p>
          <a:p>
            <a:r>
              <a:rPr lang="ru-RU" dirty="0" smtClean="0"/>
              <a:t>Если </a:t>
            </a:r>
            <a:r>
              <a:rPr lang="ru-RU" dirty="0" smtClean="0"/>
              <a:t>кратко описать экологические проблемы  современного мира, то к ним относят</a:t>
            </a:r>
            <a:r>
              <a:rPr lang="ru-RU" dirty="0" smtClean="0"/>
              <a:t>:</a:t>
            </a:r>
          </a:p>
          <a:p>
            <a:r>
              <a:rPr lang="ru-RU" dirty="0" smtClean="0"/>
              <a:t>Парниковый </a:t>
            </a:r>
            <a:r>
              <a:rPr lang="ru-RU" dirty="0" smtClean="0"/>
              <a:t>эффект, вызванный деятельностью человека, ведущий к глобальному потеплению</a:t>
            </a:r>
            <a:r>
              <a:rPr lang="ru-RU" dirty="0" smtClean="0"/>
              <a:t>.</a:t>
            </a:r>
          </a:p>
          <a:p>
            <a:r>
              <a:rPr lang="ru-RU" dirty="0" smtClean="0"/>
              <a:t>Загрязнение </a:t>
            </a:r>
            <a:r>
              <a:rPr lang="ru-RU" dirty="0" smtClean="0"/>
              <a:t>окружающей среды</a:t>
            </a:r>
            <a:r>
              <a:rPr lang="ru-RU" dirty="0" smtClean="0"/>
              <a:t>.</a:t>
            </a:r>
          </a:p>
          <a:p>
            <a:r>
              <a:rPr lang="ru-RU" dirty="0" smtClean="0"/>
              <a:t>Истощение </a:t>
            </a:r>
            <a:r>
              <a:rPr lang="ru-RU" dirty="0" smtClean="0"/>
              <a:t>озонового слоя, ведущее к кислотным осадкам</a:t>
            </a:r>
            <a:r>
              <a:rPr lang="ru-RU" dirty="0" smtClean="0"/>
              <a:t>.</a:t>
            </a:r>
          </a:p>
          <a:p>
            <a:r>
              <a:rPr lang="ru-RU" dirty="0" smtClean="0"/>
              <a:t>Бытовые загрязнения.</a:t>
            </a:r>
            <a:endParaRPr lang="ru-RU" dirty="0"/>
          </a:p>
        </p:txBody>
      </p:sp>
      <p:pic>
        <p:nvPicPr>
          <p:cNvPr id="30722" name="Picture 2" descr="https://sun9-38.userapi.com/FY5kDsyN-Vx9Qh8ucjnkqVF3K9KwfoBaGLtt3w/v7MUEZViwEk.jpg"/>
          <p:cNvPicPr>
            <a:picLocks noChangeAspect="1" noChangeArrowheads="1"/>
          </p:cNvPicPr>
          <p:nvPr/>
        </p:nvPicPr>
        <p:blipFill>
          <a:blip r:embed="rId2"/>
          <a:srcRect/>
          <a:stretch>
            <a:fillRect/>
          </a:stretch>
        </p:blipFill>
        <p:spPr bwMode="auto">
          <a:xfrm>
            <a:off x="142844" y="4071942"/>
            <a:ext cx="8802948" cy="2571768"/>
          </a:xfrm>
          <a:prstGeom prst="rect">
            <a:avLst/>
          </a:prstGeom>
          <a:ln>
            <a:noFill/>
          </a:ln>
          <a:effectLst>
            <a:softEdge rad="112500"/>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928670"/>
            <a:ext cx="5392620" cy="5786478"/>
          </a:xfrm>
        </p:spPr>
        <p:txBody>
          <a:bodyPr>
            <a:normAutofit fontScale="92500" lnSpcReduction="20000"/>
          </a:bodyPr>
          <a:lstStyle/>
          <a:p>
            <a:r>
              <a:rPr lang="ru-RU" dirty="0" smtClean="0"/>
              <a:t>Все это ведет к сокращению </a:t>
            </a:r>
            <a:r>
              <a:rPr lang="ru-RU" dirty="0" err="1" smtClean="0"/>
              <a:t>биоразнообразия</a:t>
            </a:r>
            <a:r>
              <a:rPr lang="ru-RU" dirty="0" smtClean="0"/>
              <a:t>. Ситуацию усугубляет перенаселенность планеты, пандемии. Пока у человека есть возможность, нужно остановиться. Пришло время что-то делать с горами мусора, островами отходов в Мировом океане, с браконьерством. Страны должны объединить усилия, несмотря на географическое расположение, чтобы сохранить </a:t>
            </a:r>
            <a:r>
              <a:rPr lang="ru-RU" dirty="0" smtClean="0"/>
              <a:t>Землю.</a:t>
            </a:r>
            <a:endParaRPr lang="ru-RU" dirty="0"/>
          </a:p>
        </p:txBody>
      </p:sp>
      <p:pic>
        <p:nvPicPr>
          <p:cNvPr id="31746" name="Picture 2" descr="https://kaztag.kz/upload/iblock/187/8.jpg"/>
          <p:cNvPicPr>
            <a:picLocks noChangeAspect="1" noChangeArrowheads="1"/>
          </p:cNvPicPr>
          <p:nvPr/>
        </p:nvPicPr>
        <p:blipFill>
          <a:blip r:embed="rId2"/>
          <a:srcRect/>
          <a:stretch>
            <a:fillRect/>
          </a:stretch>
        </p:blipFill>
        <p:spPr bwMode="auto">
          <a:xfrm>
            <a:off x="5429256" y="1142984"/>
            <a:ext cx="3571868" cy="2373308"/>
          </a:xfrm>
          <a:prstGeom prst="rect">
            <a:avLst/>
          </a:prstGeom>
          <a:ln>
            <a:noFill/>
          </a:ln>
          <a:effectLst>
            <a:softEdge rad="112500"/>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Мусор</a:t>
            </a:r>
            <a:endParaRPr lang="ru-RU" dirty="0"/>
          </a:p>
        </p:txBody>
      </p:sp>
      <p:sp>
        <p:nvSpPr>
          <p:cNvPr id="3" name="Содержимое 2"/>
          <p:cNvSpPr>
            <a:spLocks noGrp="1"/>
          </p:cNvSpPr>
          <p:nvPr>
            <p:ph idx="1"/>
          </p:nvPr>
        </p:nvSpPr>
        <p:spPr>
          <a:xfrm>
            <a:off x="142844" y="1357298"/>
            <a:ext cx="4178174" cy="5072098"/>
          </a:xfrm>
        </p:spPr>
        <p:txBody>
          <a:bodyPr>
            <a:normAutofit fontScale="47500" lnSpcReduction="20000"/>
          </a:bodyPr>
          <a:lstStyle/>
          <a:p>
            <a:r>
              <a:rPr lang="ru-RU" dirty="0" smtClean="0"/>
              <a:t>В современном мире, человечество каждую секунду выбрасывает в мусорное ведро различные отходы и продукты своей жизнедеятельности. В большинстве своем неорганические продукты потребления, переработка природой которых в обычных условиях займет тысячи лет. Каждый день человеком производится и выбрасывается в окружающую среду несколько тысяч тон мусора. И не все это количество уничтожается полностью или же проходит переработку для дальнейшего использование. В большинстве стран огромные объемы мусора не перерабатываются, а хранятся на мусорных полигонах или загрязняют окружающую среду. В конечном итоге весь не переработанный мусор является угрозой для экологической безопасности. Огромные части мусора скапливаются на суши в специально отведенных для этого местах, но влияние данных мест на окружающую среду со временем является негативным.</a:t>
            </a:r>
            <a:endParaRPr lang="ru-RU" dirty="0"/>
          </a:p>
        </p:txBody>
      </p:sp>
      <p:sp>
        <p:nvSpPr>
          <p:cNvPr id="35842" name="AutoShape 2" descr="https://leonardo.osnova.io/9adbb417-e152-cdf1-c2de-977323b7b656/-/preview/1200/-/forma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5844" name="AutoShape 4" descr="https://leonardo.osnova.io/9adbb417-e152-cdf1-c2de-977323b7b656/-/preview/1200/-/forma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5846" name="AutoShape 6" descr="https://leonardo.osnova.io/9adbb417-e152-cdf1-c2de-977323b7b656/-/preview/1200/-/forma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5848" name="Picture 8" descr="https://leonardo.osnova.io/9adbb417-e152-cdf1-c2de-977323b7b656/"/>
          <p:cNvPicPr>
            <a:picLocks noChangeAspect="1" noChangeArrowheads="1"/>
          </p:cNvPicPr>
          <p:nvPr/>
        </p:nvPicPr>
        <p:blipFill>
          <a:blip r:embed="rId2" cstate="print"/>
          <a:srcRect/>
          <a:stretch>
            <a:fillRect/>
          </a:stretch>
        </p:blipFill>
        <p:spPr bwMode="auto">
          <a:xfrm>
            <a:off x="4357685" y="1285860"/>
            <a:ext cx="4569527" cy="2857520"/>
          </a:xfrm>
          <a:prstGeom prst="rect">
            <a:avLst/>
          </a:prstGeom>
          <a:ln>
            <a:noFill/>
          </a:ln>
          <a:effectLst>
            <a:softEdge rad="112500"/>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642918"/>
            <a:ext cx="8607330" cy="3500462"/>
          </a:xfrm>
        </p:spPr>
        <p:txBody>
          <a:bodyPr>
            <a:normAutofit fontScale="70000" lnSpcReduction="20000"/>
          </a:bodyPr>
          <a:lstStyle/>
          <a:p>
            <a:r>
              <a:rPr lang="ru-RU" dirty="0" smtClean="0"/>
              <a:t> Да причиной образования данных проблем в большинстве своем является человек. Но только у человека хватит сил, возможностей и ресурсов, чтобы все это исправить, было бы желание. И на это я бы хотел обратить особое внимание. Говоря о каждой из проблем, я в конечном итоге вел речь о том, что все эти грехи по отношению к природе совершают люди, которые в большинстве своем думают лишь о себе, о удовлетворении своих интересов и потребностей, которые не придают важного значения тому, какой ущерб они причиняют даже не окружающей среде, а своему дому. Ведь наша планета – это наш дом. Наша планета с ее природой дали возможность жить нам, а мы люди так небрежно к ней относимся. По сути с каждым годом обрекая друг друга на верную гибель. </a:t>
            </a:r>
            <a:endParaRPr lang="ru-RU" dirty="0"/>
          </a:p>
        </p:txBody>
      </p:sp>
      <p:sp>
        <p:nvSpPr>
          <p:cNvPr id="33794" name="AutoShape 2" descr="https://leonardo.osnova.io/515e2581-756a-d45d-ade3-02a35d40f62f/-/preview/1200/-/forma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3796" name="Picture 4" descr="https://leonardo.osnova.io/515e2581-756a-d45d-ade3-02a35d40f62f/"/>
          <p:cNvPicPr>
            <a:picLocks noChangeAspect="1" noChangeArrowheads="1"/>
          </p:cNvPicPr>
          <p:nvPr/>
        </p:nvPicPr>
        <p:blipFill>
          <a:blip r:embed="rId2"/>
          <a:srcRect/>
          <a:stretch>
            <a:fillRect/>
          </a:stretch>
        </p:blipFill>
        <p:spPr bwMode="auto">
          <a:xfrm>
            <a:off x="357158" y="4214819"/>
            <a:ext cx="5715040" cy="2428892"/>
          </a:xfrm>
          <a:prstGeom prst="rect">
            <a:avLst/>
          </a:prstGeom>
          <a:ln>
            <a:noFill/>
          </a:ln>
          <a:effectLst>
            <a:softEdge rad="112500"/>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928670"/>
            <a:ext cx="7488832" cy="5000660"/>
          </a:xfrm>
        </p:spPr>
        <p:txBody>
          <a:bodyPr>
            <a:normAutofit fontScale="55000" lnSpcReduction="20000"/>
          </a:bodyPr>
          <a:lstStyle/>
          <a:p>
            <a:r>
              <a:rPr lang="ru-RU" dirty="0" smtClean="0"/>
              <a:t>Большинство из вас могут сказать, что «это меня не касается», что «на мой век планеты хватит и мне важно прожить свою жизнь, а что будет дальше уже не мои проблемы». Но это проблемы как </a:t>
            </a:r>
            <a:r>
              <a:rPr lang="ru-RU" dirty="0" err="1" smtClean="0"/>
              <a:t>раз-таки</a:t>
            </a:r>
            <a:r>
              <a:rPr lang="ru-RU" dirty="0" smtClean="0"/>
              <a:t> ваши. Задумайтесь над тем, что останется вашим потомкам после вас, нажитое состояние или куча машин и украшений из золота? Возможно, но какой от этого будет толк, если вы не сможете забрать все это на тот свет или в могилу, а ваши потомки не скажут вам спасибо, за планету которую вы оставите им после себя. Планету, которая будет непригодна для нормальной жизни, где из-за разрушенного озонового слоя постоянно бушуют природные катаклизмы и различные болезни, где не осталось запасов пресной воды, чистого воздуха и кислорода. Спросите себя - этого вы хотите для своих будущих поколений? Если у вас есть возможность помочь кому-то в благом деле, то ваш долг перестать жить лишь для себя и помочь тем, кто хочет исправить положение дел на нашей планете в лучшую сторону. Мы люди, один вид и наш долг в настоящее время поддерживать друг друга для достижения чего-то действительно стоящего и спасти наш дом от совершенных нами же ошибок.</a:t>
            </a:r>
            <a:endParaRPr lang="ru-RU" dirty="0"/>
          </a:p>
        </p:txBody>
      </p:sp>
      <p:pic>
        <p:nvPicPr>
          <p:cNvPr id="34818" name="Picture 2" descr="https://look.com.ua/pic/202011/1400x1050/look.com.ua-367632.jpg"/>
          <p:cNvPicPr>
            <a:picLocks noChangeAspect="1" noChangeArrowheads="1"/>
          </p:cNvPicPr>
          <p:nvPr/>
        </p:nvPicPr>
        <p:blipFill>
          <a:blip r:embed="rId2" cstate="print"/>
          <a:srcRect/>
          <a:stretch>
            <a:fillRect/>
          </a:stretch>
        </p:blipFill>
        <p:spPr bwMode="auto">
          <a:xfrm>
            <a:off x="166656" y="5000636"/>
            <a:ext cx="2190765" cy="1643074"/>
          </a:xfrm>
          <a:prstGeom prst="rect">
            <a:avLst/>
          </a:prstGeom>
          <a:ln>
            <a:noFill/>
          </a:ln>
          <a:effectLst>
            <a:softEdge rad="112500"/>
          </a:effectLst>
        </p:spPr>
      </p:pic>
      <p:pic>
        <p:nvPicPr>
          <p:cNvPr id="34822" name="Picture 6" descr="https://ae01.alicdn.com/kf/HTB1TB16asnrK1RjSspkq6yuvXXaQ/5D-DIY.jpg"/>
          <p:cNvPicPr>
            <a:picLocks noChangeAspect="1" noChangeArrowheads="1"/>
          </p:cNvPicPr>
          <p:nvPr/>
        </p:nvPicPr>
        <p:blipFill>
          <a:blip r:embed="rId3" cstate="print"/>
          <a:srcRect/>
          <a:stretch>
            <a:fillRect/>
          </a:stretch>
        </p:blipFill>
        <p:spPr bwMode="auto">
          <a:xfrm>
            <a:off x="2714612" y="5000636"/>
            <a:ext cx="1571612" cy="1571612"/>
          </a:xfrm>
          <a:prstGeom prst="rect">
            <a:avLst/>
          </a:prstGeom>
          <a:ln>
            <a:noFill/>
          </a:ln>
          <a:effectLst>
            <a:softEdge rad="112500"/>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Содержание</a:t>
            </a:r>
            <a:endParaRPr lang="ru-RU" dirty="0"/>
          </a:p>
        </p:txBody>
      </p:sp>
      <p:sp>
        <p:nvSpPr>
          <p:cNvPr id="24" name="Line 253"/>
          <p:cNvSpPr>
            <a:spLocks noChangeShapeType="1"/>
          </p:cNvSpPr>
          <p:nvPr/>
        </p:nvSpPr>
        <p:spPr bwMode="gray">
          <a:xfrm>
            <a:off x="1436975" y="4442126"/>
            <a:ext cx="4800600" cy="0"/>
          </a:xfrm>
          <a:prstGeom prst="line">
            <a:avLst/>
          </a:prstGeom>
          <a:noFill/>
          <a:ln w="25400">
            <a:solidFill>
              <a:schemeClr val="accent1">
                <a:lumMod val="75000"/>
              </a:schemeClr>
            </a:solidFill>
            <a:prstDash val="sysDot"/>
            <a:round/>
            <a:headE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endParaRPr>
          </a:p>
        </p:txBody>
      </p:sp>
      <p:sp>
        <p:nvSpPr>
          <p:cNvPr id="25" name="Rectangle 254"/>
          <p:cNvSpPr>
            <a:spLocks noChangeArrowheads="1"/>
          </p:cNvSpPr>
          <p:nvPr/>
        </p:nvSpPr>
        <p:spPr bwMode="gray">
          <a:xfrm rot="3419336">
            <a:off x="1152812" y="3865864"/>
            <a:ext cx="479425" cy="520700"/>
          </a:xfrm>
          <a:prstGeom prst="rect">
            <a:avLst/>
          </a:prstGeom>
          <a:gradFill rotWithShape="1">
            <a:gsLst>
              <a:gs pos="0">
                <a:schemeClr val="folHlink"/>
              </a:gs>
              <a:gs pos="100000">
                <a:schemeClr val="fo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p:spPr>
        <p:txBody>
          <a:bodyPr wrap="none" anchor="ctr">
            <a:flatTx/>
          </a:bodyPr>
          <a:lstStyle/>
          <a:p>
            <a:endParaRPr lang="ru-RU"/>
          </a:p>
        </p:txBody>
      </p:sp>
      <p:sp>
        <p:nvSpPr>
          <p:cNvPr id="26" name="Text Box 255"/>
          <p:cNvSpPr txBox="1">
            <a:spLocks noChangeArrowheads="1"/>
          </p:cNvSpPr>
          <p:nvPr/>
        </p:nvSpPr>
        <p:spPr bwMode="gray">
          <a:xfrm>
            <a:off x="1208375" y="3908726"/>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latin typeface="Arial" charset="0"/>
              </a:rPr>
              <a:t>4</a:t>
            </a:r>
          </a:p>
        </p:txBody>
      </p:sp>
      <p:sp>
        <p:nvSpPr>
          <p:cNvPr id="27" name="Line 256"/>
          <p:cNvSpPr>
            <a:spLocks noChangeShapeType="1"/>
          </p:cNvSpPr>
          <p:nvPr/>
        </p:nvSpPr>
        <p:spPr bwMode="gray">
          <a:xfrm>
            <a:off x="1436975" y="1927526"/>
            <a:ext cx="4800600" cy="0"/>
          </a:xfrm>
          <a:prstGeom prst="line">
            <a:avLst/>
          </a:prstGeom>
          <a:noFill/>
          <a:ln w="25400">
            <a:solidFill>
              <a:schemeClr val="accent1">
                <a:lumMod val="75000"/>
              </a:schemeClr>
            </a:solidFill>
            <a:prstDash val="sysDot"/>
            <a:round/>
            <a:headE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endParaRPr>
          </a:p>
        </p:txBody>
      </p:sp>
      <p:sp>
        <p:nvSpPr>
          <p:cNvPr id="28" name="Rectangle 257"/>
          <p:cNvSpPr>
            <a:spLocks noChangeArrowheads="1"/>
          </p:cNvSpPr>
          <p:nvPr/>
        </p:nvSpPr>
        <p:spPr bwMode="gray">
          <a:xfrm rot="3419336">
            <a:off x="1080804" y="1351264"/>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ru-RU">
              <a:solidFill>
                <a:srgbClr val="FF0000"/>
              </a:solidFill>
            </a:endParaRPr>
          </a:p>
        </p:txBody>
      </p:sp>
      <p:sp>
        <p:nvSpPr>
          <p:cNvPr id="30" name="Text Box 259"/>
          <p:cNvSpPr txBox="1">
            <a:spLocks noChangeArrowheads="1"/>
          </p:cNvSpPr>
          <p:nvPr/>
        </p:nvSpPr>
        <p:spPr bwMode="gray">
          <a:xfrm>
            <a:off x="1208375" y="1394126"/>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latin typeface="Arial" charset="0"/>
              </a:rPr>
              <a:t>1</a:t>
            </a:r>
          </a:p>
        </p:txBody>
      </p:sp>
      <p:sp>
        <p:nvSpPr>
          <p:cNvPr id="31" name="Line 260"/>
          <p:cNvSpPr>
            <a:spLocks noChangeShapeType="1"/>
          </p:cNvSpPr>
          <p:nvPr/>
        </p:nvSpPr>
        <p:spPr bwMode="gray">
          <a:xfrm>
            <a:off x="1436975" y="2765726"/>
            <a:ext cx="4800600" cy="0"/>
          </a:xfrm>
          <a:prstGeom prst="line">
            <a:avLst/>
          </a:prstGeom>
          <a:noFill/>
          <a:ln w="25400">
            <a:solidFill>
              <a:schemeClr val="accent1">
                <a:lumMod val="75000"/>
              </a:schemeClr>
            </a:solidFill>
            <a:prstDash val="sysDot"/>
            <a:round/>
            <a:headE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endParaRPr>
          </a:p>
        </p:txBody>
      </p:sp>
      <p:sp>
        <p:nvSpPr>
          <p:cNvPr id="32" name="Rectangle 261"/>
          <p:cNvSpPr>
            <a:spLocks noChangeArrowheads="1"/>
          </p:cNvSpPr>
          <p:nvPr/>
        </p:nvSpPr>
        <p:spPr bwMode="gray">
          <a:xfrm rot="3419336">
            <a:off x="1152812" y="2189464"/>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ru-RU"/>
          </a:p>
        </p:txBody>
      </p:sp>
      <p:sp>
        <p:nvSpPr>
          <p:cNvPr id="33" name="Text Box 262"/>
          <p:cNvSpPr txBox="1">
            <a:spLocks noChangeArrowheads="1"/>
          </p:cNvSpPr>
          <p:nvPr/>
        </p:nvSpPr>
        <p:spPr bwMode="gray">
          <a:xfrm>
            <a:off x="1208375" y="2232326"/>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latin typeface="Arial" charset="0"/>
              </a:rPr>
              <a:t>2</a:t>
            </a:r>
          </a:p>
        </p:txBody>
      </p:sp>
      <p:sp>
        <p:nvSpPr>
          <p:cNvPr id="34" name="Line 263"/>
          <p:cNvSpPr>
            <a:spLocks noChangeShapeType="1"/>
          </p:cNvSpPr>
          <p:nvPr/>
        </p:nvSpPr>
        <p:spPr bwMode="gray">
          <a:xfrm>
            <a:off x="1438563" y="3602339"/>
            <a:ext cx="4799012" cy="1587"/>
          </a:xfrm>
          <a:prstGeom prst="line">
            <a:avLst/>
          </a:prstGeom>
          <a:noFill/>
          <a:ln w="25400">
            <a:solidFill>
              <a:schemeClr val="accent1">
                <a:lumMod val="75000"/>
              </a:schemeClr>
            </a:solidFill>
            <a:prstDash val="sysDot"/>
            <a:round/>
            <a:headE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endParaRPr>
          </a:p>
        </p:txBody>
      </p:sp>
      <p:sp>
        <p:nvSpPr>
          <p:cNvPr id="35" name="Rectangle 264"/>
          <p:cNvSpPr>
            <a:spLocks noChangeArrowheads="1"/>
          </p:cNvSpPr>
          <p:nvPr/>
        </p:nvSpPr>
        <p:spPr bwMode="gray">
          <a:xfrm rot="3419336">
            <a:off x="1152812" y="3027664"/>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endParaRPr lang="ru-RU"/>
          </a:p>
        </p:txBody>
      </p:sp>
      <p:sp>
        <p:nvSpPr>
          <p:cNvPr id="36" name="Text Box 265"/>
          <p:cNvSpPr txBox="1">
            <a:spLocks noChangeArrowheads="1"/>
          </p:cNvSpPr>
          <p:nvPr/>
        </p:nvSpPr>
        <p:spPr bwMode="gray">
          <a:xfrm>
            <a:off x="1208375" y="3070526"/>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Arial" charset="0"/>
              </a:rPr>
              <a:t>3</a:t>
            </a:r>
          </a:p>
        </p:txBody>
      </p:sp>
      <p:sp>
        <p:nvSpPr>
          <p:cNvPr id="37" name="Line 266"/>
          <p:cNvSpPr>
            <a:spLocks noChangeShapeType="1"/>
          </p:cNvSpPr>
          <p:nvPr/>
        </p:nvSpPr>
        <p:spPr bwMode="gray">
          <a:xfrm>
            <a:off x="1436975" y="5302551"/>
            <a:ext cx="4800600" cy="0"/>
          </a:xfrm>
          <a:prstGeom prst="line">
            <a:avLst/>
          </a:prstGeom>
          <a:noFill/>
          <a:ln w="25400">
            <a:solidFill>
              <a:schemeClr val="accent1">
                <a:lumMod val="75000"/>
              </a:schemeClr>
            </a:solidFill>
            <a:prstDash val="sysDot"/>
            <a:round/>
            <a:headE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endParaRPr>
          </a:p>
        </p:txBody>
      </p:sp>
      <p:sp>
        <p:nvSpPr>
          <p:cNvPr id="38" name="Rectangle 267"/>
          <p:cNvSpPr>
            <a:spLocks noChangeArrowheads="1"/>
          </p:cNvSpPr>
          <p:nvPr/>
        </p:nvSpPr>
        <p:spPr bwMode="ltGray">
          <a:xfrm rot="3419336">
            <a:off x="823551" y="4725950"/>
            <a:ext cx="479425" cy="520700"/>
          </a:xfrm>
          <a:prstGeom prst="rect">
            <a:avLst/>
          </a:prstGeom>
          <a:gradFill rotWithShape="1">
            <a:gsLst>
              <a:gs pos="0">
                <a:srgbClr val="990099"/>
              </a:gs>
              <a:gs pos="100000">
                <a:srgbClr val="9900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p:spPr>
        <p:txBody>
          <a:bodyPr wrap="none" anchor="ctr">
            <a:flatTx/>
          </a:bodyPr>
          <a:lstStyle/>
          <a:p>
            <a:endParaRPr lang="ru-RU"/>
          </a:p>
        </p:txBody>
      </p:sp>
      <p:sp>
        <p:nvSpPr>
          <p:cNvPr id="39" name="Text Box 268"/>
          <p:cNvSpPr txBox="1">
            <a:spLocks noChangeArrowheads="1"/>
          </p:cNvSpPr>
          <p:nvPr/>
        </p:nvSpPr>
        <p:spPr bwMode="gray">
          <a:xfrm>
            <a:off x="1000100" y="4786322"/>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Arial" charset="0"/>
              </a:rPr>
              <a:t>5</a:t>
            </a:r>
          </a:p>
        </p:txBody>
      </p:sp>
      <p:sp>
        <p:nvSpPr>
          <p:cNvPr id="40" name="Text Box 269"/>
          <p:cNvSpPr txBox="1">
            <a:spLocks noChangeArrowheads="1"/>
          </p:cNvSpPr>
          <p:nvPr/>
        </p:nvSpPr>
        <p:spPr bwMode="gray">
          <a:xfrm>
            <a:off x="1928794" y="2214554"/>
            <a:ext cx="4588115" cy="461665"/>
          </a:xfrm>
          <a:prstGeom prst="rect">
            <a:avLst/>
          </a:prstGeom>
          <a:noFill/>
          <a:ln w="9525" algn="ctr">
            <a:noFill/>
            <a:miter lim="800000"/>
            <a:headEnd/>
            <a:tailEnd/>
          </a:ln>
          <a:effectLst/>
        </p:spPr>
        <p:txBody>
          <a:bodyPr wrap="none">
            <a:spAutoFit/>
          </a:bodyPr>
          <a:lstStyle/>
          <a:p>
            <a:pPr eaLnBrk="0" hangingPunct="0"/>
            <a:r>
              <a:rPr lang="ru-RU" sz="2400" dirty="0" smtClean="0">
                <a:solidFill>
                  <a:schemeClr val="accent1">
                    <a:lumMod val="75000"/>
                  </a:schemeClr>
                </a:solidFill>
                <a:latin typeface="Arial" charset="0"/>
              </a:rPr>
              <a:t>Проблемы окружающей среды</a:t>
            </a:r>
            <a:endParaRPr lang="en-US" sz="2400" dirty="0">
              <a:solidFill>
                <a:schemeClr val="accent1">
                  <a:lumMod val="75000"/>
                </a:schemeClr>
              </a:solidFill>
              <a:latin typeface="Arial" charset="0"/>
            </a:endParaRPr>
          </a:p>
        </p:txBody>
      </p:sp>
      <p:sp>
        <p:nvSpPr>
          <p:cNvPr id="41" name="Text Box 270"/>
          <p:cNvSpPr txBox="1">
            <a:spLocks noChangeArrowheads="1"/>
          </p:cNvSpPr>
          <p:nvPr/>
        </p:nvSpPr>
        <p:spPr bwMode="gray">
          <a:xfrm>
            <a:off x="1857356" y="3071811"/>
            <a:ext cx="5357850" cy="461665"/>
          </a:xfrm>
          <a:prstGeom prst="rect">
            <a:avLst/>
          </a:prstGeom>
          <a:noFill/>
          <a:ln w="9525" algn="ctr">
            <a:noFill/>
            <a:miter lim="800000"/>
            <a:headEnd/>
            <a:tailEnd/>
          </a:ln>
          <a:effectLst/>
        </p:spPr>
        <p:txBody>
          <a:bodyPr wrap="square">
            <a:spAutoFit/>
          </a:bodyPr>
          <a:lstStyle/>
          <a:p>
            <a:pPr eaLnBrk="0" hangingPunct="0"/>
            <a:r>
              <a:rPr lang="ru-RU" sz="2400" dirty="0" smtClean="0">
                <a:solidFill>
                  <a:schemeClr val="accent1">
                    <a:lumMod val="75000"/>
                  </a:schemeClr>
                </a:solidFill>
                <a:latin typeface="Arial" charset="0"/>
              </a:rPr>
              <a:t>Влияние человека на экологию</a:t>
            </a:r>
            <a:endParaRPr lang="en-US" sz="2400" dirty="0">
              <a:solidFill>
                <a:schemeClr val="accent1">
                  <a:lumMod val="75000"/>
                </a:schemeClr>
              </a:solidFill>
              <a:latin typeface="Arial" charset="0"/>
            </a:endParaRPr>
          </a:p>
        </p:txBody>
      </p:sp>
      <p:sp>
        <p:nvSpPr>
          <p:cNvPr id="42" name="Text Box 271"/>
          <p:cNvSpPr txBox="1">
            <a:spLocks noChangeArrowheads="1"/>
          </p:cNvSpPr>
          <p:nvPr/>
        </p:nvSpPr>
        <p:spPr bwMode="gray">
          <a:xfrm>
            <a:off x="1857356" y="3929066"/>
            <a:ext cx="6136039" cy="461665"/>
          </a:xfrm>
          <a:prstGeom prst="rect">
            <a:avLst/>
          </a:prstGeom>
          <a:noFill/>
          <a:ln w="9525" algn="ctr">
            <a:noFill/>
            <a:miter lim="800000"/>
            <a:headEnd/>
            <a:tailEnd/>
          </a:ln>
          <a:effectLst/>
        </p:spPr>
        <p:txBody>
          <a:bodyPr wrap="none">
            <a:spAutoFit/>
          </a:bodyPr>
          <a:lstStyle/>
          <a:p>
            <a:pPr eaLnBrk="0" hangingPunct="0"/>
            <a:r>
              <a:rPr lang="ru-RU" sz="2400" dirty="0" smtClean="0">
                <a:solidFill>
                  <a:schemeClr val="accent1">
                    <a:lumMod val="75000"/>
                  </a:schemeClr>
                </a:solidFill>
                <a:latin typeface="Arial" charset="0"/>
              </a:rPr>
              <a:t>Проблема экологии в современном мире</a:t>
            </a:r>
            <a:endParaRPr lang="en-US" sz="2400" dirty="0">
              <a:solidFill>
                <a:schemeClr val="accent1">
                  <a:lumMod val="75000"/>
                </a:schemeClr>
              </a:solidFill>
              <a:latin typeface="Arial" charset="0"/>
            </a:endParaRPr>
          </a:p>
        </p:txBody>
      </p:sp>
      <p:sp>
        <p:nvSpPr>
          <p:cNvPr id="43" name="Text Box 272"/>
          <p:cNvSpPr txBox="1">
            <a:spLocks noChangeArrowheads="1"/>
          </p:cNvSpPr>
          <p:nvPr/>
        </p:nvSpPr>
        <p:spPr bwMode="gray">
          <a:xfrm>
            <a:off x="1571604" y="4857760"/>
            <a:ext cx="5715039" cy="461665"/>
          </a:xfrm>
          <a:prstGeom prst="rect">
            <a:avLst/>
          </a:prstGeom>
          <a:noFill/>
          <a:ln w="9525" algn="ctr">
            <a:noFill/>
            <a:miter lim="800000"/>
            <a:headEnd/>
            <a:tailEnd/>
          </a:ln>
          <a:effectLst/>
        </p:spPr>
        <p:txBody>
          <a:bodyPr wrap="square">
            <a:spAutoFit/>
          </a:bodyPr>
          <a:lstStyle/>
          <a:p>
            <a:pPr eaLnBrk="0" hangingPunct="0"/>
            <a:r>
              <a:rPr lang="ru-RU" sz="2400" dirty="0" smtClean="0">
                <a:solidFill>
                  <a:schemeClr val="accent1">
                    <a:lumMod val="75000"/>
                  </a:schemeClr>
                </a:solidFill>
                <a:latin typeface="Arial" charset="0"/>
              </a:rPr>
              <a:t>Пути решения экологических проблем</a:t>
            </a:r>
            <a:endParaRPr lang="en-US" sz="2400" dirty="0">
              <a:solidFill>
                <a:schemeClr val="accent1">
                  <a:lumMod val="75000"/>
                </a:schemeClr>
              </a:solidFill>
              <a:latin typeface="Arial" charset="0"/>
            </a:endParaRPr>
          </a:p>
        </p:txBody>
      </p:sp>
      <p:sp>
        <p:nvSpPr>
          <p:cNvPr id="44" name="Text Box 269"/>
          <p:cNvSpPr txBox="1">
            <a:spLocks noChangeArrowheads="1"/>
          </p:cNvSpPr>
          <p:nvPr/>
        </p:nvSpPr>
        <p:spPr bwMode="gray">
          <a:xfrm>
            <a:off x="1857356" y="1428736"/>
            <a:ext cx="4587538" cy="461665"/>
          </a:xfrm>
          <a:prstGeom prst="rect">
            <a:avLst/>
          </a:prstGeom>
          <a:noFill/>
          <a:ln w="9525" algn="ctr">
            <a:noFill/>
            <a:miter lim="800000"/>
            <a:headEnd/>
            <a:tailEnd/>
          </a:ln>
          <a:effectLst/>
        </p:spPr>
        <p:txBody>
          <a:bodyPr wrap="none">
            <a:spAutoFit/>
          </a:bodyPr>
          <a:lstStyle/>
          <a:p>
            <a:pPr eaLnBrk="0" hangingPunct="0"/>
            <a:r>
              <a:rPr lang="ru-RU" sz="2400" dirty="0" smtClean="0">
                <a:solidFill>
                  <a:schemeClr val="accent1">
                    <a:lumMod val="75000"/>
                  </a:schemeClr>
                </a:solidFill>
                <a:latin typeface="Arial" charset="0"/>
              </a:rPr>
              <a:t>Что такое окружающая среда?</a:t>
            </a:r>
            <a:endParaRPr lang="en-US" sz="2400" dirty="0">
              <a:solidFill>
                <a:schemeClr val="accent1">
                  <a:lumMod val="75000"/>
                </a:schemeClr>
              </a:solidFill>
              <a:latin typeface="Arial" charset="0"/>
            </a:endParaRPr>
          </a:p>
        </p:txBody>
      </p:sp>
    </p:spTree>
    <p:extLst>
      <p:ext uri="{BB962C8B-B14F-4D97-AF65-F5344CB8AC3E}">
        <p14:creationId xmlns="" xmlns:p14="http://schemas.microsoft.com/office/powerpoint/2010/main" val="13430243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Список использованных источников</a:t>
            </a:r>
            <a:endParaRPr lang="ru-RU" dirty="0"/>
          </a:p>
        </p:txBody>
      </p:sp>
      <p:sp>
        <p:nvSpPr>
          <p:cNvPr id="3" name="Содержимое 2"/>
          <p:cNvSpPr>
            <a:spLocks noGrp="1"/>
          </p:cNvSpPr>
          <p:nvPr>
            <p:ph idx="1"/>
          </p:nvPr>
        </p:nvSpPr>
        <p:spPr>
          <a:xfrm>
            <a:off x="179512" y="1285860"/>
            <a:ext cx="8678768" cy="5429288"/>
          </a:xfrm>
        </p:spPr>
        <p:txBody>
          <a:bodyPr>
            <a:normAutofit fontScale="55000" lnSpcReduction="20000"/>
          </a:bodyPr>
          <a:lstStyle/>
          <a:p>
            <a:r>
              <a:rPr lang="ru-RU" dirty="0" smtClean="0"/>
              <a:t>1. Копылова, Н.А. Химия и биология в таблицах и схемах / Н.А. Копылова. - </a:t>
            </a:r>
            <a:r>
              <a:rPr lang="ru-RU" dirty="0" err="1" smtClean="0"/>
              <a:t>Рн</a:t>
            </a:r>
            <a:r>
              <a:rPr lang="ru-RU" dirty="0" smtClean="0"/>
              <a:t>/Д: Феникс, 2016. - 250 </a:t>
            </a:r>
            <a:r>
              <a:rPr lang="ru-RU" dirty="0" err="1" smtClean="0"/>
              <a:t>c</a:t>
            </a:r>
            <a:r>
              <a:rPr lang="ru-RU" dirty="0" smtClean="0"/>
              <a:t>.</a:t>
            </a:r>
            <a:br>
              <a:rPr lang="ru-RU" dirty="0" smtClean="0"/>
            </a:br>
            <a:r>
              <a:rPr lang="ru-RU" dirty="0" smtClean="0"/>
              <a:t>2. Пак, В.В. Биология: Учебник / Н.П. Лысенко, В.В. Пак, Л.В. Рогожина; Под ред. Н.П. Лысенко. - СПб.: Лань, 2017. - 576 </a:t>
            </a:r>
            <a:r>
              <a:rPr lang="ru-RU" dirty="0" err="1" smtClean="0"/>
              <a:t>c</a:t>
            </a:r>
            <a:r>
              <a:rPr lang="ru-RU" dirty="0" smtClean="0"/>
              <a:t>.</a:t>
            </a:r>
            <a:br>
              <a:rPr lang="ru-RU" dirty="0" smtClean="0"/>
            </a:br>
            <a:r>
              <a:rPr lang="ru-RU" dirty="0" smtClean="0"/>
              <a:t>3. </a:t>
            </a:r>
            <a:r>
              <a:rPr lang="ru-RU" dirty="0" err="1" smtClean="0"/>
              <a:t>Белясова</a:t>
            </a:r>
            <a:r>
              <a:rPr lang="ru-RU" dirty="0" smtClean="0"/>
              <a:t>, Н.А. Микробиология: Учебник / Н.А. </a:t>
            </a:r>
            <a:r>
              <a:rPr lang="ru-RU" dirty="0" err="1" smtClean="0"/>
              <a:t>Белясова</a:t>
            </a:r>
            <a:r>
              <a:rPr lang="ru-RU" dirty="0" smtClean="0"/>
              <a:t>. - Мн.: </a:t>
            </a:r>
            <a:r>
              <a:rPr lang="ru-RU" dirty="0" err="1" smtClean="0"/>
              <a:t>Вышэйшая</a:t>
            </a:r>
            <a:r>
              <a:rPr lang="ru-RU" dirty="0" smtClean="0"/>
              <a:t> </a:t>
            </a:r>
            <a:r>
              <a:rPr lang="ru-RU" dirty="0" err="1" smtClean="0"/>
              <a:t>шк</a:t>
            </a:r>
            <a:r>
              <a:rPr lang="ru-RU" dirty="0" smtClean="0"/>
              <a:t>., 2017. - 443 </a:t>
            </a:r>
            <a:r>
              <a:rPr lang="ru-RU" dirty="0" err="1" smtClean="0"/>
              <a:t>c</a:t>
            </a:r>
            <a:r>
              <a:rPr lang="ru-RU" dirty="0" smtClean="0"/>
              <a:t>.</a:t>
            </a:r>
            <a:br>
              <a:rPr lang="ru-RU" dirty="0" smtClean="0"/>
            </a:br>
            <a:r>
              <a:rPr lang="ru-RU" dirty="0" smtClean="0"/>
              <a:t>4. Брюханов, А.Л. Молекулярная микробиология: Учебник для вузов / А.Л. Брюханов, К.В. Рыбак, А.И. </a:t>
            </a:r>
            <a:r>
              <a:rPr lang="ru-RU" dirty="0" err="1" smtClean="0"/>
              <a:t>Нетрусов</a:t>
            </a:r>
            <a:r>
              <a:rPr lang="ru-RU" dirty="0" smtClean="0"/>
              <a:t>. - М.: МГУ, 2016. - 480 </a:t>
            </a:r>
            <a:r>
              <a:rPr lang="ru-RU" dirty="0" err="1" smtClean="0"/>
              <a:t>c</a:t>
            </a:r>
            <a:r>
              <a:rPr lang="ru-RU" dirty="0" smtClean="0"/>
              <a:t>.</a:t>
            </a:r>
            <a:br>
              <a:rPr lang="ru-RU" dirty="0" smtClean="0"/>
            </a:br>
            <a:r>
              <a:rPr lang="ru-RU" dirty="0" smtClean="0"/>
              <a:t>5. Бауэр, Э.С. Теоретическая биология / Э.С. Бауэр; Сост. и прим. Ю.П. Голикова; Вступ. ст. М.Э. Бауэр. - СПб.: Росток, 2017. - 352 </a:t>
            </a:r>
            <a:r>
              <a:rPr lang="ru-RU" dirty="0" err="1" smtClean="0"/>
              <a:t>c</a:t>
            </a:r>
            <a:r>
              <a:rPr lang="ru-RU" dirty="0" smtClean="0"/>
              <a:t>.</a:t>
            </a:r>
            <a:br>
              <a:rPr lang="ru-RU" dirty="0" smtClean="0"/>
            </a:br>
            <a:r>
              <a:rPr lang="ru-RU" dirty="0" smtClean="0"/>
              <a:t>6. Воробьев, А.А. Основы микробиологии и иммунологии: Учебник для студентов среднего профессионального образования / В.В. Зверев, Е.В. Буданова, А.А. Воробьев; Под ред. В.В. Зверев. - М.: ИЦ Академия, 2018. - 288 </a:t>
            </a:r>
            <a:r>
              <a:rPr lang="ru-RU" dirty="0" err="1" smtClean="0"/>
              <a:t>c</a:t>
            </a:r>
            <a:r>
              <a:rPr lang="ru-RU" dirty="0" smtClean="0"/>
              <a:t>.</a:t>
            </a:r>
            <a:br>
              <a:rPr lang="ru-RU" dirty="0" smtClean="0"/>
            </a:br>
            <a:r>
              <a:rPr lang="ru-RU" dirty="0" smtClean="0"/>
              <a:t>7. Горохова, С.С. Основы микробиологии, производственной санитарии и гигиены: Учебное пособие / С.С. Горохова, Н.А. Прокопенко, Н.В. Косолапова. - М.: ИЦ Академия, 2017. - 64 </a:t>
            </a:r>
            <a:r>
              <a:rPr lang="ru-RU" dirty="0" err="1" smtClean="0"/>
              <a:t>c</a:t>
            </a:r>
            <a:r>
              <a:rPr lang="ru-RU" dirty="0" smtClean="0"/>
              <a:t>.</a:t>
            </a:r>
          </a:p>
          <a:p>
            <a:r>
              <a:rPr lang="ru-RU" dirty="0" smtClean="0"/>
              <a:t>8</a:t>
            </a:r>
            <a:r>
              <a:rPr lang="ru-RU" dirty="0" smtClean="0"/>
              <a:t>. </a:t>
            </a:r>
            <a:r>
              <a:rPr lang="ru-RU" dirty="0" err="1" smtClean="0"/>
              <a:t>Джей</a:t>
            </a:r>
            <a:r>
              <a:rPr lang="ru-RU" dirty="0" smtClean="0"/>
              <a:t>, Д.М. Современная пищевая микробиология / Д.М. </a:t>
            </a:r>
            <a:r>
              <a:rPr lang="ru-RU" dirty="0" err="1" smtClean="0"/>
              <a:t>Джей</a:t>
            </a:r>
            <a:r>
              <a:rPr lang="ru-RU" dirty="0" smtClean="0"/>
              <a:t>, М.Д. </a:t>
            </a:r>
            <a:r>
              <a:rPr lang="ru-RU" dirty="0" err="1" smtClean="0"/>
              <a:t>Лесснер</a:t>
            </a:r>
            <a:r>
              <a:rPr lang="ru-RU" dirty="0" smtClean="0"/>
              <a:t>; Пер. с англ. Е.А. Баранова. - М.: БИНОМ. ЛЗ, 2012. - 886 </a:t>
            </a:r>
            <a:r>
              <a:rPr lang="ru-RU" dirty="0" err="1" smtClean="0"/>
              <a:t>c</a:t>
            </a:r>
            <a:r>
              <a:rPr lang="ru-RU" dirty="0" smtClean="0"/>
              <a:t>.</a:t>
            </a:r>
            <a:br>
              <a:rPr lang="ru-RU" dirty="0" smtClean="0"/>
            </a:br>
            <a:r>
              <a:rPr lang="ru-RU" dirty="0" smtClean="0"/>
              <a:t>9. </a:t>
            </a:r>
            <a:r>
              <a:rPr lang="ru-RU" dirty="0" err="1" smtClean="0"/>
              <a:t>Ивчатов</a:t>
            </a:r>
            <a:r>
              <a:rPr lang="ru-RU" dirty="0" smtClean="0"/>
              <a:t>, А.Л. Химия воды и микробиология: Учебник / А.Л. </a:t>
            </a:r>
            <a:r>
              <a:rPr lang="ru-RU" dirty="0" err="1" smtClean="0"/>
              <a:t>Ивчатов</a:t>
            </a:r>
            <a:r>
              <a:rPr lang="ru-RU" dirty="0" smtClean="0"/>
              <a:t>, В.И. Малов. - М.: НИЦ ИНФРА-М, 2017. - 218 </a:t>
            </a:r>
            <a:r>
              <a:rPr lang="ru-RU" dirty="0" err="1" smtClean="0"/>
              <a:t>c</a:t>
            </a:r>
            <a:r>
              <a:rPr lang="ru-RU" dirty="0" smtClean="0"/>
              <a:t>.</a:t>
            </a:r>
            <a:br>
              <a:rPr lang="ru-RU" dirty="0" smtClean="0"/>
            </a:br>
            <a:endParaRPr lang="ru-R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928802"/>
            <a:ext cx="8215370" cy="2357454"/>
          </a:xfrm>
        </p:spPr>
        <p:txBody>
          <a:bodyPr/>
          <a:lstStyle/>
          <a:p>
            <a:r>
              <a:rPr lang="ru-RU" dirty="0" smtClean="0"/>
              <a:t>Спасибо за внимание!</a:t>
            </a:r>
            <a:endParaRPr lang="ru-RU" dirty="0"/>
          </a:p>
        </p:txBody>
      </p:sp>
      <p:pic>
        <p:nvPicPr>
          <p:cNvPr id="36866" name="Picture 2" descr="https://wallpapershome.ru/images/wallpapers/vodopad-1920x1080-vodopad-19255.jpg"/>
          <p:cNvPicPr>
            <a:picLocks noChangeAspect="1" noChangeArrowheads="1"/>
          </p:cNvPicPr>
          <p:nvPr/>
        </p:nvPicPr>
        <p:blipFill>
          <a:blip r:embed="rId2" cstate="print"/>
          <a:srcRect/>
          <a:stretch>
            <a:fillRect/>
          </a:stretch>
        </p:blipFill>
        <p:spPr bwMode="auto">
          <a:xfrm>
            <a:off x="0" y="214290"/>
            <a:ext cx="4714908" cy="2652136"/>
          </a:xfrm>
          <a:prstGeom prst="rect">
            <a:avLst/>
          </a:prstGeom>
          <a:ln>
            <a:noFill/>
          </a:ln>
          <a:effectLst>
            <a:softEdge rad="112500"/>
          </a:effectLst>
        </p:spPr>
      </p:pic>
      <p:pic>
        <p:nvPicPr>
          <p:cNvPr id="36868" name="Picture 4" descr="https://avatars.mds.yandex.net/get-zen_doc/1945976/pub_602ceb4aae93e667d22817df_602ceb993ad6ee787cefffa0/scale_1200"/>
          <p:cNvPicPr>
            <a:picLocks noChangeAspect="1" noChangeArrowheads="1"/>
          </p:cNvPicPr>
          <p:nvPr/>
        </p:nvPicPr>
        <p:blipFill>
          <a:blip r:embed="rId3" cstate="print"/>
          <a:srcRect/>
          <a:stretch>
            <a:fillRect/>
          </a:stretch>
        </p:blipFill>
        <p:spPr bwMode="auto">
          <a:xfrm>
            <a:off x="214282" y="3760107"/>
            <a:ext cx="2357454" cy="2940691"/>
          </a:xfrm>
          <a:prstGeom prst="rect">
            <a:avLst/>
          </a:prstGeom>
          <a:ln>
            <a:noFill/>
          </a:ln>
          <a:effectLst>
            <a:softEdge rad="112500"/>
          </a:effectLst>
        </p:spPr>
      </p:pic>
      <p:pic>
        <p:nvPicPr>
          <p:cNvPr id="36870" name="Picture 6" descr="https://i.ytimg.com/vi/VtHQoBC4FIE/maxresdefault.jpg"/>
          <p:cNvPicPr>
            <a:picLocks noChangeAspect="1" noChangeArrowheads="1"/>
          </p:cNvPicPr>
          <p:nvPr/>
        </p:nvPicPr>
        <p:blipFill>
          <a:blip r:embed="rId4"/>
          <a:srcRect/>
          <a:stretch>
            <a:fillRect/>
          </a:stretch>
        </p:blipFill>
        <p:spPr bwMode="auto">
          <a:xfrm>
            <a:off x="4714876" y="214290"/>
            <a:ext cx="4326414" cy="2433608"/>
          </a:xfrm>
          <a:prstGeom prst="rect">
            <a:avLst/>
          </a:prstGeom>
          <a:ln>
            <a:noFill/>
          </a:ln>
          <a:effectLst>
            <a:softEdge rad="112500"/>
          </a:effectLst>
        </p:spPr>
      </p:pic>
      <p:pic>
        <p:nvPicPr>
          <p:cNvPr id="36872" name="Picture 8" descr="https://uglichshans.ru/images/remote/kras-dou.ru/13/images/news/27.04.16_2.jpg"/>
          <p:cNvPicPr>
            <a:picLocks noChangeAspect="1" noChangeArrowheads="1"/>
          </p:cNvPicPr>
          <p:nvPr/>
        </p:nvPicPr>
        <p:blipFill>
          <a:blip r:embed="rId5"/>
          <a:srcRect/>
          <a:stretch>
            <a:fillRect/>
          </a:stretch>
        </p:blipFill>
        <p:spPr bwMode="auto">
          <a:xfrm>
            <a:off x="2786050" y="3643314"/>
            <a:ext cx="3607292" cy="3071834"/>
          </a:xfrm>
          <a:prstGeom prst="rect">
            <a:avLst/>
          </a:prstGeom>
          <a:ln>
            <a:noFill/>
          </a:ln>
          <a:effectLst>
            <a:softEdge rad="112500"/>
          </a:effectLst>
        </p:spPr>
      </p:pic>
      <p:pic>
        <p:nvPicPr>
          <p:cNvPr id="36874" name="Picture 10" descr="https://c.radikal.ru/c29/1805/b9/b2162504cf7c.jpg"/>
          <p:cNvPicPr>
            <a:picLocks noChangeAspect="1" noChangeArrowheads="1"/>
          </p:cNvPicPr>
          <p:nvPr/>
        </p:nvPicPr>
        <p:blipFill>
          <a:blip r:embed="rId6" cstate="print"/>
          <a:srcRect/>
          <a:stretch>
            <a:fillRect/>
          </a:stretch>
        </p:blipFill>
        <p:spPr bwMode="auto">
          <a:xfrm>
            <a:off x="6572264" y="3571876"/>
            <a:ext cx="2388912" cy="2983751"/>
          </a:xfrm>
          <a:prstGeom prst="rect">
            <a:avLst/>
          </a:prstGeom>
          <a:ln>
            <a:noFill/>
          </a:ln>
          <a:effectLst>
            <a:softEdge rad="112500"/>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half" idx="1"/>
          </p:nvPr>
        </p:nvSpPr>
        <p:spPr/>
        <p:txBody>
          <a:bodyPr>
            <a:normAutofit fontScale="77500" lnSpcReduction="20000"/>
          </a:bodyPr>
          <a:lstStyle/>
          <a:p>
            <a:r>
              <a:rPr lang="ru-RU" dirty="0" smtClean="0"/>
              <a:t>Человек на протяжении жизни связан с природой, флорой, фауной. Ему нравятся красоты мира, что отражается в стихах, прозе, живописи. Этим он выражает эмоции. На практике отношение к окружающему миру потребительское. Экологические проблемы, которые человечество создает своими руками – это нарушение природного баланса, ведущее к катастрофе мирового масштаба.</a:t>
            </a:r>
            <a:endParaRPr lang="ru-RU" dirty="0"/>
          </a:p>
        </p:txBody>
      </p:sp>
      <p:pic>
        <p:nvPicPr>
          <p:cNvPr id="4098" name="Picture 2" descr="https://newsnhk.com/wp-content/uploads/2021/04/img_20210409_181503.jpg"/>
          <p:cNvPicPr>
            <a:picLocks noChangeAspect="1" noChangeArrowheads="1"/>
          </p:cNvPicPr>
          <p:nvPr/>
        </p:nvPicPr>
        <p:blipFill>
          <a:blip r:embed="rId2"/>
          <a:srcRect/>
          <a:stretch>
            <a:fillRect/>
          </a:stretch>
        </p:blipFill>
        <p:spPr bwMode="auto">
          <a:xfrm>
            <a:off x="4357891" y="142852"/>
            <a:ext cx="4712653" cy="3143272"/>
          </a:xfrm>
          <a:prstGeom prst="rect">
            <a:avLst/>
          </a:prstGeom>
          <a:ln>
            <a:noFill/>
          </a:ln>
          <a:effectLst>
            <a:softEdge rad="112500"/>
          </a:effectLst>
        </p:spPr>
      </p:pic>
    </p:spTree>
    <p:extLst>
      <p:ext uri="{BB962C8B-B14F-4D97-AF65-F5344CB8AC3E}">
        <p14:creationId xmlns="" xmlns:p14="http://schemas.microsoft.com/office/powerpoint/2010/main" val="15121031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500166" y="0"/>
            <a:ext cx="6804248" cy="1150897"/>
          </a:xfrm>
        </p:spPr>
        <p:txBody>
          <a:bodyPr>
            <a:normAutofit fontScale="90000"/>
          </a:bodyPr>
          <a:lstStyle/>
          <a:p>
            <a:r>
              <a:rPr lang="ru-RU" dirty="0" smtClean="0"/>
              <a:t>Что такое окружающая среда?</a:t>
            </a:r>
            <a:endParaRPr lang="ru-RU" dirty="0"/>
          </a:p>
        </p:txBody>
      </p:sp>
      <p:sp>
        <p:nvSpPr>
          <p:cNvPr id="2" name="Объект 1"/>
          <p:cNvSpPr>
            <a:spLocks noGrp="1"/>
          </p:cNvSpPr>
          <p:nvPr>
            <p:ph idx="1"/>
          </p:nvPr>
        </p:nvSpPr>
        <p:spPr>
          <a:xfrm>
            <a:off x="142844" y="1142984"/>
            <a:ext cx="3820984" cy="2440292"/>
          </a:xfrm>
        </p:spPr>
        <p:txBody>
          <a:bodyPr>
            <a:normAutofit fontScale="85000" lnSpcReduction="10000"/>
          </a:bodyPr>
          <a:lstStyle/>
          <a:p>
            <a:r>
              <a:rPr lang="ru-RU" b="1" dirty="0" smtClean="0"/>
              <a:t>Окружающая</a:t>
            </a:r>
            <a:r>
              <a:rPr lang="ru-RU" dirty="0" smtClean="0"/>
              <a:t> </a:t>
            </a:r>
            <a:r>
              <a:rPr lang="ru-RU" b="1" dirty="0" smtClean="0"/>
              <a:t>среда</a:t>
            </a:r>
            <a:r>
              <a:rPr lang="ru-RU" dirty="0" smtClean="0"/>
              <a:t> — внешняя </a:t>
            </a:r>
            <a:r>
              <a:rPr lang="ru-RU" b="1" dirty="0" smtClean="0"/>
              <a:t>среда</a:t>
            </a:r>
            <a:r>
              <a:rPr lang="ru-RU" dirty="0" smtClean="0"/>
              <a:t>,  включая воздух, воду, землю, природные ресурсы, человека и их взаимодействие</a:t>
            </a:r>
            <a:endParaRPr lang="ru-RU" dirty="0"/>
          </a:p>
        </p:txBody>
      </p:sp>
      <p:pic>
        <p:nvPicPr>
          <p:cNvPr id="3074" name="Picture 2" descr="https://cdn23.img.ria.ru/images/07e4/0a/1a/1581598772_0:489:2000:1614_1920x0_80_0_0_bd5a18cf6350f60dd428549f45e0856e.jpg"/>
          <p:cNvPicPr>
            <a:picLocks noChangeAspect="1" noChangeArrowheads="1"/>
          </p:cNvPicPr>
          <p:nvPr/>
        </p:nvPicPr>
        <p:blipFill>
          <a:blip r:embed="rId2" cstate="print"/>
          <a:srcRect/>
          <a:stretch>
            <a:fillRect/>
          </a:stretch>
        </p:blipFill>
        <p:spPr bwMode="auto">
          <a:xfrm>
            <a:off x="357158" y="3929066"/>
            <a:ext cx="4459038" cy="2508209"/>
          </a:xfrm>
          <a:prstGeom prst="rect">
            <a:avLst/>
          </a:prstGeom>
          <a:ln>
            <a:noFill/>
          </a:ln>
          <a:effectLst>
            <a:softEdge rad="112500"/>
          </a:effectLst>
        </p:spPr>
      </p:pic>
      <p:pic>
        <p:nvPicPr>
          <p:cNvPr id="3076" name="Picture 4" descr="https://tatarstan.ru/file/news/32_n1945060_big.jpg"/>
          <p:cNvPicPr>
            <a:picLocks noChangeAspect="1" noChangeArrowheads="1"/>
          </p:cNvPicPr>
          <p:nvPr/>
        </p:nvPicPr>
        <p:blipFill>
          <a:blip r:embed="rId3" cstate="print"/>
          <a:srcRect/>
          <a:stretch>
            <a:fillRect/>
          </a:stretch>
        </p:blipFill>
        <p:spPr bwMode="auto">
          <a:xfrm>
            <a:off x="4214810" y="1142984"/>
            <a:ext cx="4727514" cy="2659227"/>
          </a:xfrm>
          <a:prstGeom prst="rect">
            <a:avLst/>
          </a:prstGeom>
          <a:ln>
            <a:noFill/>
          </a:ln>
          <a:effectLst>
            <a:softEdge rad="112500"/>
          </a:effectLst>
        </p:spPr>
      </p:pic>
    </p:spTree>
    <p:extLst>
      <p:ext uri="{BB962C8B-B14F-4D97-AF65-F5344CB8AC3E}">
        <p14:creationId xmlns="" xmlns:p14="http://schemas.microsoft.com/office/powerpoint/2010/main" val="33278223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714356"/>
            <a:ext cx="9144000" cy="4515414"/>
          </a:xfrm>
        </p:spPr>
        <p:txBody>
          <a:bodyPr>
            <a:normAutofit fontScale="62500" lnSpcReduction="20000"/>
          </a:bodyPr>
          <a:lstStyle/>
          <a:p>
            <a:r>
              <a:rPr lang="ru-RU" dirty="0" smtClean="0"/>
              <a:t>Около 40 тысяч лет назад на нашей планете появился новый вид приматов «</a:t>
            </a:r>
            <a:r>
              <a:rPr lang="ru-RU" dirty="0" err="1" smtClean="0"/>
              <a:t>Хомо</a:t>
            </a:r>
            <a:r>
              <a:rPr lang="ru-RU" dirty="0" smtClean="0"/>
              <a:t> сапиенс». С этого момента и начался эволюционный виток развития человека. Шли тысячелетия человек эволюционировал и оказывал свое влияние на окружающий его мир. С эволюцией шел и прогресс. Человек с появлением разума научился создавать различные предметы, сооружения в той или иной степени направленные на удовлетворение своих потребностей. Было время, когда человек влиял на природу по сути бессознательно, не думая о последствиях своих действий и о том, как он может влиять на окружающую сред. Но последнее тысячелетие у человека был разум, сознание. И он должен был понимать, какие будут последствия у тех или иных совершенных им действий в взаимосвязи с природой. Проблема лишь в том, что некоторые не думают об этом до сих пор, поскольку на первом месте стоит удовлетворение собственных интересов и потребностей. От сюда я и начну свой рассказ о проблемах природы 21 века и последних 200-ста лет, причиной которых является человеческий прогресс и бессознательное отношение к природе.</a:t>
            </a:r>
            <a:endParaRPr lang="ru-RU" dirty="0"/>
          </a:p>
        </p:txBody>
      </p:sp>
      <p:pic>
        <p:nvPicPr>
          <p:cNvPr id="21506" name="Picture 2" descr="https://leonardo.osnova.io/dbc97d7b-fef4-ffd5-7ef6-9bf76413ed3c/"/>
          <p:cNvPicPr>
            <a:picLocks noChangeAspect="1" noChangeArrowheads="1"/>
          </p:cNvPicPr>
          <p:nvPr/>
        </p:nvPicPr>
        <p:blipFill>
          <a:blip r:embed="rId2"/>
          <a:srcRect/>
          <a:stretch>
            <a:fillRect/>
          </a:stretch>
        </p:blipFill>
        <p:spPr bwMode="auto">
          <a:xfrm>
            <a:off x="1539580" y="4429132"/>
            <a:ext cx="3389610" cy="2286016"/>
          </a:xfrm>
          <a:prstGeom prst="rect">
            <a:avLst/>
          </a:prstGeom>
          <a:ln>
            <a:noFill/>
          </a:ln>
          <a:effectLst>
            <a:softEdge rad="112500"/>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1604" y="214290"/>
            <a:ext cx="7143800" cy="1285884"/>
          </a:xfrm>
        </p:spPr>
        <p:txBody>
          <a:bodyPr>
            <a:normAutofit fontScale="90000"/>
          </a:bodyPr>
          <a:lstStyle/>
          <a:p>
            <a:r>
              <a:rPr lang="ru-RU" dirty="0" smtClean="0"/>
              <a:t>Проблемы окружающей среды</a:t>
            </a:r>
            <a:endParaRPr lang="ru-RU" dirty="0"/>
          </a:p>
        </p:txBody>
      </p:sp>
      <p:sp>
        <p:nvSpPr>
          <p:cNvPr id="3" name="Содержимое 2"/>
          <p:cNvSpPr>
            <a:spLocks noGrp="1"/>
          </p:cNvSpPr>
          <p:nvPr>
            <p:ph idx="1"/>
          </p:nvPr>
        </p:nvSpPr>
        <p:spPr>
          <a:xfrm>
            <a:off x="179512" y="1571612"/>
            <a:ext cx="4606802" cy="5072098"/>
          </a:xfrm>
        </p:spPr>
        <p:txBody>
          <a:bodyPr>
            <a:normAutofit/>
          </a:bodyPr>
          <a:lstStyle/>
          <a:p>
            <a:r>
              <a:rPr lang="ru-RU" b="1" dirty="0" smtClean="0"/>
              <a:t>Вымирание отдельных видов животных.</a:t>
            </a:r>
          </a:p>
          <a:p>
            <a:r>
              <a:rPr lang="ru-RU" b="1" dirty="0" smtClean="0"/>
              <a:t>Вырубка лесов.</a:t>
            </a:r>
          </a:p>
          <a:p>
            <a:r>
              <a:rPr lang="ru-RU" b="1" dirty="0" smtClean="0"/>
              <a:t>Технологический прорыв.</a:t>
            </a:r>
          </a:p>
          <a:p>
            <a:r>
              <a:rPr lang="ru-RU" b="1" dirty="0" smtClean="0"/>
              <a:t>Добыча полезных ископаемых.</a:t>
            </a:r>
            <a:endParaRPr lang="ru-RU" dirty="0"/>
          </a:p>
        </p:txBody>
      </p:sp>
      <p:pic>
        <p:nvPicPr>
          <p:cNvPr id="23554" name="Picture 2" descr="https://news.ecoindustry.ru/wp-content/uploads/2018/03/Stil-zhizni-i-okruzhayushhaya-sreda.jpg"/>
          <p:cNvPicPr>
            <a:picLocks noChangeAspect="1" noChangeArrowheads="1"/>
          </p:cNvPicPr>
          <p:nvPr/>
        </p:nvPicPr>
        <p:blipFill>
          <a:blip r:embed="rId2"/>
          <a:srcRect/>
          <a:stretch>
            <a:fillRect/>
          </a:stretch>
        </p:blipFill>
        <p:spPr bwMode="auto">
          <a:xfrm>
            <a:off x="3952872" y="1285860"/>
            <a:ext cx="5048283" cy="3786213"/>
          </a:xfrm>
          <a:prstGeom prst="rect">
            <a:avLst/>
          </a:prstGeom>
          <a:ln>
            <a:noFill/>
          </a:ln>
          <a:effectLst>
            <a:softEdge rad="112500"/>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0232" y="116632"/>
            <a:ext cx="7143768" cy="1312104"/>
          </a:xfrm>
        </p:spPr>
        <p:txBody>
          <a:bodyPr>
            <a:normAutofit fontScale="90000"/>
          </a:bodyPr>
          <a:lstStyle/>
          <a:p>
            <a:r>
              <a:rPr lang="ru-RU" dirty="0" smtClean="0"/>
              <a:t>Влияние человека на экологию, как глобальная проблема</a:t>
            </a:r>
            <a:endParaRPr lang="ru-RU" dirty="0"/>
          </a:p>
        </p:txBody>
      </p:sp>
      <p:sp>
        <p:nvSpPr>
          <p:cNvPr id="3" name="Содержимое 2"/>
          <p:cNvSpPr>
            <a:spLocks noGrp="1"/>
          </p:cNvSpPr>
          <p:nvPr>
            <p:ph idx="1"/>
          </p:nvPr>
        </p:nvSpPr>
        <p:spPr>
          <a:xfrm>
            <a:off x="179512" y="1428736"/>
            <a:ext cx="8821644" cy="3071834"/>
          </a:xfrm>
        </p:spPr>
        <p:txBody>
          <a:bodyPr>
            <a:normAutofit fontScale="55000" lnSpcReduction="20000"/>
          </a:bodyPr>
          <a:lstStyle/>
          <a:p>
            <a:r>
              <a:rPr lang="ru-RU" dirty="0" smtClean="0"/>
              <a:t>Негативное воздействие человека на окружающую среду начинает принимать глобальную масштабность. Основной причиной ухудшения экологии на планете становится антропогенная деятельность.</a:t>
            </a:r>
          </a:p>
          <a:p>
            <a:r>
              <a:rPr lang="ru-RU" dirty="0" smtClean="0"/>
              <a:t>Строительные работы, развитие промышленности, транспорт, добыча полезных ископаемых тесно связаны с разрушительными процессами на планете. Отрицательное влияние на природу не остается без ответа:</a:t>
            </a:r>
          </a:p>
          <a:p>
            <a:r>
              <a:rPr lang="ru-RU" dirty="0" smtClean="0"/>
              <a:t>меняется климат;</a:t>
            </a:r>
          </a:p>
          <a:p>
            <a:r>
              <a:rPr lang="ru-RU" dirty="0" smtClean="0"/>
              <a:t>ухудшается экология;</a:t>
            </a:r>
          </a:p>
          <a:p>
            <a:r>
              <a:rPr lang="ru-RU" dirty="0" smtClean="0"/>
              <a:t>увеличивается число природных катаклизмов.</a:t>
            </a:r>
          </a:p>
          <a:p>
            <a:r>
              <a:rPr lang="ru-RU" dirty="0" smtClean="0"/>
              <a:t>Если не будут найдены пути решения противоречий между окружающей средой и человеком, то все живое на ней окажется на грани исчезновения.</a:t>
            </a:r>
            <a:endParaRPr lang="ru-RU" dirty="0"/>
          </a:p>
        </p:txBody>
      </p:sp>
      <p:pic>
        <p:nvPicPr>
          <p:cNvPr id="22530" name="Picture 2" descr="Вырубка лесов"/>
          <p:cNvPicPr>
            <a:picLocks noChangeAspect="1" noChangeArrowheads="1"/>
          </p:cNvPicPr>
          <p:nvPr/>
        </p:nvPicPr>
        <p:blipFill>
          <a:blip r:embed="rId2"/>
          <a:srcRect/>
          <a:stretch>
            <a:fillRect/>
          </a:stretch>
        </p:blipFill>
        <p:spPr bwMode="auto">
          <a:xfrm>
            <a:off x="1071538" y="4286256"/>
            <a:ext cx="4071966" cy="2443180"/>
          </a:xfrm>
          <a:prstGeom prst="rect">
            <a:avLst/>
          </a:prstGeom>
          <a:ln>
            <a:noFill/>
          </a:ln>
          <a:effectLst>
            <a:softEdge rad="112500"/>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Проблема экологии в современном мире</a:t>
            </a:r>
            <a:endParaRPr lang="ru-RU" dirty="0"/>
          </a:p>
        </p:txBody>
      </p:sp>
      <p:sp>
        <p:nvSpPr>
          <p:cNvPr id="3" name="Содержимое 2"/>
          <p:cNvSpPr>
            <a:spLocks noGrp="1"/>
          </p:cNvSpPr>
          <p:nvPr>
            <p:ph idx="1"/>
          </p:nvPr>
        </p:nvSpPr>
        <p:spPr>
          <a:xfrm>
            <a:off x="142844" y="1357298"/>
            <a:ext cx="9001156" cy="3312368"/>
          </a:xfrm>
        </p:spPr>
        <p:txBody>
          <a:bodyPr>
            <a:normAutofit fontScale="47500" lnSpcReduction="20000"/>
          </a:bodyPr>
          <a:lstStyle/>
          <a:p>
            <a:r>
              <a:rPr lang="ru-RU" dirty="0" smtClean="0"/>
              <a:t>Период развития промышленности стал новой ступенью отношений человека с биосферой. Человечество, словно борется с природой, стремясь отобрать у нее, как можно больше. Общество не замечает, что большими шагами ведет Землю к гибели, причины которой заключаются в экологических глобальных проблемах современности.</a:t>
            </a:r>
          </a:p>
          <a:p>
            <a:r>
              <a:rPr lang="ru-RU" dirty="0" smtClean="0"/>
              <a:t> Парниковый эффект.</a:t>
            </a:r>
          </a:p>
          <a:p>
            <a:r>
              <a:rPr lang="ru-RU" dirty="0" smtClean="0"/>
              <a:t>Загрязнение </a:t>
            </a:r>
            <a:r>
              <a:rPr lang="ru-RU" dirty="0" err="1" smtClean="0"/>
              <a:t>воды,воздуха</a:t>
            </a:r>
            <a:r>
              <a:rPr lang="ru-RU" dirty="0" smtClean="0"/>
              <a:t>, почвы.</a:t>
            </a:r>
          </a:p>
          <a:p>
            <a:r>
              <a:rPr lang="ru-RU" dirty="0" smtClean="0"/>
              <a:t>Истощение озонового слоя.</a:t>
            </a:r>
          </a:p>
          <a:p>
            <a:r>
              <a:rPr lang="ru-RU" dirty="0" smtClean="0"/>
              <a:t>Природные катаклизмы.</a:t>
            </a:r>
          </a:p>
          <a:p>
            <a:r>
              <a:rPr lang="ru-RU" dirty="0" smtClean="0"/>
              <a:t>Гибель флоры и фауны.</a:t>
            </a:r>
          </a:p>
          <a:p>
            <a:r>
              <a:rPr lang="ru-RU" dirty="0" smtClean="0"/>
              <a:t>Крупные эпидемии, серьезные болезни.</a:t>
            </a:r>
          </a:p>
          <a:p>
            <a:r>
              <a:rPr lang="ru-RU" dirty="0" smtClean="0"/>
              <a:t>Живые организмы неразрывно связаны с биосферой. Им нужен солнечный свет, чистый воздух и вода, плодородные почвы. Они не смогут приспособиться к другим условиям. На это потребуется большой отрезок времени. А негативные изменения видов основных экологических проблем происходят с пугающей скоростью.</a:t>
            </a:r>
            <a:endParaRPr lang="ru-RU" dirty="0"/>
          </a:p>
        </p:txBody>
      </p:sp>
      <p:pic>
        <p:nvPicPr>
          <p:cNvPr id="24578" name="Picture 2" descr="https://sun9-67.userapi.com/c638328/v638328944/2e872/vwfYxDwg51s.jpg"/>
          <p:cNvPicPr>
            <a:picLocks noChangeAspect="1" noChangeArrowheads="1"/>
          </p:cNvPicPr>
          <p:nvPr/>
        </p:nvPicPr>
        <p:blipFill>
          <a:blip r:embed="rId2"/>
          <a:srcRect/>
          <a:stretch>
            <a:fillRect/>
          </a:stretch>
        </p:blipFill>
        <p:spPr bwMode="auto">
          <a:xfrm>
            <a:off x="857223" y="4429132"/>
            <a:ext cx="5114961" cy="2286016"/>
          </a:xfrm>
          <a:prstGeom prst="rect">
            <a:avLst/>
          </a:prstGeom>
          <a:ln>
            <a:noFill/>
          </a:ln>
          <a:effectLst>
            <a:softEdge rad="112500"/>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918" y="116632"/>
            <a:ext cx="7358082" cy="1150897"/>
          </a:xfrm>
        </p:spPr>
        <p:txBody>
          <a:bodyPr>
            <a:normAutofit fontScale="90000"/>
          </a:bodyPr>
          <a:lstStyle/>
          <a:p>
            <a:r>
              <a:rPr lang="ru-RU" dirty="0" smtClean="0"/>
              <a:t>Парниковый эффект и глобальное потепление</a:t>
            </a:r>
            <a:endParaRPr lang="ru-RU" dirty="0"/>
          </a:p>
        </p:txBody>
      </p:sp>
      <p:sp>
        <p:nvSpPr>
          <p:cNvPr id="3" name="Содержимое 2"/>
          <p:cNvSpPr>
            <a:spLocks noGrp="1"/>
          </p:cNvSpPr>
          <p:nvPr>
            <p:ph idx="1"/>
          </p:nvPr>
        </p:nvSpPr>
        <p:spPr>
          <a:xfrm>
            <a:off x="285720" y="1357298"/>
            <a:ext cx="4572032" cy="5214974"/>
          </a:xfrm>
        </p:spPr>
        <p:txBody>
          <a:bodyPr>
            <a:normAutofit fontScale="55000" lnSpcReduction="20000"/>
          </a:bodyPr>
          <a:lstStyle/>
          <a:p>
            <a:r>
              <a:rPr lang="ru-RU" dirty="0" smtClean="0"/>
              <a:t>Промышленные предприятия выбрасывают в атмосферу огромное количество углекислого газа, метана, соединений тяжелых металлов. Вещества концентрируются над планетой, образуют подобие пленки. Пелена свободно пропускает горячее солнечное излучение к планете, но задерживает тепло, поднимающееся от поверхности Земли. Это приводит к глобальной на сегодня экологической проблеме человечества – развитию парникового эффекта. Повышается среднегодовая температура планеты и Мирового океана. Результатом стало изменение климата. Морозы перемежаются с оттепелями, становится больше аномально жарких дней, ураганов, землетрясений, наводнений. Это дополняется таянием вечной мерзлоты и подъемом уровня океана.</a:t>
            </a:r>
            <a:endParaRPr lang="ru-RU" dirty="0"/>
          </a:p>
        </p:txBody>
      </p:sp>
      <p:pic>
        <p:nvPicPr>
          <p:cNvPr id="25602" name="Picture 2" descr="https://gobigo.ru/wp-content/uploads/2020/05/globalnoe-poteplenie-768x512.jpg"/>
          <p:cNvPicPr>
            <a:picLocks noChangeAspect="1" noChangeArrowheads="1"/>
          </p:cNvPicPr>
          <p:nvPr/>
        </p:nvPicPr>
        <p:blipFill>
          <a:blip r:embed="rId2"/>
          <a:srcRect/>
          <a:stretch>
            <a:fillRect/>
          </a:stretch>
        </p:blipFill>
        <p:spPr bwMode="auto">
          <a:xfrm>
            <a:off x="4786314" y="1500174"/>
            <a:ext cx="4179122" cy="2786082"/>
          </a:xfrm>
          <a:prstGeom prst="rect">
            <a:avLst/>
          </a:prstGeom>
          <a:ln>
            <a:noFill/>
          </a:ln>
          <a:effectLst>
            <a:softEdge rad="112500"/>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4ff1c7f49dff63bdf644b7c93baaa46a030c5"/>
</p:tagLst>
</file>

<file path=ppt/theme/theme1.xml><?xml version="1.0" encoding="utf-8"?>
<a:theme xmlns:a="http://schemas.openxmlformats.org/drawingml/2006/main" name="Тема Office">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2427</TotalTime>
  <Words>1494</Words>
  <Application>Microsoft Office PowerPoint</Application>
  <PresentationFormat>Экран (4:3)</PresentationFormat>
  <Paragraphs>70</Paragraphs>
  <Slides>21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Актуальные вопросы окружающей среды</vt:lpstr>
      <vt:lpstr>Содержание</vt:lpstr>
      <vt:lpstr>Слайд 3</vt:lpstr>
      <vt:lpstr>Что такое окружающая среда?</vt:lpstr>
      <vt:lpstr>Слайд 5</vt:lpstr>
      <vt:lpstr>Проблемы окружающей среды</vt:lpstr>
      <vt:lpstr>Влияние человека на экологию, как глобальная проблема</vt:lpstr>
      <vt:lpstr>Проблема экологии в современном мире</vt:lpstr>
      <vt:lpstr>Парниковый эффект и глобальное потепление</vt:lpstr>
      <vt:lpstr>Загрязнение воздуха, воды, почвы</vt:lpstr>
      <vt:lpstr>Истощение озонового слоя и озоновые дыры</vt:lpstr>
      <vt:lpstr>Пути решения глобальных экологических проблем</vt:lpstr>
      <vt:lpstr>Усиление внимания к охране природных ресурсов</vt:lpstr>
      <vt:lpstr>Рациональное использование запасов воды</vt:lpstr>
      <vt:lpstr>Слайд 15</vt:lpstr>
      <vt:lpstr>Слайд 16</vt:lpstr>
      <vt:lpstr>Мусор</vt:lpstr>
      <vt:lpstr>Слайд 18</vt:lpstr>
      <vt:lpstr>Слайд 19</vt:lpstr>
      <vt:lpstr>Список использованных источников</vt:lpstr>
      <vt:lpstr>Спасибо за внимание!</vt:lpstr>
    </vt:vector>
  </TitlesOfParts>
  <Company>presentation-creation.ru</Company>
  <LinksUpToDate>false</LinksUpToDate>
  <SharedDoc>false</SharedDoc>
  <HyperlinkBase>https://presentation-creation.ru/powerpoint-templates.html</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Природа-это жизнь</dc:title>
  <dc:creator>obstinate</dc:creator>
  <dc:description>Шаблон презентации с сайта https://presentation-creation.ru/</dc:description>
  <cp:lastModifiedBy>Ирина</cp:lastModifiedBy>
  <cp:revision>1187</cp:revision>
  <dcterms:created xsi:type="dcterms:W3CDTF">2018-02-25T09:09:03Z</dcterms:created>
  <dcterms:modified xsi:type="dcterms:W3CDTF">2021-06-08T03:47:42Z</dcterms:modified>
</cp:coreProperties>
</file>